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300" r:id="rId2"/>
    <p:sldId id="349" r:id="rId3"/>
    <p:sldId id="302" r:id="rId4"/>
    <p:sldId id="292" r:id="rId5"/>
    <p:sldId id="374" r:id="rId6"/>
    <p:sldId id="366" r:id="rId7"/>
    <p:sldId id="334" r:id="rId8"/>
    <p:sldId id="336" r:id="rId9"/>
    <p:sldId id="361" r:id="rId10"/>
    <p:sldId id="345" r:id="rId11"/>
    <p:sldId id="362" r:id="rId12"/>
    <p:sldId id="367" r:id="rId13"/>
    <p:sldId id="368" r:id="rId14"/>
    <p:sldId id="369" r:id="rId15"/>
    <p:sldId id="370" r:id="rId1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1" autoAdjust="0"/>
    <p:restoredTop sz="94660"/>
  </p:normalViewPr>
  <p:slideViewPr>
    <p:cSldViewPr snapToGrid="0">
      <p:cViewPr varScale="1">
        <p:scale>
          <a:sx n="47" d="100"/>
          <a:sy n="47" d="100"/>
        </p:scale>
        <p:origin x="5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4AB567-83C4-4095-BC91-4F1731DBCD58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BE70B1-73E2-4F8D-844E-702D4AB99EF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91065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students review the family members vocabulary.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identify the words and numbers on the pictures.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Let them say the vocabulary first. </a:t>
            </a:r>
          </a:p>
          <a:p>
            <a:pPr marL="171450" indent="-171450">
              <a:buFontTx/>
              <a:buChar char="-"/>
            </a:pPr>
            <a:r>
              <a:rPr lang="en-US" dirty="0"/>
              <a:t>Correct their pronunciation if needed.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 class to look at the number in each box and say a family member word.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19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Have the class look at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what they can see in the picture.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Ask them to point to the picture and say the family words and spell the names.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Remind them of the key structure: “This is my…” to introduce family members.</a:t>
            </a:r>
          </a:p>
          <a:p>
            <a:pPr marL="0" indent="0">
              <a:buFontTx/>
              <a:buNone/>
            </a:pPr>
            <a:endParaRPr lang="en-US" dirty="0"/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 Point and say.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two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speech bubbles.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to a person in the picture, have the student B introduce.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754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504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+mj-lt"/>
              <a:buNone/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F.     1. Draw your family. Point and say.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students look at the picture of the garden and draw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pairs.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Have the student A point and say about their family.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students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17170" marR="0"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 Role-play.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Divide the class into groups of three.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Demonstrate the activity using the example.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them to role-play the activity.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Swap roles and repeat.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Afterwards, have some pairs demonstrate the activity in front of the class.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421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56663C7-3C0D-439B-8000-C2FA244831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3BEFADC-02F7-4BC8-968E-7999E25567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4489462-FDBE-4C7C-A367-B6BEE7FBC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1C7EF6F-B74F-4CCB-A74A-1E265ABE30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143EFA9-62CB-4109-A74A-04BEDBA65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0375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8D1853F-8046-4D30-8DDB-E0D80AA55C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764D4CE-992F-4ADC-B924-9F8603ACAA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14AAD8F-4799-41D3-90D2-87BF7A9CB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DA9F761-D2C4-4203-8CC6-0FF4FC1FF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4744F18-1F9F-4F6C-B666-42EC86834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98118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967250C-2E54-402A-8322-F8F62914AE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36F9819C-0082-4467-BDF4-6E781A85D5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9A5CDAD-97D7-416C-97AF-A8D9C36318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07D336C-5DB6-4573-A673-D75B8BED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CF6A78E-5716-46F0-B30E-344D8879B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15917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6042079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25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A89632A-CC36-48E6-87C8-0E18DD07B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220279E-3BD4-411C-9AA2-F940FE94A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49ECB59-C86E-49CE-BFCB-59504FEDDF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05218A4-E16B-499E-B6FF-4F1F681B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4A88BDA-99F7-479F-9A02-E95D92CE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757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202185E-18A3-42D6-B552-42B89EF94F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CCF8FAC4-7DFC-4349-8E8E-0CA3CF788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A68116B-BA54-4876-BB63-3B7715E989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69A1F7A-FB3D-4050-ACED-17E5C95E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8EC091-26F1-48DA-866C-84D7B87E5E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14813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3BEAF9-1B68-4691-83B9-B9F1F92A3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2939DD-DEE1-4680-84F3-D81F092F2A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275C9D7B-E3FF-4A32-BF91-1C3F53E530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32777448-FE58-4DF8-B29F-0A611549A9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A4DC567-569A-4DCD-B358-239F1BE86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7E6BD31-3933-4C39-A761-E7E240B75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829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C88FFA3-5D4A-4B16-8BAD-BDCC7109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5622DED-A304-4923-826E-353B46AE9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EB312C30-213E-4E31-9DDF-C76202ECCE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BCB12B7E-E332-4DA0-ACE4-8D3475943B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E2D69338-9407-44D2-8E79-0F155056C8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9C2407C-6C69-4FFD-BDAC-C155F383B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899025CF-4EBB-4A77-AE0A-A83BE1D5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05CFBA9D-AA6A-4A16-92EE-C5C6A2965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18057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555F3A-EBBA-406A-A6B2-D5E1C123A3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D549E4A7-35D8-4664-86E5-3F15C1B61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E00A834A-E261-47BF-9F60-58DB2CE85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06B048E3-ECE5-4FDC-A476-7B23F7936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9200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EB6761D1-812D-4F75-968B-A2BCA4E19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A959BD9-96E9-414D-8E10-735D4C3A0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9EC8A14-51A8-4EF1-8F38-2F077E90D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73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C05DF8-FB39-4BC8-A909-B88794775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9DBC68C5-3D00-436F-A680-1375EE7B82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7E7551E-F00E-41D0-B255-3483528194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1187357-76FA-4B14-BC66-C88D44624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169392-371C-4C13-B7FD-43B32DA42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AA67F66-55B7-431C-BA84-0F340AB988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97263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97C6E6-5656-4E42-9947-787CCA55A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3BD664C5-F24E-4916-B3C2-1DCCC6F8D1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30EB539-6F9E-4BC9-A81B-7275F0DA06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20B3575-1484-4AEA-BA0C-2E791F913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81FB34A-BD6E-49DA-8A9E-2439EF27B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85C01B-75E7-48F6-9E54-908F8A1E8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56784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051EB582-A29D-42C2-8C1B-98E4099B8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015A222-9D50-40DC-A1F4-423FE930D9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4B47FB5-50E0-4739-B2FE-C8C89C02DE6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C92038-9511-484E-BC08-1F87AEBB1C15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D051A267-7CC8-4D3B-96E6-2B65C8AAA2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82B9FCC-DA8A-4DE9-89EC-08EAFAC79D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396A98-2A90-46F0-BCF7-1266C414DC2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032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7324" y="-75306"/>
            <a:ext cx="12229324" cy="693330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62918" y="2323650"/>
            <a:ext cx="51959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2: Family</a:t>
            </a:r>
          </a:p>
          <a:p>
            <a:pPr algn="ctr"/>
            <a:r>
              <a:rPr lang="en-US" sz="4800" b="1" dirty="0">
                <a:solidFill>
                  <a:srgbClr val="00B050"/>
                </a:solidFill>
              </a:rPr>
              <a:t>Lesson 1.3</a:t>
            </a:r>
          </a:p>
          <a:p>
            <a:pPr algn="ctr"/>
            <a:r>
              <a:rPr lang="en-US" sz="4800" b="1" dirty="0">
                <a:solidFill>
                  <a:srgbClr val="0070C0"/>
                </a:solidFill>
              </a:rPr>
              <a:t>Page 26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4258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80970CD-F449-A8D6-5CA3-6A4CADD29A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5" y="1288587"/>
            <a:ext cx="11713029" cy="1323984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4" y="4042307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Tina: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brother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Mark: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Ben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Ben: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Mark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</p:spTree>
    <p:extLst>
      <p:ext uri="{BB962C8B-B14F-4D97-AF65-F5344CB8AC3E}">
        <p14:creationId xmlns:p14="http://schemas.microsoft.com/office/powerpoint/2010/main" val="2714381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274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8556965" cy="646331"/>
            <a:chOff x="1421593" y="362936"/>
            <a:chExt cx="8556965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7539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Draw your family.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C5A445C-0075-9CF8-A0F1-36A7BBFFF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1501" y="1353719"/>
            <a:ext cx="9895114" cy="460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84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45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893600C4-0204-156B-8061-E2A785A9B2E1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F88024E-F5A3-94CC-F856-43DF5088B028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2. Role-play.</a:t>
              </a:r>
            </a:p>
          </p:txBody>
        </p:sp>
        <p:sp>
          <p:nvSpPr>
            <p:cNvPr id="6" name="Flowchart: Off-page Connector 5">
              <a:extLst>
                <a:ext uri="{FF2B5EF4-FFF2-40B4-BE49-F238E27FC236}">
                  <a16:creationId xmlns:a16="http://schemas.microsoft.com/office/drawing/2014/main" id="{09AA1E3A-0710-559B-8CB0-669BDCCF3B5A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F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4DD60814-B16D-FC4D-C7DC-9F0DA2FEDA80}"/>
              </a:ext>
            </a:extLst>
          </p:cNvPr>
          <p:cNvSpPr txBox="1"/>
          <p:nvPr/>
        </p:nvSpPr>
        <p:spPr>
          <a:xfrm>
            <a:off x="2814535" y="4009650"/>
            <a:ext cx="6562929" cy="1754326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u="sng" dirty="0"/>
              <a:t>Lily:</a:t>
            </a:r>
            <a:r>
              <a:rPr lang="en-US" sz="3600" dirty="0"/>
              <a:t> 		</a:t>
            </a:r>
            <a:r>
              <a:rPr lang="en-US" sz="3600" dirty="0">
                <a:solidFill>
                  <a:srgbClr val="0070C0"/>
                </a:solidFill>
              </a:rPr>
              <a:t>This is my </a:t>
            </a:r>
            <a:r>
              <a:rPr lang="en-US" sz="3600" u="sng" dirty="0">
                <a:solidFill>
                  <a:srgbClr val="FF0000"/>
                </a:solidFill>
              </a:rPr>
              <a:t>sister</a:t>
            </a:r>
            <a:r>
              <a:rPr lang="en-US" sz="3600" dirty="0">
                <a:solidFill>
                  <a:srgbClr val="0070C0"/>
                </a:solidFill>
              </a:rPr>
              <a:t>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Sam: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Mary</a:t>
            </a:r>
            <a:r>
              <a:rPr lang="en-US" sz="3600" dirty="0">
                <a:solidFill>
                  <a:srgbClr val="0070C0"/>
                </a:solidFill>
              </a:rPr>
              <a:t>. I’m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  <a:p>
            <a:r>
              <a:rPr lang="en-US" sz="3600" u="sng" dirty="0"/>
              <a:t>Mary:</a:t>
            </a:r>
            <a:r>
              <a:rPr lang="en-US" sz="3600" dirty="0"/>
              <a:t> 	</a:t>
            </a:r>
            <a:r>
              <a:rPr lang="en-US" sz="3600" dirty="0">
                <a:solidFill>
                  <a:srgbClr val="0070C0"/>
                </a:solidFill>
              </a:rPr>
              <a:t>Hello, </a:t>
            </a:r>
            <a:r>
              <a:rPr lang="en-US" sz="3600" u="sng" dirty="0">
                <a:solidFill>
                  <a:srgbClr val="FF0000"/>
                </a:solidFill>
              </a:rPr>
              <a:t>Sam</a:t>
            </a:r>
            <a:r>
              <a:rPr lang="en-US" sz="3600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077F4-F827-CD61-9D8A-36547CB4FCC0}"/>
              </a:ext>
            </a:extLst>
          </p:cNvPr>
          <p:cNvSpPr txBox="1"/>
          <p:nvPr/>
        </p:nvSpPr>
        <p:spPr>
          <a:xfrm>
            <a:off x="1644901" y="3105834"/>
            <a:ext cx="27855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u="sng" dirty="0"/>
              <a:t>Example: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5E9862-59E0-E2C1-6733-20FBE40A4A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9515" y="1310776"/>
            <a:ext cx="6922450" cy="1313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190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Practice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Speaking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7245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461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introduce their family members, using ….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father, mother, brother, sister</a:t>
            </a:r>
            <a:endParaRPr lang="en-US" sz="3600" dirty="0">
              <a:solidFill>
                <a:srgbClr val="0070C0"/>
              </a:solidFill>
            </a:endParaRPr>
          </a:p>
          <a:p>
            <a:r>
              <a:rPr lang="en-US" sz="3600" b="1" u="sng" dirty="0">
                <a:solidFill>
                  <a:srgbClr val="0070C0"/>
                </a:solidFill>
              </a:rPr>
              <a:t>Structures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This is my father.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Hello, Lucy. I’m Alfie.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	Hello, Alfie.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mart Start Song">
            <a:hlinkClick r:id="" action="ppaction://media"/>
            <a:extLst>
              <a:ext uri="{FF2B5EF4-FFF2-40B4-BE49-F238E27FC236}">
                <a16:creationId xmlns:a16="http://schemas.microsoft.com/office/drawing/2014/main" id="{BA360A41-7E85-2EB7-D377-A6348442D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78786" y="516971"/>
            <a:ext cx="7234428" cy="57021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625388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56B2856-6D4E-5CFD-CACE-8729C1AA7F82}"/>
              </a:ext>
            </a:extLst>
          </p:cNvPr>
          <p:cNvSpPr txBox="1"/>
          <p:nvPr/>
        </p:nvSpPr>
        <p:spPr>
          <a:xfrm>
            <a:off x="950124" y="362939"/>
            <a:ext cx="10746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70C0"/>
                </a:solidFill>
              </a:rPr>
              <a:t>Look at the numbers and say the family members.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09A228-04CA-5A42-503E-C3E47B4FDA8C}"/>
              </a:ext>
            </a:extLst>
          </p:cNvPr>
          <p:cNvGrpSpPr/>
          <p:nvPr/>
        </p:nvGrpSpPr>
        <p:grpSpPr>
          <a:xfrm>
            <a:off x="1187776" y="1395167"/>
            <a:ext cx="9629785" cy="4889910"/>
            <a:chOff x="1187776" y="1395167"/>
            <a:chExt cx="9629785" cy="488991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53DB5BE8-FA11-4712-C608-B89F922E61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439" y="1547097"/>
              <a:ext cx="2283162" cy="2109294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2F3CAC8F-DD7F-2A1E-05F3-046ADC986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74439" y="4175783"/>
              <a:ext cx="2283162" cy="2109294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EFEDEC-B1B1-65AB-26F4-1BBEE3D431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9" y="1547096"/>
              <a:ext cx="2283162" cy="2109295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AE565380-BEDB-6209-0029-B5E1117F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34399" y="4180549"/>
              <a:ext cx="2283162" cy="2104528"/>
            </a:xfrm>
            <a:prstGeom prst="rect">
              <a:avLst/>
            </a:prstGeom>
          </p:spPr>
        </p:pic>
        <p:sp>
          <p:nvSpPr>
            <p:cNvPr id="4" name="Flowchart: Connector 3">
              <a:extLst>
                <a:ext uri="{FF2B5EF4-FFF2-40B4-BE49-F238E27FC236}">
                  <a16:creationId xmlns:a16="http://schemas.microsoft.com/office/drawing/2014/main" id="{B3BFE683-20D6-4A6F-DEE1-AEA772356F3D}"/>
                </a:ext>
              </a:extLst>
            </p:cNvPr>
            <p:cNvSpPr/>
            <p:nvPr/>
          </p:nvSpPr>
          <p:spPr>
            <a:xfrm>
              <a:off x="1187777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1</a:t>
              </a:r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4D7A195-ABF9-76F8-8F6E-603EABB4F7CB}"/>
                </a:ext>
              </a:extLst>
            </p:cNvPr>
            <p:cNvSpPr/>
            <p:nvPr/>
          </p:nvSpPr>
          <p:spPr>
            <a:xfrm>
              <a:off x="8275161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4</a:t>
              </a:r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E102222-D63C-7221-2C37-1D15D40BAB0B}"/>
                </a:ext>
              </a:extLst>
            </p:cNvPr>
            <p:cNvSpPr/>
            <p:nvPr/>
          </p:nvSpPr>
          <p:spPr>
            <a:xfrm>
              <a:off x="1187776" y="3980396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2</a:t>
              </a:r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B8C0607D-CDF9-EA87-B9E8-D182DD25CF66}"/>
                </a:ext>
              </a:extLst>
            </p:cNvPr>
            <p:cNvSpPr/>
            <p:nvPr/>
          </p:nvSpPr>
          <p:spPr>
            <a:xfrm>
              <a:off x="8275161" y="1395167"/>
              <a:ext cx="518475" cy="509047"/>
            </a:xfrm>
            <a:prstGeom prst="flowChartConnector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70C0"/>
                  </a:solidFill>
                </a:rPr>
                <a:t>3</a:t>
              </a:r>
            </a:p>
          </p:txBody>
        </p:sp>
      </p:grpSp>
      <p:sp>
        <p:nvSpPr>
          <p:cNvPr id="20" name="Heptagon 19">
            <a:extLst>
              <a:ext uri="{FF2B5EF4-FFF2-40B4-BE49-F238E27FC236}">
                <a16:creationId xmlns:a16="http://schemas.microsoft.com/office/drawing/2014/main" id="{47D515BD-AC5C-7CC3-F353-2AB7DD2B6E72}"/>
              </a:ext>
            </a:extLst>
          </p:cNvPr>
          <p:cNvSpPr/>
          <p:nvPr/>
        </p:nvSpPr>
        <p:spPr>
          <a:xfrm>
            <a:off x="4884655" y="2454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39" name="Heptagon 38">
            <a:extLst>
              <a:ext uri="{FF2B5EF4-FFF2-40B4-BE49-F238E27FC236}">
                <a16:creationId xmlns:a16="http://schemas.microsoft.com/office/drawing/2014/main" id="{E2EBD414-380F-3A9A-FABD-6EC32E28ACE3}"/>
              </a:ext>
            </a:extLst>
          </p:cNvPr>
          <p:cNvSpPr/>
          <p:nvPr/>
        </p:nvSpPr>
        <p:spPr>
          <a:xfrm>
            <a:off x="4884654" y="2454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41" name="Heptagon 40">
            <a:extLst>
              <a:ext uri="{FF2B5EF4-FFF2-40B4-BE49-F238E27FC236}">
                <a16:creationId xmlns:a16="http://schemas.microsoft.com/office/drawing/2014/main" id="{A54DB34D-8DA8-ED5A-CFD3-C4C8041349A2}"/>
              </a:ext>
            </a:extLst>
          </p:cNvPr>
          <p:cNvSpPr/>
          <p:nvPr/>
        </p:nvSpPr>
        <p:spPr>
          <a:xfrm>
            <a:off x="4884654" y="2454471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42" name="Heptagon 41">
            <a:extLst>
              <a:ext uri="{FF2B5EF4-FFF2-40B4-BE49-F238E27FC236}">
                <a16:creationId xmlns:a16="http://schemas.microsoft.com/office/drawing/2014/main" id="{7530F90C-3F9E-2ABF-8030-CBCC788F5E31}"/>
              </a:ext>
            </a:extLst>
          </p:cNvPr>
          <p:cNvSpPr/>
          <p:nvPr/>
        </p:nvSpPr>
        <p:spPr>
          <a:xfrm>
            <a:off x="4890151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43" name="Heptagon 42">
            <a:extLst>
              <a:ext uri="{FF2B5EF4-FFF2-40B4-BE49-F238E27FC236}">
                <a16:creationId xmlns:a16="http://schemas.microsoft.com/office/drawing/2014/main" id="{335ED1FB-42DD-F612-3C2D-27E3F3F85071}"/>
              </a:ext>
            </a:extLst>
          </p:cNvPr>
          <p:cNvSpPr/>
          <p:nvPr/>
        </p:nvSpPr>
        <p:spPr>
          <a:xfrm>
            <a:off x="4879157" y="245447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67" name="Heptagon 66">
            <a:extLst>
              <a:ext uri="{FF2B5EF4-FFF2-40B4-BE49-F238E27FC236}">
                <a16:creationId xmlns:a16="http://schemas.microsoft.com/office/drawing/2014/main" id="{F4211C46-A26E-DB67-A202-30913AA502BF}"/>
              </a:ext>
            </a:extLst>
          </p:cNvPr>
          <p:cNvSpPr/>
          <p:nvPr/>
        </p:nvSpPr>
        <p:spPr>
          <a:xfrm>
            <a:off x="4879156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68" name="Heptagon 67">
            <a:extLst>
              <a:ext uri="{FF2B5EF4-FFF2-40B4-BE49-F238E27FC236}">
                <a16:creationId xmlns:a16="http://schemas.microsoft.com/office/drawing/2014/main" id="{6E84A02B-9FDA-8610-E27F-F7ACE43552BF}"/>
              </a:ext>
            </a:extLst>
          </p:cNvPr>
          <p:cNvSpPr/>
          <p:nvPr/>
        </p:nvSpPr>
        <p:spPr>
          <a:xfrm>
            <a:off x="4879155" y="245446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3" name="Heptagon 72">
            <a:extLst>
              <a:ext uri="{FF2B5EF4-FFF2-40B4-BE49-F238E27FC236}">
                <a16:creationId xmlns:a16="http://schemas.microsoft.com/office/drawing/2014/main" id="{EFCDAB00-D1FA-FDD9-ACAA-1B08807C9A79}"/>
              </a:ext>
            </a:extLst>
          </p:cNvPr>
          <p:cNvSpPr/>
          <p:nvPr/>
        </p:nvSpPr>
        <p:spPr>
          <a:xfrm>
            <a:off x="4868160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4" name="Heptagon 73">
            <a:extLst>
              <a:ext uri="{FF2B5EF4-FFF2-40B4-BE49-F238E27FC236}">
                <a16:creationId xmlns:a16="http://schemas.microsoft.com/office/drawing/2014/main" id="{5F096462-AC52-7479-8363-9D35A51E55AA}"/>
              </a:ext>
            </a:extLst>
          </p:cNvPr>
          <p:cNvSpPr/>
          <p:nvPr/>
        </p:nvSpPr>
        <p:spPr>
          <a:xfrm>
            <a:off x="4876407" y="245446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75" name="Heptagon 74">
            <a:extLst>
              <a:ext uri="{FF2B5EF4-FFF2-40B4-BE49-F238E27FC236}">
                <a16:creationId xmlns:a16="http://schemas.microsoft.com/office/drawing/2014/main" id="{245848B8-9778-D879-0D86-76391CBD2517}"/>
              </a:ext>
            </a:extLst>
          </p:cNvPr>
          <p:cNvSpPr/>
          <p:nvPr/>
        </p:nvSpPr>
        <p:spPr>
          <a:xfrm>
            <a:off x="4892902" y="245796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6" name="Heptagon 75">
            <a:extLst>
              <a:ext uri="{FF2B5EF4-FFF2-40B4-BE49-F238E27FC236}">
                <a16:creationId xmlns:a16="http://schemas.microsoft.com/office/drawing/2014/main" id="{5F205C53-9EAE-F9C8-A316-62051EA5DA3A}"/>
              </a:ext>
            </a:extLst>
          </p:cNvPr>
          <p:cNvSpPr/>
          <p:nvPr/>
        </p:nvSpPr>
        <p:spPr>
          <a:xfrm>
            <a:off x="4893294" y="24509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77" name="Heptagon 76">
            <a:extLst>
              <a:ext uri="{FF2B5EF4-FFF2-40B4-BE49-F238E27FC236}">
                <a16:creationId xmlns:a16="http://schemas.microsoft.com/office/drawing/2014/main" id="{0DB889FE-D7D3-8610-BE1B-F00DEE6B51AE}"/>
              </a:ext>
            </a:extLst>
          </p:cNvPr>
          <p:cNvSpPr/>
          <p:nvPr/>
        </p:nvSpPr>
        <p:spPr>
          <a:xfrm>
            <a:off x="4867768" y="245795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78" name="Heptagon 77">
            <a:extLst>
              <a:ext uri="{FF2B5EF4-FFF2-40B4-BE49-F238E27FC236}">
                <a16:creationId xmlns:a16="http://schemas.microsoft.com/office/drawing/2014/main" id="{8F0E9099-A0CB-86B0-57B3-86A66C429EEB}"/>
              </a:ext>
            </a:extLst>
          </p:cNvPr>
          <p:cNvSpPr/>
          <p:nvPr/>
        </p:nvSpPr>
        <p:spPr>
          <a:xfrm>
            <a:off x="4876015" y="2457949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79" name="Heptagon 78">
            <a:extLst>
              <a:ext uri="{FF2B5EF4-FFF2-40B4-BE49-F238E27FC236}">
                <a16:creationId xmlns:a16="http://schemas.microsoft.com/office/drawing/2014/main" id="{B1F8F18F-00E8-45F5-3236-EFE25778E34F}"/>
              </a:ext>
            </a:extLst>
          </p:cNvPr>
          <p:cNvSpPr/>
          <p:nvPr/>
        </p:nvSpPr>
        <p:spPr>
          <a:xfrm>
            <a:off x="4884262" y="2443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0" name="Heptagon 79">
            <a:extLst>
              <a:ext uri="{FF2B5EF4-FFF2-40B4-BE49-F238E27FC236}">
                <a16:creationId xmlns:a16="http://schemas.microsoft.com/office/drawing/2014/main" id="{41BCB67D-FD46-2945-783A-F07E4C56C0A9}"/>
              </a:ext>
            </a:extLst>
          </p:cNvPr>
          <p:cNvSpPr/>
          <p:nvPr/>
        </p:nvSpPr>
        <p:spPr>
          <a:xfrm>
            <a:off x="4867767" y="24404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1" name="Heptagon 80">
            <a:extLst>
              <a:ext uri="{FF2B5EF4-FFF2-40B4-BE49-F238E27FC236}">
                <a16:creationId xmlns:a16="http://schemas.microsoft.com/office/drawing/2014/main" id="{CEA3059A-C822-43D5-4353-46E11D5010EE}"/>
              </a:ext>
            </a:extLst>
          </p:cNvPr>
          <p:cNvSpPr/>
          <p:nvPr/>
        </p:nvSpPr>
        <p:spPr>
          <a:xfrm>
            <a:off x="4885837" y="2423010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2" name="Heptagon 81">
            <a:extLst>
              <a:ext uri="{FF2B5EF4-FFF2-40B4-BE49-F238E27FC236}">
                <a16:creationId xmlns:a16="http://schemas.microsoft.com/office/drawing/2014/main" id="{1299447C-42EA-FD58-46AD-07457C0F7B6F}"/>
              </a:ext>
            </a:extLst>
          </p:cNvPr>
          <p:cNvSpPr/>
          <p:nvPr/>
        </p:nvSpPr>
        <p:spPr>
          <a:xfrm>
            <a:off x="4895257" y="2443978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3" name="Heptagon 82">
            <a:extLst>
              <a:ext uri="{FF2B5EF4-FFF2-40B4-BE49-F238E27FC236}">
                <a16:creationId xmlns:a16="http://schemas.microsoft.com/office/drawing/2014/main" id="{78C977CD-3054-891F-138F-0456C0C056A2}"/>
              </a:ext>
            </a:extLst>
          </p:cNvPr>
          <p:cNvSpPr/>
          <p:nvPr/>
        </p:nvSpPr>
        <p:spPr>
          <a:xfrm>
            <a:off x="4887794" y="244747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4" name="Heptagon 83">
            <a:extLst>
              <a:ext uri="{FF2B5EF4-FFF2-40B4-BE49-F238E27FC236}">
                <a16:creationId xmlns:a16="http://schemas.microsoft.com/office/drawing/2014/main" id="{4A33705A-3933-32D1-0594-D2BDFD247498}"/>
              </a:ext>
            </a:extLst>
          </p:cNvPr>
          <p:cNvSpPr/>
          <p:nvPr/>
        </p:nvSpPr>
        <p:spPr>
          <a:xfrm>
            <a:off x="4888382" y="2447472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85" name="Heptagon 84">
            <a:extLst>
              <a:ext uri="{FF2B5EF4-FFF2-40B4-BE49-F238E27FC236}">
                <a16:creationId xmlns:a16="http://schemas.microsoft.com/office/drawing/2014/main" id="{02C55912-E6EA-CC3B-ECD3-B4DE7863AE4B}"/>
              </a:ext>
            </a:extLst>
          </p:cNvPr>
          <p:cNvSpPr/>
          <p:nvPr/>
        </p:nvSpPr>
        <p:spPr>
          <a:xfrm>
            <a:off x="4867367" y="241601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6" name="Heptagon 85">
            <a:extLst>
              <a:ext uri="{FF2B5EF4-FFF2-40B4-BE49-F238E27FC236}">
                <a16:creationId xmlns:a16="http://schemas.microsoft.com/office/drawing/2014/main" id="{DA69A68A-BABD-B34B-BCEC-87903E35B8F5}"/>
              </a:ext>
            </a:extLst>
          </p:cNvPr>
          <p:cNvSpPr/>
          <p:nvPr/>
        </p:nvSpPr>
        <p:spPr>
          <a:xfrm>
            <a:off x="4855977" y="243698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87" name="Heptagon 86">
            <a:extLst>
              <a:ext uri="{FF2B5EF4-FFF2-40B4-BE49-F238E27FC236}">
                <a16:creationId xmlns:a16="http://schemas.microsoft.com/office/drawing/2014/main" id="{30408033-AAED-6C7D-051F-5A3E2014E079}"/>
              </a:ext>
            </a:extLst>
          </p:cNvPr>
          <p:cNvSpPr/>
          <p:nvPr/>
        </p:nvSpPr>
        <p:spPr>
          <a:xfrm>
            <a:off x="4869324" y="2443976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88" name="Heptagon 87">
            <a:extLst>
              <a:ext uri="{FF2B5EF4-FFF2-40B4-BE49-F238E27FC236}">
                <a16:creationId xmlns:a16="http://schemas.microsoft.com/office/drawing/2014/main" id="{84221B1F-6AFE-CBFA-DBA2-29BA8DF729C7}"/>
              </a:ext>
            </a:extLst>
          </p:cNvPr>
          <p:cNvSpPr/>
          <p:nvPr/>
        </p:nvSpPr>
        <p:spPr>
          <a:xfrm>
            <a:off x="4895257" y="245793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89" name="Heptagon 88">
            <a:extLst>
              <a:ext uri="{FF2B5EF4-FFF2-40B4-BE49-F238E27FC236}">
                <a16:creationId xmlns:a16="http://schemas.microsoft.com/office/drawing/2014/main" id="{F2FB4393-5242-B5FB-3F23-A781450B679D}"/>
              </a:ext>
            </a:extLst>
          </p:cNvPr>
          <p:cNvSpPr/>
          <p:nvPr/>
        </p:nvSpPr>
        <p:spPr>
          <a:xfrm>
            <a:off x="4876794" y="2436984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2</a:t>
            </a:r>
          </a:p>
        </p:txBody>
      </p:sp>
      <p:sp>
        <p:nvSpPr>
          <p:cNvPr id="90" name="Heptagon 89">
            <a:extLst>
              <a:ext uri="{FF2B5EF4-FFF2-40B4-BE49-F238E27FC236}">
                <a16:creationId xmlns:a16="http://schemas.microsoft.com/office/drawing/2014/main" id="{8B1A755E-1B5A-20EC-2E54-E65D6F725F7F}"/>
              </a:ext>
            </a:extLst>
          </p:cNvPr>
          <p:cNvSpPr/>
          <p:nvPr/>
        </p:nvSpPr>
        <p:spPr>
          <a:xfrm>
            <a:off x="4877386" y="2436983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1</a:t>
            </a:r>
          </a:p>
        </p:txBody>
      </p:sp>
      <p:sp>
        <p:nvSpPr>
          <p:cNvPr id="91" name="Heptagon 90">
            <a:extLst>
              <a:ext uri="{FF2B5EF4-FFF2-40B4-BE49-F238E27FC236}">
                <a16:creationId xmlns:a16="http://schemas.microsoft.com/office/drawing/2014/main" id="{FE057FC0-937C-12B9-5746-BF16F6639BEA}"/>
              </a:ext>
            </a:extLst>
          </p:cNvPr>
          <p:cNvSpPr/>
          <p:nvPr/>
        </p:nvSpPr>
        <p:spPr>
          <a:xfrm>
            <a:off x="4876993" y="2457907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4</a:t>
            </a:r>
          </a:p>
        </p:txBody>
      </p:sp>
      <p:sp>
        <p:nvSpPr>
          <p:cNvPr id="92" name="Heptagon 91">
            <a:extLst>
              <a:ext uri="{FF2B5EF4-FFF2-40B4-BE49-F238E27FC236}">
                <a16:creationId xmlns:a16="http://schemas.microsoft.com/office/drawing/2014/main" id="{4A7B2451-515C-EBE4-FD23-E2AFC16267CB}"/>
              </a:ext>
            </a:extLst>
          </p:cNvPr>
          <p:cNvSpPr/>
          <p:nvPr/>
        </p:nvSpPr>
        <p:spPr>
          <a:xfrm>
            <a:off x="4888088" y="2457865"/>
            <a:ext cx="2422689" cy="2403835"/>
          </a:xfrm>
          <a:prstGeom prst="hep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600" dirty="0"/>
              <a:t>3</a:t>
            </a:r>
          </a:p>
        </p:txBody>
      </p:sp>
      <p:sp>
        <p:nvSpPr>
          <p:cNvPr id="93" name="Heptagon 92">
            <a:extLst>
              <a:ext uri="{FF2B5EF4-FFF2-40B4-BE49-F238E27FC236}">
                <a16:creationId xmlns:a16="http://schemas.microsoft.com/office/drawing/2014/main" id="{32B4E5F4-933F-88A8-32BA-B0307C5593B3}"/>
              </a:ext>
            </a:extLst>
          </p:cNvPr>
          <p:cNvSpPr/>
          <p:nvPr/>
        </p:nvSpPr>
        <p:spPr>
          <a:xfrm>
            <a:off x="4658013" y="2305857"/>
            <a:ext cx="2818615" cy="2707849"/>
          </a:xfrm>
          <a:prstGeom prst="heptagon">
            <a:avLst/>
          </a:prstGeom>
          <a:solidFill>
            <a:srgbClr val="FF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Well done!</a:t>
            </a:r>
          </a:p>
        </p:txBody>
      </p:sp>
    </p:spTree>
    <p:extLst>
      <p:ext uri="{BB962C8B-B14F-4D97-AF65-F5344CB8AC3E}">
        <p14:creationId xmlns:p14="http://schemas.microsoft.com/office/powerpoint/2010/main" val="1570488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9" grpId="0" animBg="1"/>
      <p:bldP spid="41" grpId="0" animBg="1"/>
      <p:bldP spid="42" grpId="0" animBg="1"/>
      <p:bldP spid="43" grpId="0" animBg="1"/>
      <p:bldP spid="67" grpId="0" animBg="1"/>
      <p:bldP spid="68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106425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0287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8C647D0D-56F0-BF8B-017B-2E7DF6C059D1}"/>
              </a:ext>
            </a:extLst>
          </p:cNvPr>
          <p:cNvGrpSpPr/>
          <p:nvPr/>
        </p:nvGrpSpPr>
        <p:grpSpPr>
          <a:xfrm>
            <a:off x="2213442" y="903456"/>
            <a:ext cx="7955969" cy="5310175"/>
            <a:chOff x="2345417" y="903456"/>
            <a:chExt cx="7955969" cy="53101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26A56E-A760-A8E0-5D16-1E2DB44FE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5417" y="1549787"/>
              <a:ext cx="7955969" cy="4663844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AB5DC82-767C-74C6-3F9D-58DE977FA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23148" y="903456"/>
              <a:ext cx="2400508" cy="563929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C3A1316-5F85-48C9-C89F-0C29B03C9CBA}"/>
              </a:ext>
            </a:extLst>
          </p:cNvPr>
          <p:cNvGrpSpPr/>
          <p:nvPr/>
        </p:nvGrpSpPr>
        <p:grpSpPr>
          <a:xfrm>
            <a:off x="1421593" y="362936"/>
            <a:ext cx="6836286" cy="646331"/>
            <a:chOff x="1421593" y="362936"/>
            <a:chExt cx="6836286" cy="64633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A292C4D-5BBF-57A1-604D-E2924463D0EF}"/>
                </a:ext>
              </a:extLst>
            </p:cNvPr>
            <p:cNvSpPr txBox="1"/>
            <p:nvPr/>
          </p:nvSpPr>
          <p:spPr>
            <a:xfrm>
              <a:off x="2439558" y="362936"/>
              <a:ext cx="581832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0070C0"/>
                  </a:solidFill>
                </a:rPr>
                <a:t>1. Point and say.</a:t>
              </a:r>
            </a:p>
          </p:txBody>
        </p:sp>
        <p:sp>
          <p:nvSpPr>
            <p:cNvPr id="10" name="Flowchart: Off-page Connector 9">
              <a:extLst>
                <a:ext uri="{FF2B5EF4-FFF2-40B4-BE49-F238E27FC236}">
                  <a16:creationId xmlns:a16="http://schemas.microsoft.com/office/drawing/2014/main" id="{BCCF21AC-2272-7B04-144D-DA065128B0B8}"/>
                </a:ext>
              </a:extLst>
            </p:cNvPr>
            <p:cNvSpPr/>
            <p:nvPr/>
          </p:nvSpPr>
          <p:spPr>
            <a:xfrm rot="16200000">
              <a:off x="1641010" y="251542"/>
              <a:ext cx="430287" cy="869121"/>
            </a:xfrm>
            <a:prstGeom prst="flowChartOffpageConnector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vert="vert" rtlCol="0" anchor="ctr"/>
            <a:lstStyle/>
            <a:p>
              <a:pPr algn="ctr"/>
              <a:r>
                <a:rPr lang="en-US" sz="3600" b="1" dirty="0"/>
                <a:t>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447</Words>
  <Application>Microsoft Office PowerPoint</Application>
  <PresentationFormat>Màn hình rộng</PresentationFormat>
  <Paragraphs>112</Paragraphs>
  <Slides>15</Slides>
  <Notes>5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3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Chủ đề 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Quynh Anh</dc:creator>
  <cp:lastModifiedBy>Quynh Anh</cp:lastModifiedBy>
  <cp:revision>1</cp:revision>
  <dcterms:created xsi:type="dcterms:W3CDTF">2023-02-20T11:15:10Z</dcterms:created>
  <dcterms:modified xsi:type="dcterms:W3CDTF">2023-02-20T11:16:56Z</dcterms:modified>
</cp:coreProperties>
</file>