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0" r:id="rId2"/>
    <p:sldId id="349" r:id="rId3"/>
    <p:sldId id="302" r:id="rId4"/>
    <p:sldId id="292" r:id="rId5"/>
    <p:sldId id="360" r:id="rId6"/>
    <p:sldId id="410" r:id="rId7"/>
    <p:sldId id="409" r:id="rId8"/>
    <p:sldId id="408" r:id="rId9"/>
    <p:sldId id="334" r:id="rId10"/>
    <p:sldId id="336" r:id="rId11"/>
    <p:sldId id="388" r:id="rId12"/>
    <p:sldId id="383" r:id="rId13"/>
    <p:sldId id="411" r:id="rId14"/>
    <p:sldId id="315" r:id="rId15"/>
    <p:sldId id="369" r:id="rId16"/>
    <p:sldId id="412" r:id="rId17"/>
    <p:sldId id="413" r:id="rId18"/>
    <p:sldId id="331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0873D-7FEA-40BC-8D7A-27F96B29F8AD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87BE8-A726-4A77-91F2-2CC0A5A532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910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ss into groups. </a:t>
            </a:r>
          </a:p>
          <a:p>
            <a:pPr marL="228600" indent="-228600">
              <a:buAutoNum type="arabicPeriod"/>
            </a:pPr>
            <a:r>
              <a:rPr lang="en-US" dirty="0"/>
              <a:t>T shows picture. Ss in groups write tick or cross as fast as possible on their small board or A4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 dirty="0">
                <a:effectLst/>
                <a:latin typeface="Roboto" panose="02000000000000000000" pitchFamily="2" charset="0"/>
              </a:rPr>
              <a:t>https://image.shutterstock.com/z/stock-photo-the-earth-or-globe-heart-shaped-surrounded-by-flags-concept-for-world-peace-charity-or-love-of-1481247392.jpg </a:t>
            </a:r>
          </a:p>
          <a:p>
            <a:r>
              <a:rPr lang="vi-VN" b="0" i="0" dirty="0">
                <a:effectLst/>
                <a:latin typeface="Roboto" panose="02000000000000000000" pitchFamily="2" charset="0"/>
              </a:rPr>
              <a:t>- T prepare glue</a:t>
            </a:r>
          </a:p>
          <a:p>
            <a:pPr marL="171450" indent="-171450">
              <a:buFontTx/>
              <a:buChar char="-"/>
            </a:pPr>
            <a:r>
              <a:rPr lang="vi-VN" b="0" i="0" dirty="0">
                <a:effectLst/>
                <a:latin typeface="Roboto" panose="02000000000000000000" pitchFamily="2" charset="0"/>
              </a:rPr>
              <a:t>Ask ss to prepare a small paper.</a:t>
            </a:r>
          </a:p>
          <a:p>
            <a:pPr marL="171450" indent="-171450">
              <a:buFontTx/>
              <a:buChar char="-"/>
            </a:pPr>
            <a:r>
              <a:rPr lang="vi-VN" b="0" i="0" dirty="0">
                <a:effectLst/>
                <a:latin typeface="Roboto" panose="02000000000000000000" pitchFamily="2" charset="0"/>
              </a:rPr>
              <a:t>Set context: If you can choose where you from, which country do you choose?</a:t>
            </a:r>
          </a:p>
          <a:p>
            <a:pPr marL="171450" indent="-171450">
              <a:buFontTx/>
              <a:buChar char="-"/>
            </a:pPr>
            <a:r>
              <a:rPr lang="vi-VN" b="0" i="0" dirty="0">
                <a:effectLst/>
                <a:latin typeface="Roboto" panose="02000000000000000000" pitchFamily="2" charset="0"/>
              </a:rPr>
              <a:t>Ask ss </a:t>
            </a:r>
            <a:r>
              <a:rPr lang="en-US" b="0" i="0" dirty="0">
                <a:effectLst/>
                <a:latin typeface="Roboto" panose="02000000000000000000" pitchFamily="2" charset="0"/>
              </a:rPr>
              <a:t>to </a:t>
            </a:r>
            <a:r>
              <a:rPr lang="vi-VN" b="0" i="0" dirty="0">
                <a:effectLst/>
                <a:latin typeface="Roboto" panose="02000000000000000000" pitchFamily="2" charset="0"/>
              </a:rPr>
              <a:t>write the name of the country down on the paper. Then, ask them to stick the paper on their shirts like a name tag.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2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Teachers print this handout. Cut out each question. Pull all of them inside a bag.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82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 dirty="0">
                <a:effectLst/>
                <a:latin typeface="Roboto" panose="02000000000000000000" pitchFamily="2" charset="0"/>
              </a:rPr>
              <a:t>https://www.shutterstock.com/vi/image-vector/illustration-stickman-kids-sitting-circle-girl-1673160247</a:t>
            </a:r>
          </a:p>
          <a:p>
            <a:pPr marL="228600" indent="-228600">
              <a:buAutoNum type="arabicPeriod"/>
            </a:pPr>
            <a:r>
              <a:rPr lang="vi-VN" b="0" i="0" dirty="0">
                <a:effectLst/>
                <a:latin typeface="Roboto" panose="02000000000000000000" pitchFamily="2" charset="0"/>
              </a:rPr>
              <a:t>Prepare 2 balls</a:t>
            </a:r>
          </a:p>
          <a:p>
            <a:pPr marL="228600" indent="-228600">
              <a:buAutoNum type="arabicPeriod"/>
            </a:pPr>
            <a:r>
              <a:rPr lang="vi-VN" b="0" i="0" dirty="0">
                <a:effectLst/>
                <a:latin typeface="Roboto" panose="02000000000000000000" pitchFamily="2" charset="0"/>
              </a:rPr>
              <a:t>Turn the music on, let ss pass 2 balls at the same time.</a:t>
            </a:r>
          </a:p>
          <a:p>
            <a:pPr marL="228600" indent="-228600">
              <a:buAutoNum type="arabicPeriod"/>
            </a:pPr>
            <a:r>
              <a:rPr lang="vi-VN" b="0" i="0" dirty="0">
                <a:effectLst/>
                <a:latin typeface="Roboto" panose="02000000000000000000" pitchFamily="2" charset="0"/>
              </a:rPr>
              <a:t>When music stops, who are holding the balls will tic tac toe. Winner pick a question from the bag and ask, loser answer.</a:t>
            </a:r>
          </a:p>
          <a:p>
            <a:pPr marL="228600" indent="-228600">
              <a:buAutoNum type="arabicPeriod"/>
            </a:pPr>
            <a:r>
              <a:rPr lang="vi-VN" b="0" i="0" dirty="0">
                <a:effectLst/>
                <a:latin typeface="Roboto" panose="02000000000000000000" pitchFamily="2" charset="0"/>
              </a:rPr>
              <a:t>For question “where’s he/she from”, ss can point to anyone in the class and ask. The loser has to look at the ”country tag” and answer the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10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﻿1. Divide the class into groups of four with two pairs in each group.</a:t>
            </a:r>
          </a:p>
          <a:p>
            <a:endParaRPr lang="en-US" dirty="0"/>
          </a:p>
          <a:p>
            <a:r>
              <a:rPr lang="en-US" dirty="0"/>
              <a:t>2. Have pairs play rock, paper, scissors for each turn.</a:t>
            </a:r>
          </a:p>
          <a:p>
            <a:endParaRPr lang="en-US" dirty="0"/>
          </a:p>
          <a:p>
            <a:r>
              <a:rPr lang="en-US" dirty="0"/>
              <a:t>3. The winning pair moves forward two spaces. The losing pair moves forward one.</a:t>
            </a:r>
          </a:p>
          <a:p>
            <a:endParaRPr lang="en-US" dirty="0"/>
          </a:p>
          <a:p>
            <a:r>
              <a:rPr lang="en-US" dirty="0"/>
              <a:t>4. Each pair must match the symbol to the useful language and then ask and answer. If they answer incorrectly, they must move back one space.</a:t>
            </a:r>
          </a:p>
          <a:p>
            <a:endParaRPr lang="en-US" dirty="0"/>
          </a:p>
          <a:p>
            <a:r>
              <a:rPr lang="en-US" dirty="0"/>
              <a:t>5. The pair that gets to the Finish first wins the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5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 invite a </a:t>
            </a:r>
            <a:r>
              <a:rPr lang="en-US" dirty="0" err="1"/>
              <a:t>st</a:t>
            </a:r>
            <a:r>
              <a:rPr lang="en-US" dirty="0"/>
              <a:t> to do the example 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en-US" dirty="0"/>
              <a:t>Let ss go around the class. Tic tac toe with their friends. The winner will ask, the loser will answer. They need to take note their friends’ answer.</a:t>
            </a:r>
          </a:p>
          <a:p>
            <a:pPr marL="228600" indent="-228600">
              <a:buAutoNum type="arabicPeriod"/>
            </a:pPr>
            <a:r>
              <a:rPr lang="en-US" dirty="0"/>
              <a:t>Set the time. When time’s up, the one has most friends/ answers will be the winner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83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image.shutterstock.com</a:t>
            </a:r>
            <a:r>
              <a:rPr lang="en-US" dirty="0"/>
              <a:t>/image-vector/cute-kid-teen-boy-show-260nw-1509139679.jpg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Let ss practice, follow the structure.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Call ss to have the speaking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5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B3FC96-8FA5-4EEF-B943-2D5E246FD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A3A59D5-3A3C-4765-B8A5-D1CF23201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7270C3-FD97-44A0-B951-1B981157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754-C6B8-4F9A-8CCF-F0B53E5B3FB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0C332B-8901-483B-ADDD-999B8BD0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A641EC-2FE1-4F84-B0B3-F7C45588F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DE38-8C67-452F-BB06-664D29844C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91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3220A2-944E-42C8-B113-05E0A3DB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92D6E97-8B16-4699-9A8B-249485784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7F091DA-D02B-4A07-A02A-CB36AF25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754-C6B8-4F9A-8CCF-F0B53E5B3FB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0947384-E0B1-42E0-BD69-77F84222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0B221CC-30F3-47E8-9881-80864F4F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DE38-8C67-452F-BB06-664D29844C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36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4E3108D-D2F6-4694-92A1-0893B5965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A9EA049-405E-4A94-93C5-102368E1D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4618F98-5DE6-4C00-8471-28F69D2A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754-C6B8-4F9A-8CCF-F0B53E5B3FB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1D03A2-EFEB-4D25-B6BE-924862C9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6346EE7-B47E-45D0-88B1-32002A1E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DE38-8C67-452F-BB06-664D29844C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8831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892385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3B717F-8DBC-12FA-EB8A-A6E1EF1713FA}"/>
              </a:ext>
            </a:extLst>
          </p:cNvPr>
          <p:cNvSpPr txBox="1"/>
          <p:nvPr userDrawn="1"/>
        </p:nvSpPr>
        <p:spPr>
          <a:xfrm>
            <a:off x="11385755" y="884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6435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E055242-D0EE-4010-BB6B-42F29638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70F3D1F-C89D-4EDD-AFE4-5FA8E035B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0919CF9-89EC-4D6F-920F-7F70DCB4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754-C6B8-4F9A-8CCF-F0B53E5B3FB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326B1D9-455E-420D-A82D-0E66E25E6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18EBC46-B13F-4D33-B5B6-48401CD6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DE38-8C67-452F-BB06-664D29844C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18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9E6C86-9C08-49BF-9660-D2C67EBB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F26F181-F6CA-42EE-BAC7-E196C8AEE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DFC2AC7-9CA5-4D0E-A558-7434263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754-C6B8-4F9A-8CCF-F0B53E5B3FB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4B5182-B60C-442D-9456-593B8E7E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320C319-8422-4EAE-ACA3-B112E645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DE38-8C67-452F-BB06-664D29844C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999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B5D7C0-2E12-42E7-92BD-3888005B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4284718-3348-46CA-BEDA-90D90E965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D8AE10B-5D5C-482B-AD43-530DA227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8EED26D-F2B1-4F87-B54F-74F19099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754-C6B8-4F9A-8CCF-F0B53E5B3FB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F8102AE-C34B-4346-B004-33C2A5F2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7178205-09B3-4215-B1BF-4148D22D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DE38-8C67-452F-BB06-664D29844C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830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34F4489-9807-4C51-A722-5F217EB9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4DD8B4-36FD-4D63-8D42-D91CA4BB5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36D824C-721D-4AC0-8D4D-AB54475E0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A63A740-7CF6-4527-84A4-28BE02DC7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2814B6E-EF55-4870-8C3D-35ECB3CF9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F7BBF40A-5BEA-40EF-8A05-E7D2EA46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754-C6B8-4F9A-8CCF-F0B53E5B3FB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530D2FE-FC6D-4BE2-881B-4F8CAD95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9F91125-F1C5-45AB-9242-9793456C3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DE38-8C67-452F-BB06-664D29844C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93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A045751-D2A2-4FD2-8429-52A9F0DD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F5099A7-AC55-4034-8CA5-CB012FDC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754-C6B8-4F9A-8CCF-F0B53E5B3FB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AD4E71A-9EDB-4465-A29F-12B37A48E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2C1679B-5FC9-45C5-824C-BEC2D7EC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DE38-8C67-452F-BB06-664D29844C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68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D71E3B0-86FA-4C3C-902A-888663FFE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754-C6B8-4F9A-8CCF-F0B53E5B3FB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39E13DB-E432-4F98-A9FB-50311C80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480274E-208C-4DB2-B830-C8B44745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DE38-8C67-452F-BB06-664D29844C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646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84E378-A7CB-4580-B270-5325C4DC8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CCD295F-738D-4A28-B7AA-CE17F63A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70E4291-FA21-4C09-997E-9E57127B4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7F0C737-F8DA-4FA2-B618-764942AFB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754-C6B8-4F9A-8CCF-F0B53E5B3FB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3EE384-72DA-4BFE-967F-3D5D1AB10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D867E8C-C40E-4F48-9780-154A7A77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DE38-8C67-452F-BB06-664D29844C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611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2C102A-D538-434D-8DBE-6D8B5A04D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E2F7B7F-3503-4318-9F59-3C9362802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A306133-4F91-42F2-9951-7D47F0611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DA92F01-1AA7-4296-B54A-BC074778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E754-C6B8-4F9A-8CCF-F0B53E5B3FB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CE295F4-045B-4244-A959-7B3EA4C7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767B8B8-1C11-477B-8606-5BC1B167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DE38-8C67-452F-BB06-664D29844C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722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EEC4F03-2721-4CCD-8653-CB9CB8E04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D89C2C1-227D-4F5A-895E-082306CCB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E70A4C5-0345-48DC-B19E-EB73C24DE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E754-C6B8-4F9A-8CCF-F0B53E5B3FBE}" type="datetimeFigureOut">
              <a:rPr lang="vi-VN" smtClean="0"/>
              <a:t>17/01/2023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33EC07-130B-4E41-9EA8-B5BBECDBA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E6E837-1F19-4CCB-9018-0F6190F20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1DE38-8C67-452F-BB06-664D29844C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443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69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39409" y="2644170"/>
            <a:ext cx="5890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2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11BA4E-7270-188D-4A40-6EE0AA01ED20}"/>
              </a:ext>
            </a:extLst>
          </p:cNvPr>
          <p:cNvSpPr/>
          <p:nvPr/>
        </p:nvSpPr>
        <p:spPr>
          <a:xfrm>
            <a:off x="241325" y="407895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FE1086-FE98-DE12-D45B-3F48850BF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58" y="1106585"/>
            <a:ext cx="5641481" cy="4926076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044B0F2D-9218-99E8-D500-6CAE59EB4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100" y="1926894"/>
            <a:ext cx="5052719" cy="2193944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CB5C1B66-FA86-9E14-594E-243896F30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100" y="4233337"/>
            <a:ext cx="4139608" cy="1061994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0DE3AFEF-FA0A-4028-D7A4-0AD68939FC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642" y="334385"/>
            <a:ext cx="3505199" cy="6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17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AED39C-1072-4346-170A-7C64EEC25B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438" y="1583142"/>
            <a:ext cx="9623024" cy="3391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6954B5-050E-B106-8FC5-393B46B0FFF6}"/>
              </a:ext>
            </a:extLst>
          </p:cNvPr>
          <p:cNvSpPr txBox="1"/>
          <p:nvPr/>
        </p:nvSpPr>
        <p:spPr>
          <a:xfrm>
            <a:off x="8270544" y="3889611"/>
            <a:ext cx="188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spell “Nick”</a:t>
            </a:r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F10FC84-C012-002A-FA4A-748961D8F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73" y="1026999"/>
            <a:ext cx="8637140" cy="52406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954B5-050E-B106-8FC5-393B46B0FFF6}"/>
              </a:ext>
            </a:extLst>
          </p:cNvPr>
          <p:cNvSpPr txBox="1"/>
          <p:nvPr/>
        </p:nvSpPr>
        <p:spPr>
          <a:xfrm>
            <a:off x="4630287" y="2664726"/>
            <a:ext cx="1882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like reading?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A3FCCC1-DF50-963C-68A0-1DE62BDD9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3989" y="420200"/>
            <a:ext cx="3277765" cy="606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A126AE-F806-A3D3-C917-6D2D423A0844}"/>
              </a:ext>
            </a:extLst>
          </p:cNvPr>
          <p:cNvSpPr txBox="1"/>
          <p:nvPr/>
        </p:nvSpPr>
        <p:spPr>
          <a:xfrm>
            <a:off x="3172251" y="3145316"/>
            <a:ext cx="1882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they 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9FFC0-53B8-7543-07A6-0BC7CFC9DED8}"/>
              </a:ext>
            </a:extLst>
          </p:cNvPr>
          <p:cNvSpPr txBox="1"/>
          <p:nvPr/>
        </p:nvSpPr>
        <p:spPr>
          <a:xfrm>
            <a:off x="8453935" y="3127239"/>
            <a:ext cx="1882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the USA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58D40-7680-4816-D050-34E708293FD9}"/>
              </a:ext>
            </a:extLst>
          </p:cNvPr>
          <p:cNvSpPr txBox="1"/>
          <p:nvPr/>
        </p:nvSpPr>
        <p:spPr>
          <a:xfrm>
            <a:off x="2778976" y="5362574"/>
            <a:ext cx="2778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How do you spell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F72F5-CEC2-8A02-501D-B1DE82734486}"/>
              </a:ext>
            </a:extLst>
          </p:cNvPr>
          <p:cNvSpPr txBox="1"/>
          <p:nvPr/>
        </p:nvSpPr>
        <p:spPr>
          <a:xfrm>
            <a:off x="7140526" y="5367364"/>
            <a:ext cx="3558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Do your friends like dancing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214D14-12EB-34AC-008C-9C923B9A1B24}"/>
              </a:ext>
            </a:extLst>
          </p:cNvPr>
          <p:cNvSpPr txBox="1"/>
          <p:nvPr/>
        </p:nvSpPr>
        <p:spPr>
          <a:xfrm>
            <a:off x="7181470" y="5817512"/>
            <a:ext cx="3558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No, they don’t</a:t>
            </a:r>
          </a:p>
        </p:txBody>
      </p:sp>
    </p:spTree>
    <p:extLst>
      <p:ext uri="{BB962C8B-B14F-4D97-AF65-F5344CB8AC3E}">
        <p14:creationId xmlns:p14="http://schemas.microsoft.com/office/powerpoint/2010/main" val="7124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/>
      <p:bldP spid="9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5D4554-1D09-85A5-CF6F-665C515F2F8C}"/>
              </a:ext>
            </a:extLst>
          </p:cNvPr>
          <p:cNvSpPr/>
          <p:nvPr/>
        </p:nvSpPr>
        <p:spPr>
          <a:xfrm>
            <a:off x="40341" y="388880"/>
            <a:ext cx="1378568" cy="4478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69308-2EE9-E46D-C435-D1CEC3A26E75}"/>
              </a:ext>
            </a:extLst>
          </p:cNvPr>
          <p:cNvSpPr txBox="1"/>
          <p:nvPr/>
        </p:nvSpPr>
        <p:spPr>
          <a:xfrm>
            <a:off x="3482454" y="463941"/>
            <a:ext cx="5227092" cy="4924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Let’s copy and do a survey!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C071756D-0560-457D-FD41-D25DC6B6B072}"/>
              </a:ext>
            </a:extLst>
          </p:cNvPr>
          <p:cNvGraphicFramePr>
            <a:graphicFrameLocks noGrp="1"/>
          </p:cNvGraphicFramePr>
          <p:nvPr/>
        </p:nvGraphicFramePr>
        <p:xfrm>
          <a:off x="436728" y="1470293"/>
          <a:ext cx="11286699" cy="43982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3488">
                  <a:extLst>
                    <a:ext uri="{9D8B030D-6E8A-4147-A177-3AD203B41FA5}">
                      <a16:colId xmlns:a16="http://schemas.microsoft.com/office/drawing/2014/main" val="1696639538"/>
                    </a:ext>
                  </a:extLst>
                </a:gridCol>
                <a:gridCol w="2479145">
                  <a:extLst>
                    <a:ext uri="{9D8B030D-6E8A-4147-A177-3AD203B41FA5}">
                      <a16:colId xmlns:a16="http://schemas.microsoft.com/office/drawing/2014/main" val="3361743973"/>
                    </a:ext>
                  </a:extLst>
                </a:gridCol>
                <a:gridCol w="2825087">
                  <a:extLst>
                    <a:ext uri="{9D8B030D-6E8A-4147-A177-3AD203B41FA5}">
                      <a16:colId xmlns:a16="http://schemas.microsoft.com/office/drawing/2014/main" val="1698672644"/>
                    </a:ext>
                  </a:extLst>
                </a:gridCol>
                <a:gridCol w="2456597">
                  <a:extLst>
                    <a:ext uri="{9D8B030D-6E8A-4147-A177-3AD203B41FA5}">
                      <a16:colId xmlns:a16="http://schemas.microsoft.com/office/drawing/2014/main" val="1609379989"/>
                    </a:ext>
                  </a:extLst>
                </a:gridCol>
                <a:gridCol w="2852382">
                  <a:extLst>
                    <a:ext uri="{9D8B030D-6E8A-4147-A177-3AD203B41FA5}">
                      <a16:colId xmlns:a16="http://schemas.microsoft.com/office/drawing/2014/main" val="3242814783"/>
                    </a:ext>
                  </a:extLst>
                </a:gridCol>
              </a:tblGrid>
              <a:tr h="733041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What’s your name?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How do you spell “…”?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How old are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Where are you from?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7028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63888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28736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990445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641661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252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40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5D4554-1D09-85A5-CF6F-665C515F2F8C}"/>
              </a:ext>
            </a:extLst>
          </p:cNvPr>
          <p:cNvSpPr/>
          <p:nvPr/>
        </p:nvSpPr>
        <p:spPr>
          <a:xfrm>
            <a:off x="40341" y="388880"/>
            <a:ext cx="1378568" cy="4478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69308-2EE9-E46D-C435-D1CEC3A26E75}"/>
              </a:ext>
            </a:extLst>
          </p:cNvPr>
          <p:cNvSpPr txBox="1"/>
          <p:nvPr/>
        </p:nvSpPr>
        <p:spPr>
          <a:xfrm>
            <a:off x="3466531" y="366574"/>
            <a:ext cx="5227092" cy="492443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Let’s talk about your friends.</a:t>
            </a:r>
          </a:p>
        </p:txBody>
      </p:sp>
      <p:pic>
        <p:nvPicPr>
          <p:cNvPr id="2050" name="Picture 2" descr="Children speak Images, Stock Photos &amp; Vectors | Shutterstock">
            <a:extLst>
              <a:ext uri="{FF2B5EF4-FFF2-40B4-BE49-F238E27FC236}">
                <a16:creationId xmlns:a16="http://schemas.microsoft.com/office/drawing/2014/main" id="{E7A0B0FA-CA97-133C-BC09-1F45F202A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66" y="3032158"/>
            <a:ext cx="3071349" cy="330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25F687-9EC2-19C2-81C7-47270D4D6D1D}"/>
              </a:ext>
            </a:extLst>
          </p:cNvPr>
          <p:cNvSpPr/>
          <p:nvPr/>
        </p:nvSpPr>
        <p:spPr>
          <a:xfrm>
            <a:off x="3985146" y="1262798"/>
            <a:ext cx="7601803" cy="487225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Hello, my name’s </a:t>
            </a:r>
            <a:r>
              <a:rPr lang="en-US" sz="2400" u="sng" dirty="0">
                <a:solidFill>
                  <a:srgbClr val="7030A0"/>
                </a:solidFill>
              </a:rPr>
              <a:t>Cody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It’s “</a:t>
            </a:r>
            <a:r>
              <a:rPr lang="en-US" sz="2400" u="sng" dirty="0">
                <a:solidFill>
                  <a:srgbClr val="7030A0"/>
                </a:solidFill>
              </a:rPr>
              <a:t>C-O-D-Y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”. I’m </a:t>
            </a:r>
            <a:r>
              <a:rPr lang="en-US" sz="2400" u="sng" dirty="0">
                <a:solidFill>
                  <a:srgbClr val="7030A0"/>
                </a:solidFill>
              </a:rPr>
              <a:t>8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I’m from </a:t>
            </a:r>
            <a:r>
              <a:rPr lang="en-US" sz="2400" u="sng" dirty="0">
                <a:solidFill>
                  <a:srgbClr val="7030A0"/>
                </a:solidFill>
              </a:rPr>
              <a:t>Italy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This is my friend. She is </a:t>
            </a:r>
            <a:r>
              <a:rPr lang="en-US" sz="2400" u="sng" dirty="0">
                <a:solidFill>
                  <a:srgbClr val="7030A0"/>
                </a:solidFill>
              </a:rPr>
              <a:t>Mai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It’s “</a:t>
            </a:r>
            <a:r>
              <a:rPr lang="en-US" sz="2400" u="sng" dirty="0">
                <a:solidFill>
                  <a:srgbClr val="7030A0"/>
                </a:solidFill>
              </a:rPr>
              <a:t>M-A-I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”. She’s </a:t>
            </a:r>
            <a:r>
              <a:rPr lang="en-US" sz="2400" u="sng" dirty="0">
                <a:solidFill>
                  <a:srgbClr val="7030A0"/>
                </a:solidFill>
              </a:rPr>
              <a:t>8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She’s from </a:t>
            </a:r>
            <a:r>
              <a:rPr lang="en-US" sz="2400" u="sng" dirty="0">
                <a:solidFill>
                  <a:srgbClr val="7030A0"/>
                </a:solidFill>
              </a:rPr>
              <a:t>Japan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This is my friend. He is </a:t>
            </a:r>
            <a:r>
              <a:rPr lang="en-US" sz="2400" u="sng" dirty="0">
                <a:solidFill>
                  <a:srgbClr val="7030A0"/>
                </a:solidFill>
              </a:rPr>
              <a:t>Nick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It’s “</a:t>
            </a:r>
            <a:r>
              <a:rPr lang="en-US" sz="2400" u="sng" dirty="0">
                <a:solidFill>
                  <a:srgbClr val="7030A0"/>
                </a:solidFill>
              </a:rPr>
              <a:t>N-I-C-K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”. He’s </a:t>
            </a:r>
            <a:r>
              <a:rPr lang="en-US" sz="2400" u="sng" dirty="0">
                <a:solidFill>
                  <a:srgbClr val="7030A0"/>
                </a:solidFill>
              </a:rPr>
              <a:t>8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He’s from </a:t>
            </a:r>
            <a:r>
              <a:rPr lang="en-US" sz="2400" u="sng" dirty="0">
                <a:solidFill>
                  <a:srgbClr val="7030A0"/>
                </a:solidFill>
              </a:rPr>
              <a:t>the UK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…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That’s all for now.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It’s nice to meet you. 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Goodbye.</a:t>
            </a:r>
          </a:p>
        </p:txBody>
      </p:sp>
    </p:spTree>
    <p:extLst>
      <p:ext uri="{BB962C8B-B14F-4D97-AF65-F5344CB8AC3E}">
        <p14:creationId xmlns:p14="http://schemas.microsoft.com/office/powerpoint/2010/main" val="338521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0698" y="573971"/>
            <a:ext cx="362105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Extra-Act2.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921" y="1589314"/>
            <a:ext cx="9724733" cy="4302289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20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78297" y="294381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78297" y="425009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411" y="44392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801" y="944568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1969" y="2388637"/>
            <a:ext cx="98443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﻿students will be able to review and talk about ……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spelling names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where people are from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review what their friends like doing.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25C411-D61E-5109-55BA-0122663107F8}"/>
              </a:ext>
            </a:extLst>
          </p:cNvPr>
          <p:cNvSpPr/>
          <p:nvPr/>
        </p:nvSpPr>
        <p:spPr>
          <a:xfrm>
            <a:off x="281668" y="432408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F5BD11-1105-B581-10F9-B9CDEF75ADB0}"/>
              </a:ext>
            </a:extLst>
          </p:cNvPr>
          <p:cNvSpPr txBox="1"/>
          <p:nvPr/>
        </p:nvSpPr>
        <p:spPr>
          <a:xfrm>
            <a:off x="1961028" y="337099"/>
            <a:ext cx="8511989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Look and read. Then write a tick (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✓</a:t>
            </a:r>
            <a:r>
              <a:rPr lang="en-US" sz="3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or a cross (</a:t>
            </a:r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✘</a:t>
            </a:r>
            <a:r>
              <a:rPr lang="en-US" sz="3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)?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7FDF399-6178-EDD0-D5B8-C2D0DB2359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6" y="1238569"/>
            <a:ext cx="2999824" cy="1733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451A31-DED1-3333-F3EE-D0A3F3DCA3A5}"/>
              </a:ext>
            </a:extLst>
          </p:cNvPr>
          <p:cNvSpPr txBox="1"/>
          <p:nvPr/>
        </p:nvSpPr>
        <p:spPr>
          <a:xfrm>
            <a:off x="2082051" y="1397299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41DF93-6EF7-47C3-D3DE-35186F6886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8" y="2971801"/>
            <a:ext cx="2857500" cy="17653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A1CA65D-279F-2E7E-67EE-90C3D530D418}"/>
              </a:ext>
            </a:extLst>
          </p:cNvPr>
          <p:cNvSpPr txBox="1"/>
          <p:nvPr/>
        </p:nvSpPr>
        <p:spPr>
          <a:xfrm>
            <a:off x="2082051" y="3229416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2DCC440C-7EB3-8AB2-FEE3-70EB23D33F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6" y="4700552"/>
            <a:ext cx="2755900" cy="16891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26071F5-4427-8CC0-9219-6B8F5A66A9FE}"/>
              </a:ext>
            </a:extLst>
          </p:cNvPr>
          <p:cNvSpPr txBox="1"/>
          <p:nvPr/>
        </p:nvSpPr>
        <p:spPr>
          <a:xfrm>
            <a:off x="1961028" y="4933922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9B6F120-F0C5-A660-3965-5148C062CE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1238569"/>
            <a:ext cx="2743200" cy="17272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2A23861-A532-5201-ED96-807E4434CD81}"/>
              </a:ext>
            </a:extLst>
          </p:cNvPr>
          <p:cNvSpPr txBox="1"/>
          <p:nvPr/>
        </p:nvSpPr>
        <p:spPr>
          <a:xfrm>
            <a:off x="5246592" y="1428621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87FB7F-79A1-995A-4ACC-F94555642FB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2946401"/>
            <a:ext cx="2870200" cy="181610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F0C9617-5B86-6A35-10EE-2CCD63F8F3ED}"/>
              </a:ext>
            </a:extLst>
          </p:cNvPr>
          <p:cNvSpPr txBox="1"/>
          <p:nvPr/>
        </p:nvSpPr>
        <p:spPr>
          <a:xfrm>
            <a:off x="5246592" y="3155821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pic>
        <p:nvPicPr>
          <p:cNvPr id="22" name="Picture 21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1EDA1EE-CB9E-3667-8AE1-65ED4140670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900" y="4673601"/>
            <a:ext cx="2667000" cy="17399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34C33867-CB2E-2CC4-EA73-E1D914D1085C}"/>
              </a:ext>
            </a:extLst>
          </p:cNvPr>
          <p:cNvSpPr txBox="1"/>
          <p:nvPr/>
        </p:nvSpPr>
        <p:spPr>
          <a:xfrm>
            <a:off x="5246592" y="4880115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B12FFF-1FA1-8D3C-0B29-3A24500E617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063876"/>
            <a:ext cx="3035300" cy="18415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80405F9E-FA02-FFCB-33C6-2023CC824291}"/>
              </a:ext>
            </a:extLst>
          </p:cNvPr>
          <p:cNvSpPr txBox="1"/>
          <p:nvPr/>
        </p:nvSpPr>
        <p:spPr>
          <a:xfrm>
            <a:off x="8254172" y="1276740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29" name="Picture 28" descr="Chart&#10;&#10;Description automatically generated">
            <a:extLst>
              <a:ext uri="{FF2B5EF4-FFF2-40B4-BE49-F238E27FC236}">
                <a16:creationId xmlns:a16="http://schemas.microsoft.com/office/drawing/2014/main" id="{E7CF6E7C-8537-78D9-4553-08193EC4F30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022" y="2836273"/>
            <a:ext cx="2768600" cy="18161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F5029E0-E61F-683C-94E6-35D5ACB98A1A}"/>
              </a:ext>
            </a:extLst>
          </p:cNvPr>
          <p:cNvSpPr txBox="1"/>
          <p:nvPr/>
        </p:nvSpPr>
        <p:spPr>
          <a:xfrm>
            <a:off x="8125674" y="3010591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33" name="Picture 3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25A0785-D18B-21D3-E69F-A2F3FAD649A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411" y="4596865"/>
            <a:ext cx="2895600" cy="17780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D57D395-DAF3-904A-FCFE-F1ADEB2CCEEF}"/>
              </a:ext>
            </a:extLst>
          </p:cNvPr>
          <p:cNvSpPr txBox="1"/>
          <p:nvPr/>
        </p:nvSpPr>
        <p:spPr>
          <a:xfrm>
            <a:off x="8254172" y="4820001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39" name="Picture 3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B942D6-37A1-C6C2-F79F-7D93AE5F83D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861" y="2780765"/>
            <a:ext cx="2921000" cy="18161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A06B820-E658-5153-475E-2E98F1807CE0}"/>
              </a:ext>
            </a:extLst>
          </p:cNvPr>
          <p:cNvSpPr txBox="1"/>
          <p:nvPr/>
        </p:nvSpPr>
        <p:spPr>
          <a:xfrm>
            <a:off x="11152917" y="3036437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" grpId="0"/>
      <p:bldP spid="43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497A23-E003-39BF-CD0B-23A01DFC8798}"/>
              </a:ext>
            </a:extLst>
          </p:cNvPr>
          <p:cNvSpPr txBox="1"/>
          <p:nvPr/>
        </p:nvSpPr>
        <p:spPr>
          <a:xfrm>
            <a:off x="3683160" y="432408"/>
            <a:ext cx="482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LET’S THINK AND WRITE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D6D6D-BFA1-B999-3FE8-FAA791E5B8A0}"/>
              </a:ext>
            </a:extLst>
          </p:cNvPr>
          <p:cNvSpPr/>
          <p:nvPr/>
        </p:nvSpPr>
        <p:spPr>
          <a:xfrm>
            <a:off x="281668" y="432408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1028" name="Picture 4" descr="Earth Globe Heart Shaped Surrounded By Stock Illustration 1481247392 |  Shutterstock">
            <a:extLst>
              <a:ext uri="{FF2B5EF4-FFF2-40B4-BE49-F238E27FC236}">
                <a16:creationId xmlns:a16="http://schemas.microsoft.com/office/drawing/2014/main" id="{CCBF4FEC-8E5D-D5C7-FB9E-E62F0364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9" y="1290693"/>
            <a:ext cx="5529262" cy="49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9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A6D722-1526-E6BD-2EC7-E0CDEF774C54}"/>
              </a:ext>
            </a:extLst>
          </p:cNvPr>
          <p:cNvSpPr txBox="1"/>
          <p:nvPr/>
        </p:nvSpPr>
        <p:spPr>
          <a:xfrm>
            <a:off x="2520566" y="1028815"/>
            <a:ext cx="7150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Handout for “Passing the ball” game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D101888-C0EA-9EE0-A7C9-4C14827B15AF}"/>
              </a:ext>
            </a:extLst>
          </p:cNvPr>
          <p:cNvGraphicFramePr>
            <a:graphicFrameLocks noGrp="1"/>
          </p:cNvGraphicFramePr>
          <p:nvPr/>
        </p:nvGraphicFramePr>
        <p:xfrm>
          <a:off x="1225550" y="2466824"/>
          <a:ext cx="974090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0450">
                  <a:extLst>
                    <a:ext uri="{9D8B030D-6E8A-4147-A177-3AD203B41FA5}">
                      <a16:colId xmlns:a16="http://schemas.microsoft.com/office/drawing/2014/main" val="3780224958"/>
                    </a:ext>
                  </a:extLst>
                </a:gridCol>
                <a:gridCol w="4870450">
                  <a:extLst>
                    <a:ext uri="{9D8B030D-6E8A-4147-A177-3AD203B41FA5}">
                      <a16:colId xmlns:a16="http://schemas.microsoft.com/office/drawing/2014/main" val="2666875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What’s your name?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How do you spell your name?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24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How old are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singing?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233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dancing?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painting?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789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reading?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drawing?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Where’s he from?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Where’s she from?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02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43907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9A2E2B-C7C5-694F-725F-BE69708A5B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905" y="544008"/>
            <a:ext cx="5761415" cy="5534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497A23-E003-39BF-CD0B-23A01DFC8798}"/>
              </a:ext>
            </a:extLst>
          </p:cNvPr>
          <p:cNvSpPr txBox="1"/>
          <p:nvPr/>
        </p:nvSpPr>
        <p:spPr>
          <a:xfrm>
            <a:off x="700133" y="2988243"/>
            <a:ext cx="4243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LET’S PASS THE BALL!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D6D6D-BFA1-B999-3FE8-FAA791E5B8A0}"/>
              </a:ext>
            </a:extLst>
          </p:cNvPr>
          <p:cNvSpPr/>
          <p:nvPr/>
        </p:nvSpPr>
        <p:spPr>
          <a:xfrm>
            <a:off x="281668" y="432408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3</a:t>
            </a:r>
          </a:p>
        </p:txBody>
      </p:sp>
    </p:spTree>
    <p:extLst>
      <p:ext uri="{BB962C8B-B14F-4D97-AF65-F5344CB8AC3E}">
        <p14:creationId xmlns:p14="http://schemas.microsoft.com/office/powerpoint/2010/main" val="17677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hildren looking at a paper&#10;&#10;Description automatically generated with low confidence">
            <a:extLst>
              <a:ext uri="{FF2B5EF4-FFF2-40B4-BE49-F238E27FC236}">
                <a16:creationId xmlns:a16="http://schemas.microsoft.com/office/drawing/2014/main" id="{F79EC599-8597-424A-815F-B28F75C3F5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25" y="621659"/>
            <a:ext cx="8718846" cy="56146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5570DE-2948-8BB4-A677-715FE8C13D73}"/>
              </a:ext>
            </a:extLst>
          </p:cNvPr>
          <p:cNvSpPr/>
          <p:nvPr/>
        </p:nvSpPr>
        <p:spPr>
          <a:xfrm>
            <a:off x="8899071" y="1029873"/>
            <a:ext cx="3274486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It’s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time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</a:t>
            </a:r>
          </a:p>
          <a:p>
            <a:pPr algn="ctr"/>
            <a:r>
              <a:rPr lang="en-US" sz="5400" b="1" dirty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practice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601</Words>
  <Application>Microsoft Office PowerPoint</Application>
  <PresentationFormat>Màn hình rộng</PresentationFormat>
  <Paragraphs>114</Paragraphs>
  <Slides>18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3" baseType="lpstr">
      <vt:lpstr>Arial</vt:lpstr>
      <vt:lpstr>Calibri</vt:lpstr>
      <vt:lpstr>Roboto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2023-01-17T13:30:44Z</dcterms:created>
  <dcterms:modified xsi:type="dcterms:W3CDTF">2023-01-17T13:33:33Z</dcterms:modified>
</cp:coreProperties>
</file>