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4/7/2023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4/7/2023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4/7/2023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4/7/2023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2023/4/7</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xmlns="" id="{F4B28A30-2684-D4F6-7A18-5BDEB2DF41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3" Type="http://schemas.openxmlformats.org/officeDocument/2006/relationships/image" Target="../media/image15.emf"/><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0.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5.emf"/><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xmlns=""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xmlns=""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xmlns=""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xmlns=""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xmlns=""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xmlns=""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xmlns=""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xmlns=""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xmlns=""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xmlns=""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xmlns=""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xmlns=""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xmlns=""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xmlns=""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xmlns=""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xmlns=""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xmlns=""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xmlns=""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xmlns=""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xmlns=""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xmlns=""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xmlns=""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xmlns=""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xmlns="" id="{109DB2B4-2AB9-B08C-7074-CA882A5F4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xmlns=""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xmlns=""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xmlns=""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xmlns=""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xmlns=""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xmlns=""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xmlns=""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xmlns=""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xmlns=""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xmlns=""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xmlns=""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xmlns=""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xmlns=""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xmlns=""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xmlns=""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xmlns=""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xmlns=""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xmlns=""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xmlns=""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xmlns=""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xmlns=""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xmlns=""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xmlns=""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xmlns=""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xmlns=""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xmlns=""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xmlns=""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xmlns=""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xmlns=""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xmlns=""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xmlns=""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xmlns=""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xmlns=""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xmlns="" id="{EF5AA716-7002-D496-0E81-C297D161A5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xmlns=""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xmlns=""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xmlns=""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xmlns=""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xmlns=""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xmlns=""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xmlns=""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xmlns=""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xmlns="" id="{78150F0F-E281-D9C8-78A6-A99618693F05}"/>
              </a:ext>
            </a:extLst>
          </p:cNvPr>
          <p:cNvSpPr txBox="1"/>
          <p:nvPr/>
        </p:nvSpPr>
        <p:spPr>
          <a:xfrm>
            <a:off x="561976" y="4810125"/>
            <a:ext cx="11334749" cy="1569660"/>
          </a:xfrm>
          <a:prstGeom prst="rect">
            <a:avLst/>
          </a:prstGeom>
          <a:noFill/>
        </p:spPr>
        <p:txBody>
          <a:bodyPr wrap="square" rtlCol="0">
            <a:spAutoFit/>
          </a:bodyPr>
          <a:lstStyle/>
          <a:p>
            <a:pPr algn="l"/>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Số</a:t>
            </a:r>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là</a:t>
            </a:r>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a:solidFill>
                  <a:srgbClr val="FF0000"/>
                </a:solidFill>
                <a:effectLst/>
                <a:latin typeface="Calibri" panose="020F0502020204030204" pitchFamily="34" charset="0"/>
                <a:cs typeface="Calibri" panose="020F0502020204030204" pitchFamily="34" charset="0"/>
              </a:rPr>
              <a:t>3 000 + 2 000 = 5 000 </a:t>
            </a:r>
            <a:r>
              <a:rPr lang="en-US" sz="3200" b="1" i="0" dirty="0" smtClean="0">
                <a:solidFill>
                  <a:srgbClr val="FF0000"/>
                </a:solidFill>
                <a:effectLst/>
                <a:latin typeface="Calibri" panose="020F0502020204030204" pitchFamily="34" charset="0"/>
                <a:cs typeface="Calibri" panose="020F0502020204030204" pitchFamily="34" charset="0"/>
              </a:rPr>
              <a:t>(</a:t>
            </a:r>
            <a:r>
              <a:rPr lang="en-US" sz="3200" b="1" i="0" dirty="0" err="1" smtClean="0">
                <a:solidFill>
                  <a:srgbClr val="FF0000"/>
                </a:solidFill>
                <a:effectLst/>
                <a:latin typeface="Calibri" panose="020F0502020204030204" pitchFamily="34" charset="0"/>
                <a:cs typeface="Calibri" panose="020F0502020204030204" pitchFamily="34" charset="0"/>
              </a:rPr>
              <a:t>đồng</a:t>
            </a:r>
            <a:r>
              <a:rPr lang="en-US" sz="3200" b="1" i="0" dirty="0" smtClean="0">
                <a:solidFill>
                  <a:srgbClr val="FF0000"/>
                </a:solidFill>
                <a:effectLst/>
                <a:latin typeface="Calibri" panose="020F0502020204030204" pitchFamily="34" charset="0"/>
                <a:cs typeface="Calibri" panose="020F0502020204030204" pitchFamily="34" charset="0"/>
              </a:rPr>
              <a:t>)</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Số</a:t>
            </a:r>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là</a:t>
            </a:r>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a:solidFill>
                  <a:srgbClr val="FF0000"/>
                </a:solidFill>
                <a:effectLst/>
                <a:latin typeface="Calibri" panose="020F0502020204030204" pitchFamily="34" charset="0"/>
                <a:cs typeface="Calibri" panose="020F0502020204030204" pitchFamily="34" charset="0"/>
              </a:rPr>
              <a:t>10 000 – 5 000 = 5 000 </a:t>
            </a:r>
            <a:r>
              <a:rPr lang="en-US" sz="3200" b="1" i="0" dirty="0" smtClean="0">
                <a:solidFill>
                  <a:srgbClr val="FF0000"/>
                </a:solidFill>
                <a:effectLst/>
                <a:latin typeface="Calibri" panose="020F0502020204030204" pitchFamily="34" charset="0"/>
                <a:cs typeface="Calibri" panose="020F0502020204030204" pitchFamily="34" charset="0"/>
              </a:rPr>
              <a:t>(</a:t>
            </a:r>
            <a:r>
              <a:rPr lang="en-US" sz="3200" b="1" i="0" dirty="0" err="1" smtClean="0">
                <a:solidFill>
                  <a:srgbClr val="FF0000"/>
                </a:solidFill>
                <a:effectLst/>
                <a:latin typeface="Calibri" panose="020F0502020204030204" pitchFamily="34" charset="0"/>
                <a:cs typeface="Calibri" panose="020F0502020204030204" pitchFamily="34" charset="0"/>
              </a:rPr>
              <a:t>đồng</a:t>
            </a:r>
            <a:r>
              <a:rPr lang="en-US" sz="3200" b="1" i="0" dirty="0" smtClean="0">
                <a:solidFill>
                  <a:srgbClr val="FF0000"/>
                </a:solidFill>
                <a:effectLst/>
                <a:latin typeface="Calibri" panose="020F0502020204030204" pitchFamily="34" charset="0"/>
                <a:cs typeface="Calibri" panose="020F0502020204030204" pitchFamily="34" charset="0"/>
              </a:rPr>
              <a:t>)</a:t>
            </a:r>
          </a:p>
          <a:p>
            <a:pPr algn="l"/>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Vậy</a:t>
            </a:r>
            <a:r>
              <a:rPr lang="en-US" sz="3200" b="1" i="0" dirty="0" smtClean="0">
                <a:solidFill>
                  <a:srgbClr val="FF0000"/>
                </a:solidFill>
                <a:effectLst/>
                <a:latin typeface="Calibri" panose="020F0502020204030204" pitchFamily="34" charset="0"/>
                <a:cs typeface="Calibri" panose="020F0502020204030204" pitchFamily="34" charset="0"/>
              </a:rPr>
              <a:t> ta </a:t>
            </a:r>
            <a:r>
              <a:rPr lang="en-US" sz="3200" b="1" i="0" dirty="0" err="1" smtClean="0">
                <a:solidFill>
                  <a:srgbClr val="FF0000"/>
                </a:solidFill>
                <a:effectLst/>
                <a:latin typeface="Calibri" panose="020F0502020204030204" pitchFamily="34" charset="0"/>
                <a:cs typeface="Calibri" panose="020F0502020204030204" pitchFamily="34" charset="0"/>
              </a:rPr>
              <a:t>có</a:t>
            </a:r>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thể</a:t>
            </a:r>
            <a:r>
              <a:rPr lang="en-US" sz="3200" b="1" i="0" dirty="0" smtClean="0">
                <a:solidFill>
                  <a:srgbClr val="FF0000"/>
                </a:solidFill>
                <a:effectLst/>
                <a:latin typeface="Calibri" panose="020F0502020204030204" pitchFamily="34" charset="0"/>
                <a:cs typeface="Calibri" panose="020F0502020204030204" pitchFamily="34" charset="0"/>
              </a:rPr>
              <a:t> </a:t>
            </a:r>
            <a:r>
              <a:rPr lang="en-US" sz="3200" b="1" i="0" dirty="0" err="1" smtClean="0">
                <a:solidFill>
                  <a:srgbClr val="FF0000"/>
                </a:solidFill>
                <a:effectLst/>
                <a:latin typeface="Calibri" panose="020F0502020204030204" pitchFamily="34" charset="0"/>
                <a:cs typeface="Calibri" panose="020F0502020204030204" pitchFamily="34" charset="0"/>
              </a:rPr>
              <a:t>chọn</a:t>
            </a:r>
            <a:r>
              <a:rPr lang="en-US" sz="3200" b="1" i="0" dirty="0" smtClean="0">
                <a:solidFill>
                  <a:srgbClr val="FF0000"/>
                </a:solidFill>
                <a:effectLst/>
                <a:latin typeface="Calibri" panose="020F0502020204030204" pitchFamily="34" charset="0"/>
                <a:cs typeface="Calibri" panose="020F0502020204030204" pitchFamily="34" charset="0"/>
              </a:rPr>
              <a:t> …… </a:t>
            </a:r>
            <a:r>
              <a:rPr lang="en-US" sz="3200" b="1" i="0" dirty="0" err="1" smtClean="0">
                <a:solidFill>
                  <a:srgbClr val="FF0000"/>
                </a:solidFill>
                <a:effectLst/>
                <a:latin typeface="Calibri" panose="020F0502020204030204" pitchFamily="34" charset="0"/>
                <a:cs typeface="Calibri" panose="020F0502020204030204" pitchFamily="34" charset="0"/>
              </a:rPr>
              <a:t>cách</a:t>
            </a:r>
            <a:r>
              <a:rPr lang="en-US" sz="3200" b="1" i="0" smtClean="0">
                <a:solidFill>
                  <a:srgbClr val="FF0000"/>
                </a:solidFill>
                <a:effectLst/>
                <a:latin typeface="Calibri" panose="020F0502020204030204" pitchFamily="34" charset="0"/>
                <a:cs typeface="Calibri" panose="020F0502020204030204" pitchFamily="34" charset="0"/>
              </a:rPr>
              <a:t>: ……. </a:t>
            </a:r>
            <a:r>
              <a:rPr lang="en-US" sz="3200" b="1" i="0" dirty="0" err="1" smtClean="0">
                <a:solidFill>
                  <a:srgbClr val="FF0000"/>
                </a:solidFill>
                <a:effectLst/>
                <a:latin typeface="Calibri" panose="020F0502020204030204" pitchFamily="34" charset="0"/>
                <a:cs typeface="Calibri" panose="020F0502020204030204" pitchFamily="34" charset="0"/>
              </a:rPr>
              <a:t>và</a:t>
            </a:r>
            <a:r>
              <a:rPr lang="en-US" sz="3200" b="1" i="0" dirty="0" smtClean="0">
                <a:solidFill>
                  <a:srgbClr val="FF0000"/>
                </a:solidFill>
                <a:effectLst/>
                <a:latin typeface="Calibri" panose="020F0502020204030204" pitchFamily="34" charset="0"/>
                <a:cs typeface="Calibri" panose="020F0502020204030204" pitchFamily="34" charset="0"/>
              </a:rPr>
              <a:t> ……..</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xmlns="" id="{3ACEE37A-81B9-239E-BA4F-EC631ED41F06}"/>
              </a:ext>
            </a:extLst>
          </p:cNvPr>
          <p:cNvSpPr/>
          <p:nvPr/>
        </p:nvSpPr>
        <p:spPr>
          <a:xfrm>
            <a:off x="1" y="1590527"/>
            <a:ext cx="3152774" cy="23939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DCC798D0-8CC3-C9A2-7509-43CE7FA5ECDB}"/>
              </a:ext>
            </a:extLst>
          </p:cNvPr>
          <p:cNvSpPr/>
          <p:nvPr/>
        </p:nvSpPr>
        <p:spPr>
          <a:xfrm>
            <a:off x="3011339" y="1746111"/>
            <a:ext cx="4980136" cy="29469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
                                            <p:txEl>
                                              <p:pRg st="2" end="2"/>
                                            </p:txEl>
                                          </p:spTgt>
                                        </p:tgtEl>
                                        <p:attrNameLst>
                                          <p:attrName>style.visibility</p:attrName>
                                        </p:attrNameLst>
                                      </p:cBhvr>
                                      <p:to>
                                        <p:strVal val="visible"/>
                                      </p:to>
                                    </p:set>
                                    <p:animEffect transition="in" filter="barn(inVertical)">
                                      <p:cBhvr>
                                        <p:cTn id="54" dur="500"/>
                                        <p:tgtEl>
                                          <p:spTgt spid="2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subTnLst>
                                    <p:audio>
                                      <p:cMediaNode>
                                        <p:cTn display="0" masterRel="sameClick">
                                          <p:stCondLst>
                                            <p:cond evt="begin" delay="0">
                                              <p:tn val="6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xmlns=""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xmlns=""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xmlns=""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xmlns=""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xmlns=""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xmlns=""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xmlns=""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xmlns=""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xmlns=""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xmlns=""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xmlns=""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xmlns=""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xmlns=""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xmlns=""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xmlns=""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xmlns=""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xmlns=""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xmlns=""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xmlns=""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xmlns=""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xmlns=""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xmlns=""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xmlns=""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xmlns=""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xmlns=""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670</Words>
  <Application>Microsoft Office PowerPoint</Application>
  <PresentationFormat>Custom</PresentationFormat>
  <Paragraphs>74</Paragraphs>
  <Slides>23</Slides>
  <Notes>22</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2023-02-05T05:33:30Z</dcterms:created>
  <dcterms:modified xsi:type="dcterms:W3CDTF">2023-04-07T07:29:32Z</dcterms:modified>
</cp:coreProperties>
</file>