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21"/>
  </p:notesMasterIdLst>
  <p:sldIdLst>
    <p:sldId id="257" r:id="rId3"/>
    <p:sldId id="258" r:id="rId4"/>
    <p:sldId id="264" r:id="rId5"/>
    <p:sldId id="310" r:id="rId6"/>
    <p:sldId id="321" r:id="rId7"/>
    <p:sldId id="376" r:id="rId8"/>
    <p:sldId id="377" r:id="rId9"/>
    <p:sldId id="285" r:id="rId10"/>
    <p:sldId id="286" r:id="rId11"/>
    <p:sldId id="290" r:id="rId12"/>
    <p:sldId id="269" r:id="rId13"/>
    <p:sldId id="288" r:id="rId14"/>
    <p:sldId id="287" r:id="rId15"/>
    <p:sldId id="265" r:id="rId16"/>
    <p:sldId id="378" r:id="rId17"/>
    <p:sldId id="379" r:id="rId18"/>
    <p:sldId id="277"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8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3AC742-7155-46BF-A383-9CFB76F9495C}"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BAB8C-CACD-4DA1-ACF3-ED89E5F0E7B2}" type="slidenum">
              <a:rPr lang="en-US" smtClean="0"/>
              <a:t>‹#›</a:t>
            </a:fld>
            <a:endParaRPr lang="en-US"/>
          </a:p>
        </p:txBody>
      </p:sp>
    </p:spTree>
    <p:extLst>
      <p:ext uri="{BB962C8B-B14F-4D97-AF65-F5344CB8AC3E}">
        <p14:creationId xmlns:p14="http://schemas.microsoft.com/office/powerpoint/2010/main" val="189373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15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6.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8399959" y="3428857"/>
            <a:ext cx="3792041" cy="3292125"/>
          </a:xfrm>
          <a:prstGeom prst="rect">
            <a:avLst/>
          </a:prstGeom>
        </p:spPr>
      </p:pic>
    </p:spTree>
    <p:extLst>
      <p:ext uri="{BB962C8B-B14F-4D97-AF65-F5344CB8AC3E}">
        <p14:creationId xmlns:p14="http://schemas.microsoft.com/office/powerpoint/2010/main" val="102813223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xmlns=""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xmlns=""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xmlns=""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61091678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xmlns=""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xmlns=""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xmlns=""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695147694"/>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xmlns=""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xmlns=""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xmlns=""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xmlns=""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17918642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xmlns=""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xmlns=""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321103170"/>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xmlns=""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xmlns=""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xmlns=""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753442475"/>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7538DF6A-9E14-4C8F-956D-4333190C4C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60008" y="3880523"/>
            <a:ext cx="2931992" cy="2977477"/>
          </a:xfrm>
          <a:prstGeom prst="rect">
            <a:avLst/>
          </a:prstGeom>
        </p:spPr>
      </p:pic>
      <p:pic>
        <p:nvPicPr>
          <p:cNvPr id="12" name="그림 11">
            <a:extLst>
              <a:ext uri="{FF2B5EF4-FFF2-40B4-BE49-F238E27FC236}">
                <a16:creationId xmlns:a16="http://schemas.microsoft.com/office/drawing/2014/main" xmlns="" id="{4C38D3AD-7D0C-4629-A1A2-6765EE07E7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300372"/>
            <a:ext cx="2560825" cy="3557628"/>
          </a:xfrm>
          <a:prstGeom prst="rect">
            <a:avLst/>
          </a:prstGeom>
        </p:spPr>
      </p:pic>
    </p:spTree>
    <p:extLst>
      <p:ext uri="{BB962C8B-B14F-4D97-AF65-F5344CB8AC3E}">
        <p14:creationId xmlns:p14="http://schemas.microsoft.com/office/powerpoint/2010/main" val="650381240"/>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xmlns=""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xmlns=""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xmlns=""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402801461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xmlns=""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277765495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6491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426729"/>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xmlns="" id="{B8AC62CC-6C59-4EC4-B58B-B15C049E4D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3" name="그림 12">
            <a:extLst>
              <a:ext uri="{FF2B5EF4-FFF2-40B4-BE49-F238E27FC236}">
                <a16:creationId xmlns:a16="http://schemas.microsoft.com/office/drawing/2014/main" xmlns="" id="{067ED30F-3072-4A40-9703-EE0B2018817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428780"/>
            <a:ext cx="2338043" cy="2033081"/>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527527376"/>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xmlns=""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xmlns=""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14317032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xmlns=""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xmlns=""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xmlns=""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xmlns=""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xmlns=""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xmlns=""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xmlns=""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xmlns=""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xmlns=""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4370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812739"/>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0560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610428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63930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8260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0CF8AA81-753F-48B5-ABC0-C7EFE4EE4A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9" name="그림 8">
            <a:extLst>
              <a:ext uri="{FF2B5EF4-FFF2-40B4-BE49-F238E27FC236}">
                <a16:creationId xmlns:a16="http://schemas.microsoft.com/office/drawing/2014/main" xmlns="" id="{57FF9BBB-29A5-4FBB-8AA8-5A17C5B738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237777118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xmlns="" id="{5D115DFE-895E-40E3-AB61-D8DB7AB37A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7" name="그림 6">
            <a:extLst>
              <a:ext uri="{FF2B5EF4-FFF2-40B4-BE49-F238E27FC236}">
                <a16:creationId xmlns:a16="http://schemas.microsoft.com/office/drawing/2014/main" xmlns="" id="{9DBDDF7F-9007-4C09-AAEB-68649D1D7B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2071497628"/>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xmlns="" id="{E2677717-2E4B-4666-BA70-42012DC65A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25" name="그림 24">
            <a:extLst>
              <a:ext uri="{FF2B5EF4-FFF2-40B4-BE49-F238E27FC236}">
                <a16:creationId xmlns:a16="http://schemas.microsoft.com/office/drawing/2014/main" xmlns="" id="{C5DC7A2E-0688-49FC-9BBA-FE8C2A2AF1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173" y="4824919"/>
            <a:ext cx="2243827" cy="2033081"/>
          </a:xfrm>
          <a:prstGeom prst="rect">
            <a:avLst/>
          </a:prstGeom>
        </p:spPr>
      </p:pic>
    </p:spTree>
    <p:extLst>
      <p:ext uri="{BB962C8B-B14F-4D97-AF65-F5344CB8AC3E}">
        <p14:creationId xmlns:p14="http://schemas.microsoft.com/office/powerpoint/2010/main" val="1158136020"/>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67C700A3-1307-4242-A3F6-8717D222F6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1" name="그림 10">
            <a:extLst>
              <a:ext uri="{FF2B5EF4-FFF2-40B4-BE49-F238E27FC236}">
                <a16:creationId xmlns:a16="http://schemas.microsoft.com/office/drawing/2014/main" xmlns="" id="{2A9801E1-64BF-49EA-B61C-9AB14217C4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spTree>
    <p:extLst>
      <p:ext uri="{BB962C8B-B14F-4D97-AF65-F5344CB8AC3E}">
        <p14:creationId xmlns:p14="http://schemas.microsoft.com/office/powerpoint/2010/main" val="184105912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xmlns=""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682499032"/>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xmlns="" id="{5108F92F-17C9-4196-A908-3AA5CED0A1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93172" cy="2033081"/>
          </a:xfrm>
          <a:prstGeom prst="rect">
            <a:avLst/>
          </a:prstGeom>
        </p:spPr>
      </p:pic>
      <p:pic>
        <p:nvPicPr>
          <p:cNvPr id="9" name="그림 8">
            <a:extLst>
              <a:ext uri="{FF2B5EF4-FFF2-40B4-BE49-F238E27FC236}">
                <a16:creationId xmlns:a16="http://schemas.microsoft.com/office/drawing/2014/main" xmlns="" id="{B621E72E-5575-4CE7-8962-9E94DBADD1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spTree>
    <p:extLst>
      <p:ext uri="{BB962C8B-B14F-4D97-AF65-F5344CB8AC3E}">
        <p14:creationId xmlns:p14="http://schemas.microsoft.com/office/powerpoint/2010/main" val="1924658966"/>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pic>
        <p:nvPicPr>
          <p:cNvPr id="24" name="그림 23">
            <a:extLst>
              <a:ext uri="{FF2B5EF4-FFF2-40B4-BE49-F238E27FC236}">
                <a16:creationId xmlns:a16="http://schemas.microsoft.com/office/drawing/2014/main" xmlns="" id="{166942EF-EF0C-454C-91D2-DC73638932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718448" y="3421616"/>
            <a:ext cx="2473552" cy="3436384"/>
          </a:xfrm>
          <a:prstGeom prst="rect">
            <a:avLst/>
          </a:prstGeom>
        </p:spPr>
      </p:pic>
      <p:pic>
        <p:nvPicPr>
          <p:cNvPr id="26" name="그림 25">
            <a:extLst>
              <a:ext uri="{FF2B5EF4-FFF2-40B4-BE49-F238E27FC236}">
                <a16:creationId xmlns:a16="http://schemas.microsoft.com/office/drawing/2014/main" xmlns="" id="{34A67A7B-8627-4DEF-8C78-0A984ADA62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 y="3981997"/>
            <a:ext cx="3307404" cy="2876004"/>
          </a:xfrm>
          <a:prstGeom prst="rect">
            <a:avLst/>
          </a:prstGeom>
        </p:spPr>
      </p:pic>
    </p:spTree>
    <p:extLst>
      <p:ext uri="{BB962C8B-B14F-4D97-AF65-F5344CB8AC3E}">
        <p14:creationId xmlns:p14="http://schemas.microsoft.com/office/powerpoint/2010/main" val="3573499459"/>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4.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theme" Target="../theme/theme2.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0F746278-FE7C-4655-85B2-DB9EE18AD2EF}"/>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713615" y="446567"/>
            <a:ext cx="1333943" cy="1333943"/>
          </a:xfrm>
          <a:prstGeom prst="rect">
            <a:avLst/>
          </a:prstGeom>
        </p:spPr>
      </p:pic>
    </p:spTree>
    <p:extLst>
      <p:ext uri="{BB962C8B-B14F-4D97-AF65-F5344CB8AC3E}">
        <p14:creationId xmlns:p14="http://schemas.microsoft.com/office/powerpoint/2010/main" val="3252512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pic>
        <p:nvPicPr>
          <p:cNvPr id="3" name="Picture 2" descr="Logo&#10;&#10;Description automatically generated">
            <a:extLst>
              <a:ext uri="{FF2B5EF4-FFF2-40B4-BE49-F238E27FC236}">
                <a16:creationId xmlns:a16="http://schemas.microsoft.com/office/drawing/2014/main" xmlns="" id="{32FF0705-1A42-45FA-F805-D362E20C65FC}"/>
              </a:ext>
            </a:extLst>
          </p:cNvPr>
          <p:cNvPicPr>
            <a:picLocks noChangeAspect="1"/>
          </p:cNvPicPr>
          <p:nvPr userDrawn="1"/>
        </p:nvPicPr>
        <p:blipFill>
          <a:blip r:embed="rId7"/>
          <a:stretch>
            <a:fillRect/>
          </a:stretch>
        </p:blipFill>
        <p:spPr>
          <a:xfrm>
            <a:off x="-2699098" y="-510023"/>
            <a:ext cx="2312523" cy="2312523"/>
          </a:xfrm>
          <a:prstGeom prst="rect">
            <a:avLst/>
          </a:prstGeom>
        </p:spPr>
      </p:pic>
    </p:spTree>
    <p:extLst>
      <p:ext uri="{BB962C8B-B14F-4D97-AF65-F5344CB8AC3E}">
        <p14:creationId xmlns:p14="http://schemas.microsoft.com/office/powerpoint/2010/main" val="1119167455"/>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31.png"/><Relationship Id="rId5" Type="http://schemas.microsoft.com/office/2007/relationships/hdphoto" Target="../media/hdphoto1.wdp"/><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xmlns=""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8"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88928" y="3703839"/>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3804" y="3703837"/>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hối lập phương – Wikipedia tiếng Việ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4052" y="3703836"/>
            <a:ext cx="1414145" cy="141414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177635" y="185193"/>
            <a:ext cx="2363286" cy="156258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9721" y="-99939"/>
            <a:ext cx="1612279" cy="1612279"/>
          </a:xfrm>
          <a:prstGeom prst="rect">
            <a:avLst/>
          </a:prstGeom>
        </p:spPr>
      </p:pic>
      <p:pic>
        <p:nvPicPr>
          <p:cNvPr id="3" name="Picture 2">
            <a:extLst>
              <a:ext uri="{FF2B5EF4-FFF2-40B4-BE49-F238E27FC236}">
                <a16:creationId xmlns:a16="http://schemas.microsoft.com/office/drawing/2014/main" xmlns="" id="{A4F6A9B1-8FB6-4287-8C48-0D94C8E947FE}"/>
              </a:ext>
            </a:extLst>
          </p:cNvPr>
          <p:cNvPicPr>
            <a:picLocks noChangeAspect="1"/>
          </p:cNvPicPr>
          <p:nvPr/>
        </p:nvPicPr>
        <p:blipFill>
          <a:blip r:embed="rId6"/>
          <a:stretch>
            <a:fillRect/>
          </a:stretch>
        </p:blipFill>
        <p:spPr>
          <a:xfrm>
            <a:off x="2976562" y="1462087"/>
            <a:ext cx="6086475" cy="1857375"/>
          </a:xfrm>
          <a:prstGeom prst="rect">
            <a:avLst/>
          </a:prstGeom>
        </p:spPr>
      </p:pic>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9232253-DB2B-4173-B01B-901AB6079529}"/>
              </a:ext>
            </a:extLst>
          </p:cNvPr>
          <p:cNvSpPr txBox="1"/>
          <p:nvPr/>
        </p:nvSpPr>
        <p:spPr>
          <a:xfrm>
            <a:off x="2009553" y="1222744"/>
            <a:ext cx="8442251" cy="4134337"/>
          </a:xfrm>
          <a:prstGeom prst="rect">
            <a:avLst/>
          </a:prstGeom>
          <a:noFill/>
        </p:spPr>
        <p:txBody>
          <a:bodyPr wrap="square" rtlCol="0">
            <a:spAutoFit/>
          </a:bodyPr>
          <a:lstStyle/>
          <a:p>
            <a:pPr algn="ctr">
              <a:lnSpc>
                <a:spcPct val="150000"/>
              </a:lnSpc>
            </a:pPr>
            <a:r>
              <a:rPr lang="en-US" sz="3600" b="1" u="sng" dirty="0" err="1">
                <a:latin typeface="Tahoma" panose="020B0604030504040204" pitchFamily="34" charset="0"/>
                <a:ea typeface="Tahoma" panose="020B0604030504040204" pitchFamily="34" charset="0"/>
                <a:cs typeface="Tahoma" panose="020B0604030504040204" pitchFamily="34" charset="0"/>
              </a:rPr>
              <a:t>Bài</a:t>
            </a:r>
            <a:r>
              <a:rPr lang="en-US" sz="3600" b="1" u="sng" dirty="0">
                <a:latin typeface="Tahoma" panose="020B0604030504040204" pitchFamily="34" charset="0"/>
                <a:ea typeface="Tahoma" panose="020B0604030504040204" pitchFamily="34" charset="0"/>
                <a:cs typeface="Tahoma" panose="020B0604030504040204" pitchFamily="34" charset="0"/>
              </a:rPr>
              <a:t> </a:t>
            </a:r>
            <a:r>
              <a:rPr lang="en-US" sz="3600" b="1" u="sng" dirty="0" err="1">
                <a:latin typeface="Tahoma" panose="020B0604030504040204" pitchFamily="34" charset="0"/>
                <a:ea typeface="Tahoma" panose="020B0604030504040204" pitchFamily="34" charset="0"/>
                <a:cs typeface="Tahoma" panose="020B0604030504040204" pitchFamily="34" charset="0"/>
              </a:rPr>
              <a:t>giải</a:t>
            </a:r>
            <a:r>
              <a:rPr lang="en-US" sz="3600" b="1" u="sng"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vuông</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ABCD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7 x 7 =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chữ</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nhật</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DMNP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20 x 9 =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36485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F6320C3-6833-4581-843F-010036C84DFE}"/>
              </a:ext>
            </a:extLst>
          </p:cNvPr>
          <p:cNvSpPr txBox="1"/>
          <p:nvPr/>
        </p:nvSpPr>
        <p:spPr>
          <a:xfrm>
            <a:off x="2009553" y="1222744"/>
            <a:ext cx="8442251" cy="3303340"/>
          </a:xfrm>
          <a:prstGeom prst="rect">
            <a:avLst/>
          </a:prstGeom>
          <a:noFill/>
        </p:spPr>
        <p:txBody>
          <a:bodyPr wrap="square" rtlCol="0">
            <a:spAutoFit/>
          </a:bodyPr>
          <a:lstStyle/>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Diện</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H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là</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49 + 180 =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r">
              <a:lnSpc>
                <a:spcPct val="150000"/>
              </a:lnSpc>
            </a:pP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Đáp</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 49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180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50000"/>
              </a:lnSpc>
            </a:pPr>
            <a:r>
              <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rPr>
              <a:t>               b) 229 </a:t>
            </a:r>
            <a:r>
              <a:rPr lang="en-US" sz="3600" b="1" dirty="0">
                <a:solidFill>
                  <a:srgbClr val="FF0000"/>
                </a:solidFill>
                <a:latin typeface="Calibri" panose="020F0502020204030204" pitchFamily="34" charset="0"/>
                <a:cs typeface="Calibri" panose="020F0502020204030204" pitchFamily="34" charset="0"/>
              </a:rPr>
              <a:t>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04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1DBF5CAC-3F92-4235-BA96-0157BA1698F8}"/>
              </a:ext>
            </a:extLst>
          </p:cNvPr>
          <p:cNvSpPr/>
          <p:nvPr/>
        </p:nvSpPr>
        <p:spPr>
          <a:xfrm>
            <a:off x="723013" y="733644"/>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2</a:t>
            </a:r>
          </a:p>
        </p:txBody>
      </p:sp>
      <p:sp>
        <p:nvSpPr>
          <p:cNvPr id="7" name="TextBox 6">
            <a:extLst>
              <a:ext uri="{FF2B5EF4-FFF2-40B4-BE49-F238E27FC236}">
                <a16:creationId xmlns:a16="http://schemas.microsoft.com/office/drawing/2014/main" xmlns="" id="{38020CF2-F515-4C5E-B0F3-8433E70B2657}"/>
              </a:ext>
            </a:extLst>
          </p:cNvPr>
          <p:cNvSpPr txBox="1"/>
          <p:nvPr/>
        </p:nvSpPr>
        <p:spPr>
          <a:xfrm>
            <a:off x="1531090" y="808074"/>
            <a:ext cx="9048306" cy="1477328"/>
          </a:xfrm>
          <a:prstGeom prst="rect">
            <a:avLst/>
          </a:prstGeom>
          <a:noFill/>
        </p:spPr>
        <p:txBody>
          <a:bodyPr wrap="square" rtlCol="0">
            <a:spAutoFit/>
          </a:bodyPr>
          <a:lstStyle/>
          <a:p>
            <a:pPr algn="just"/>
            <a:r>
              <a:rPr lang="vi-VN" sz="3000" b="1" dirty="0">
                <a:latin typeface="Calibri" panose="020F0502020204030204" pitchFamily="34" charset="0"/>
                <a:cs typeface="Calibri" panose="020F0502020204030204" pitchFamily="34" charset="0"/>
              </a:rPr>
              <a:t>Ba bác kiến rào đất để trồng nấm. Kiến lửa rào mảnh đất màu đỏ. Kiến gió rào mảnh đất màu xanh. Kiến bọ dọt rào mảnh đất màu nâu.</a:t>
            </a:r>
            <a:endParaRPr lang="en-US" sz="3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52D94940-6420-4F60-8C06-9387BB4E1AC1}"/>
              </a:ext>
            </a:extLst>
          </p:cNvPr>
          <p:cNvPicPr>
            <a:picLocks noChangeAspect="1"/>
          </p:cNvPicPr>
          <p:nvPr/>
        </p:nvPicPr>
        <p:blipFill>
          <a:blip r:embed="rId2"/>
          <a:stretch>
            <a:fillRect/>
          </a:stretch>
        </p:blipFill>
        <p:spPr>
          <a:xfrm>
            <a:off x="2365179" y="2339163"/>
            <a:ext cx="8099901" cy="3444949"/>
          </a:xfrm>
          <a:prstGeom prst="rect">
            <a:avLst/>
          </a:prstGeom>
        </p:spPr>
      </p:pic>
    </p:spTree>
    <p:extLst>
      <p:ext uri="{BB962C8B-B14F-4D97-AF65-F5344CB8AC3E}">
        <p14:creationId xmlns:p14="http://schemas.microsoft.com/office/powerpoint/2010/main" val="259823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0276144-CF48-4386-81B7-A036C142C886}"/>
              </a:ext>
            </a:extLst>
          </p:cNvPr>
          <p:cNvPicPr>
            <a:picLocks noChangeAspect="1"/>
          </p:cNvPicPr>
          <p:nvPr/>
        </p:nvPicPr>
        <p:blipFill>
          <a:blip r:embed="rId2"/>
          <a:stretch>
            <a:fillRect/>
          </a:stretch>
        </p:blipFill>
        <p:spPr>
          <a:xfrm>
            <a:off x="3035030" y="680483"/>
            <a:ext cx="6172764" cy="2625323"/>
          </a:xfrm>
          <a:prstGeom prst="rect">
            <a:avLst/>
          </a:prstGeom>
        </p:spPr>
      </p:pic>
      <p:pic>
        <p:nvPicPr>
          <p:cNvPr id="7" name="Picture 6">
            <a:extLst>
              <a:ext uri="{FF2B5EF4-FFF2-40B4-BE49-F238E27FC236}">
                <a16:creationId xmlns:a16="http://schemas.microsoft.com/office/drawing/2014/main" xmlns="" id="{58561BFF-22A0-48DE-8828-E97E9C08EAF2}"/>
              </a:ext>
            </a:extLst>
          </p:cNvPr>
          <p:cNvPicPr>
            <a:picLocks noChangeAspect="1"/>
          </p:cNvPicPr>
          <p:nvPr/>
        </p:nvPicPr>
        <p:blipFill>
          <a:blip r:embed="rId3"/>
          <a:stretch>
            <a:fillRect/>
          </a:stretch>
        </p:blipFill>
        <p:spPr>
          <a:xfrm>
            <a:off x="1100136" y="3542081"/>
            <a:ext cx="847725" cy="390525"/>
          </a:xfrm>
          <a:prstGeom prst="rect">
            <a:avLst/>
          </a:prstGeom>
        </p:spPr>
      </p:pic>
      <p:pic>
        <p:nvPicPr>
          <p:cNvPr id="8" name="Picture 7">
            <a:extLst>
              <a:ext uri="{FF2B5EF4-FFF2-40B4-BE49-F238E27FC236}">
                <a16:creationId xmlns:a16="http://schemas.microsoft.com/office/drawing/2014/main" xmlns="" id="{FE55BD07-55C8-438F-8DEB-E5DEF02FDAD4}"/>
              </a:ext>
            </a:extLst>
          </p:cNvPr>
          <p:cNvPicPr>
            <a:picLocks noChangeAspect="1"/>
          </p:cNvPicPr>
          <p:nvPr/>
        </p:nvPicPr>
        <p:blipFill>
          <a:blip r:embed="rId4"/>
          <a:stretch>
            <a:fillRect/>
          </a:stretch>
        </p:blipFill>
        <p:spPr>
          <a:xfrm>
            <a:off x="1979206" y="3476847"/>
            <a:ext cx="8834106" cy="1396023"/>
          </a:xfrm>
          <a:prstGeom prst="rect">
            <a:avLst/>
          </a:prstGeom>
        </p:spPr>
      </p:pic>
      <p:sp>
        <p:nvSpPr>
          <p:cNvPr id="9" name="Rectangle: Rounded Corners 8">
            <a:extLst>
              <a:ext uri="{FF2B5EF4-FFF2-40B4-BE49-F238E27FC236}">
                <a16:creationId xmlns:a16="http://schemas.microsoft.com/office/drawing/2014/main" xmlns="" id="{94847200-1013-4AA1-A268-7F26E7452BF6}"/>
              </a:ext>
            </a:extLst>
          </p:cNvPr>
          <p:cNvSpPr/>
          <p:nvPr/>
        </p:nvSpPr>
        <p:spPr>
          <a:xfrm>
            <a:off x="4635795"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0" name="Rectangle: Rounded Corners 9">
            <a:extLst>
              <a:ext uri="{FF2B5EF4-FFF2-40B4-BE49-F238E27FC236}">
                <a16:creationId xmlns:a16="http://schemas.microsoft.com/office/drawing/2014/main" xmlns="" id="{58A6A283-1E83-474E-B75D-FFBC708B0553}"/>
              </a:ext>
            </a:extLst>
          </p:cNvPr>
          <p:cNvSpPr/>
          <p:nvPr/>
        </p:nvSpPr>
        <p:spPr>
          <a:xfrm>
            <a:off x="4699591"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25 cm</a:t>
            </a:r>
          </a:p>
        </p:txBody>
      </p:sp>
      <p:sp>
        <p:nvSpPr>
          <p:cNvPr id="11" name="Rectangle: Rounded Corners 10">
            <a:extLst>
              <a:ext uri="{FF2B5EF4-FFF2-40B4-BE49-F238E27FC236}">
                <a16:creationId xmlns:a16="http://schemas.microsoft.com/office/drawing/2014/main" xmlns="" id="{D1D90652-62A0-4DCD-8575-1EB162654312}"/>
              </a:ext>
            </a:extLst>
          </p:cNvPr>
          <p:cNvSpPr/>
          <p:nvPr/>
        </p:nvSpPr>
        <p:spPr>
          <a:xfrm>
            <a:off x="6868632" y="4051004"/>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2" name="Rectangle: Rounded Corners 11">
            <a:extLst>
              <a:ext uri="{FF2B5EF4-FFF2-40B4-BE49-F238E27FC236}">
                <a16:creationId xmlns:a16="http://schemas.microsoft.com/office/drawing/2014/main" xmlns="" id="{2CD52799-508B-4394-A640-67200485087D}"/>
              </a:ext>
            </a:extLst>
          </p:cNvPr>
          <p:cNvSpPr/>
          <p:nvPr/>
        </p:nvSpPr>
        <p:spPr>
          <a:xfrm>
            <a:off x="6858000" y="4433776"/>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21 cm</a:t>
            </a:r>
          </a:p>
        </p:txBody>
      </p:sp>
      <p:sp>
        <p:nvSpPr>
          <p:cNvPr id="13" name="Rectangle: Rounded Corners 12">
            <a:extLst>
              <a:ext uri="{FF2B5EF4-FFF2-40B4-BE49-F238E27FC236}">
                <a16:creationId xmlns:a16="http://schemas.microsoft.com/office/drawing/2014/main" xmlns="" id="{C3269809-7B88-42F9-9A7C-2EB2D54173C2}"/>
              </a:ext>
            </a:extLst>
          </p:cNvPr>
          <p:cNvSpPr/>
          <p:nvPr/>
        </p:nvSpPr>
        <p:spPr>
          <a:xfrm>
            <a:off x="9048306" y="4082902"/>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20 cm</a:t>
            </a:r>
          </a:p>
        </p:txBody>
      </p:sp>
      <p:sp>
        <p:nvSpPr>
          <p:cNvPr id="14" name="Rectangle: Rounded Corners 13">
            <a:extLst>
              <a:ext uri="{FF2B5EF4-FFF2-40B4-BE49-F238E27FC236}">
                <a16:creationId xmlns:a16="http://schemas.microsoft.com/office/drawing/2014/main" xmlns="" id="{1409AE98-BB13-4F1E-8A53-B5FE74AB4CCF}"/>
              </a:ext>
            </a:extLst>
          </p:cNvPr>
          <p:cNvSpPr/>
          <p:nvPr/>
        </p:nvSpPr>
        <p:spPr>
          <a:xfrm>
            <a:off x="9058939" y="4412511"/>
            <a:ext cx="1360967" cy="276447"/>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b="1" dirty="0">
                <a:solidFill>
                  <a:srgbClr val="FF0000"/>
                </a:solidFill>
                <a:latin typeface="Calibri" panose="020F0502020204030204" pitchFamily="34" charset="0"/>
                <a:cs typeface="Calibri" panose="020F0502020204030204" pitchFamily="34" charset="0"/>
              </a:rPr>
              <a:t>24 cm</a:t>
            </a:r>
          </a:p>
        </p:txBody>
      </p:sp>
      <p:sp>
        <p:nvSpPr>
          <p:cNvPr id="15" name="TextBox 14">
            <a:extLst>
              <a:ext uri="{FF2B5EF4-FFF2-40B4-BE49-F238E27FC236}">
                <a16:creationId xmlns:a16="http://schemas.microsoft.com/office/drawing/2014/main" xmlns="" id="{7C6851A3-492B-4E15-B084-D24BF6351BD3}"/>
              </a:ext>
            </a:extLst>
          </p:cNvPr>
          <p:cNvSpPr txBox="1"/>
          <p:nvPr/>
        </p:nvSpPr>
        <p:spPr>
          <a:xfrm>
            <a:off x="2030819" y="4880345"/>
            <a:ext cx="8623004"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b) </a:t>
            </a:r>
            <a:r>
              <a:rPr lang="en-US" sz="3600" b="0" i="0" dirty="0" err="1">
                <a:solidFill>
                  <a:srgbClr val="000000"/>
                </a:solidFill>
                <a:effectLst/>
                <a:latin typeface="Calibri" panose="020F0502020204030204" pitchFamily="34" charset="0"/>
                <a:cs typeface="Calibri" panose="020F0502020204030204" pitchFamily="34" charset="0"/>
              </a:rPr>
              <a:t>Mảnh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đất</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nào</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có</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diện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tích</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lớn</a:t>
            </a:r>
            <a:r>
              <a:rPr lang="en-US" sz="3600" b="0" i="0" dirty="0">
                <a:solidFill>
                  <a:srgbClr val="000000"/>
                </a:solidFill>
                <a:effectLst/>
                <a:latin typeface="Calibri" panose="020F0502020204030204" pitchFamily="34" charset="0"/>
                <a:cs typeface="Calibri" panose="020F0502020204030204" pitchFamily="34" charset="0"/>
              </a:rPr>
              <a:t> </a:t>
            </a:r>
            <a:r>
              <a:rPr lang="en-US" sz="3600" b="0" i="0" dirty="0" err="1">
                <a:solidFill>
                  <a:srgbClr val="000000"/>
                </a:solidFill>
                <a:effectLst/>
                <a:latin typeface="Calibri" panose="020F0502020204030204" pitchFamily="34" charset="0"/>
                <a:cs typeface="Calibri" panose="020F0502020204030204" pitchFamily="34" charset="0"/>
              </a:rPr>
              <a:t>nhất</a:t>
            </a:r>
            <a:r>
              <a:rPr lang="en-US" sz="3600" b="0" i="0" dirty="0">
                <a:solidFill>
                  <a:srgbClr val="000000"/>
                </a:solidFill>
                <a:effectLst/>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xmlns="" id="{2CA70BA6-666A-4A54-AB58-3026B6AC9359}"/>
              </a:ext>
            </a:extLst>
          </p:cNvPr>
          <p:cNvSpPr/>
          <p:nvPr/>
        </p:nvSpPr>
        <p:spPr>
          <a:xfrm>
            <a:off x="4263655" y="5528930"/>
            <a:ext cx="4061638" cy="595424"/>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err="1">
                <a:solidFill>
                  <a:srgbClr val="FF0000"/>
                </a:solidFill>
                <a:latin typeface="Calibri" panose="020F0502020204030204" pitchFamily="34" charset="0"/>
                <a:cs typeface="Calibri" panose="020F0502020204030204" pitchFamily="34" charset="0"/>
              </a:rPr>
              <a:t>Mảnh</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đất</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màu</a:t>
            </a:r>
            <a:r>
              <a:rPr lang="en-US" sz="2800" b="1" dirty="0">
                <a:solidFill>
                  <a:srgbClr val="FF0000"/>
                </a:solidFill>
                <a:latin typeface="Calibri" panose="020F0502020204030204" pitchFamily="34" charset="0"/>
                <a:cs typeface="Calibri" panose="020F0502020204030204" pitchFamily="34" charset="0"/>
              </a:rPr>
              <a:t> </a:t>
            </a:r>
            <a:r>
              <a:rPr lang="en-US" sz="2800" b="1" dirty="0" err="1">
                <a:solidFill>
                  <a:srgbClr val="FF0000"/>
                </a:solidFill>
                <a:latin typeface="Calibri" panose="020F0502020204030204" pitchFamily="34" charset="0"/>
                <a:cs typeface="Calibri" panose="020F0502020204030204" pitchFamily="34" charset="0"/>
              </a:rPr>
              <a:t>đỏ</a:t>
            </a:r>
            <a:r>
              <a:rPr lang="en-US" sz="2800" b="1" dirty="0">
                <a:solidFill>
                  <a:srgbClr val="FF0000"/>
                </a:solidFill>
                <a:latin typeface="Calibri" panose="020F0502020204030204" pitchFamily="34" charset="0"/>
                <a:cs typeface="Calibri" panose="020F0502020204030204" pitchFamily="34" charset="0"/>
              </a:rPr>
              <a:t>: 25 cm</a:t>
            </a:r>
          </a:p>
        </p:txBody>
      </p:sp>
    </p:spTree>
    <p:extLst>
      <p:ext uri="{BB962C8B-B14F-4D97-AF65-F5344CB8AC3E}">
        <p14:creationId xmlns:p14="http://schemas.microsoft.com/office/powerpoint/2010/main" val="1497686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519" b="33556" l="67779" r="96420"/>
                    </a14:imgEffect>
                  </a14:imgLayer>
                </a14:imgProps>
              </a:ext>
              <a:ext uri="{28A0092B-C50C-407E-A947-70E740481C1C}">
                <a14:useLocalDpi xmlns:a14="http://schemas.microsoft.com/office/drawing/2010/main" val="0"/>
              </a:ext>
            </a:extLst>
          </a:blip>
          <a:srcRect l="64222" b="64666"/>
          <a:stretch/>
        </p:blipFill>
        <p:spPr>
          <a:xfrm rot="17585470">
            <a:off x="10396052" y="-339498"/>
            <a:ext cx="1900709" cy="1877098"/>
          </a:xfrm>
          <a:prstGeom prst="rect">
            <a:avLst/>
          </a:prstGeom>
        </p:spPr>
      </p:pic>
      <p:pic>
        <p:nvPicPr>
          <p:cNvPr id="2" name="Picture 1"/>
          <p:cNvPicPr>
            <a:picLocks noChangeAspect="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Lst>
          </a:blip>
          <a:stretch>
            <a:fillRect/>
          </a:stretch>
        </p:blipFill>
        <p:spPr>
          <a:xfrm>
            <a:off x="112682" y="-110812"/>
            <a:ext cx="2152075" cy="1572904"/>
          </a:xfrm>
          <a:prstGeom prst="rect">
            <a:avLst/>
          </a:prstGeom>
        </p:spPr>
      </p:pic>
      <p:sp>
        <p:nvSpPr>
          <p:cNvPr id="8" name="TextBox 7"/>
          <p:cNvSpPr txBox="1"/>
          <p:nvPr/>
        </p:nvSpPr>
        <p:spPr>
          <a:xfrm>
            <a:off x="2220078" y="245849"/>
            <a:ext cx="1384360" cy="851297"/>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xmlns="" id="{9339BA6B-B21F-4559-8ABC-20F7CA4A7246}"/>
              </a:ext>
            </a:extLst>
          </p:cNvPr>
          <p:cNvGrpSpPr/>
          <p:nvPr/>
        </p:nvGrpSpPr>
        <p:grpSpPr>
          <a:xfrm>
            <a:off x="818707" y="1520456"/>
            <a:ext cx="10568763" cy="1077218"/>
            <a:chOff x="818707" y="1520456"/>
            <a:chExt cx="10568763" cy="1077218"/>
          </a:xfrm>
        </p:grpSpPr>
        <p:sp>
          <p:nvSpPr>
            <p:cNvPr id="3" name="TextBox 2">
              <a:extLst>
                <a:ext uri="{FF2B5EF4-FFF2-40B4-BE49-F238E27FC236}">
                  <a16:creationId xmlns:a16="http://schemas.microsoft.com/office/drawing/2014/main" xmlns="" id="{9EEC668E-59AA-4E32-A798-8AB62F60CF05}"/>
                </a:ext>
              </a:extLst>
            </p:cNvPr>
            <p:cNvSpPr txBox="1"/>
            <p:nvPr/>
          </p:nvSpPr>
          <p:spPr>
            <a:xfrm>
              <a:off x="818707" y="1520456"/>
              <a:ext cx="10568763" cy="1077218"/>
            </a:xfrm>
            <a:prstGeom prst="rect">
              <a:avLst/>
            </a:prstGeom>
            <a:noFill/>
          </p:spPr>
          <p:txBody>
            <a:bodyPr wrap="square" rtlCol="0">
              <a:spAutoFit/>
            </a:bodyPr>
            <a:lstStyle/>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gấp</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đôi</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màu</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đỏ</a:t>
              </a:r>
              <a:r>
                <a:rPr lang="en-US" sz="3200" b="0" i="0" dirty="0">
                  <a:solidFill>
                    <a:srgbClr val="000000"/>
                  </a:solidFill>
                  <a:effectLst/>
                  <a:latin typeface="Calibri" panose="020F0502020204030204" pitchFamily="34" charset="0"/>
                  <a:cs typeface="Calibri" panose="020F0502020204030204" pitchFamily="34" charset="0"/>
                </a:rPr>
                <a:t>.</a:t>
              </a:r>
            </a:p>
            <a:p>
              <a:pPr algn="just"/>
              <a:r>
                <a:rPr lang="en-US" sz="3200" b="0" i="0" dirty="0" err="1">
                  <a:solidFill>
                    <a:srgbClr val="000000"/>
                  </a:solidFill>
                  <a:effectLst/>
                  <a:latin typeface="Calibri" panose="020F0502020204030204" pitchFamily="34" charset="0"/>
                  <a:cs typeface="Calibri" panose="020F0502020204030204" pitchFamily="34" charset="0"/>
                </a:rPr>
                <a:t>Diện</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tích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tấm</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bìa</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hình</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vuông</a:t>
              </a:r>
              <a:r>
                <a:rPr lang="en-US" sz="3200" b="0" i="0" dirty="0">
                  <a:solidFill>
                    <a:srgbClr val="000000"/>
                  </a:solidFill>
                  <a:effectLst/>
                  <a:latin typeface="Calibri" panose="020F0502020204030204" pitchFamily="34" charset="0"/>
                  <a:cs typeface="Calibri" panose="020F0502020204030204" pitchFamily="34" charset="0"/>
                </a:rPr>
                <a:t> </a:t>
              </a:r>
              <a:r>
                <a:rPr lang="en-US" sz="3200" b="0" i="0" dirty="0" err="1">
                  <a:solidFill>
                    <a:srgbClr val="000000"/>
                  </a:solidFill>
                  <a:effectLst/>
                  <a:latin typeface="Calibri" panose="020F0502020204030204" pitchFamily="34" charset="0"/>
                  <a:cs typeface="Calibri" panose="020F0502020204030204" pitchFamily="34" charset="0"/>
                </a:rPr>
                <a:t>là</a:t>
              </a:r>
              <a:r>
                <a:rPr lang="en-US" sz="3200" b="0" i="0" dirty="0">
                  <a:solidFill>
                    <a:srgbClr val="000000"/>
                  </a:solidFill>
                  <a:effectLst/>
                  <a:latin typeface="Calibri" panose="020F0502020204030204" pitchFamily="34" charset="0"/>
                  <a:cs typeface="Calibri" panose="020F0502020204030204" pitchFamily="34" charset="0"/>
                </a:rPr>
                <a:t>         cm</a:t>
              </a:r>
              <a:r>
                <a:rPr lang="en-US" sz="3200" b="0" i="0" baseline="30000" dirty="0">
                  <a:solidFill>
                    <a:srgbClr val="000000"/>
                  </a:solidFill>
                  <a:effectLst/>
                  <a:latin typeface="Calibri" panose="020F0502020204030204" pitchFamily="34" charset="0"/>
                  <a:cs typeface="Calibri" panose="020F0502020204030204" pitchFamily="34" charset="0"/>
                </a:rPr>
                <a:t>2</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xmlns="" id="{675ADBCE-5EDE-4053-8FD6-05FAED676427}"/>
                </a:ext>
              </a:extLst>
            </p:cNvPr>
            <p:cNvSpPr/>
            <p:nvPr/>
          </p:nvSpPr>
          <p:spPr>
            <a:xfrm>
              <a:off x="6145619" y="2105247"/>
              <a:ext cx="637953" cy="446567"/>
            </a:xfrm>
            <a:prstGeom prst="roundRect">
              <a:avLst/>
            </a:prstGeom>
            <a:ln w="3810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b="1" dirty="0">
                  <a:solidFill>
                    <a:srgbClr val="002060"/>
                  </a:solidFill>
                  <a:latin typeface="Calibri" panose="020F0502020204030204" pitchFamily="34" charset="0"/>
                  <a:cs typeface="Calibri" panose="020F0502020204030204" pitchFamily="34" charset="0"/>
                </a:rPr>
                <a:t>?</a:t>
              </a:r>
            </a:p>
          </p:txBody>
        </p:sp>
      </p:grpSp>
      <p:pic>
        <p:nvPicPr>
          <p:cNvPr id="16" name="Picture 15">
            <a:extLst>
              <a:ext uri="{FF2B5EF4-FFF2-40B4-BE49-F238E27FC236}">
                <a16:creationId xmlns:a16="http://schemas.microsoft.com/office/drawing/2014/main" xmlns="" id="{480BF852-F1C1-4297-9A19-8526B1DC7451}"/>
              </a:ext>
            </a:extLst>
          </p:cNvPr>
          <p:cNvPicPr>
            <a:picLocks noChangeAspect="1"/>
          </p:cNvPicPr>
          <p:nvPr/>
        </p:nvPicPr>
        <p:blipFill>
          <a:blip r:embed="rId8"/>
          <a:stretch>
            <a:fillRect/>
          </a:stretch>
        </p:blipFill>
        <p:spPr>
          <a:xfrm>
            <a:off x="8041646" y="2550706"/>
            <a:ext cx="3101274" cy="2701723"/>
          </a:xfrm>
          <a:prstGeom prst="rect">
            <a:avLst/>
          </a:prstGeom>
        </p:spPr>
      </p:pic>
      <p:sp>
        <p:nvSpPr>
          <p:cNvPr id="17" name="TextBox 16">
            <a:extLst>
              <a:ext uri="{FF2B5EF4-FFF2-40B4-BE49-F238E27FC236}">
                <a16:creationId xmlns:a16="http://schemas.microsoft.com/office/drawing/2014/main" xmlns="" id="{7C5632DC-C50B-473A-A234-C45CA8EAB1C9}"/>
              </a:ext>
            </a:extLst>
          </p:cNvPr>
          <p:cNvSpPr txBox="1"/>
          <p:nvPr/>
        </p:nvSpPr>
        <p:spPr>
          <a:xfrm>
            <a:off x="1020726" y="2923953"/>
            <a:ext cx="7049386" cy="3416320"/>
          </a:xfrm>
          <a:prstGeom prst="rect">
            <a:avLst/>
          </a:prstGeom>
          <a:noFill/>
        </p:spPr>
        <p:txBody>
          <a:bodyPr wrap="square" rtlCol="0">
            <a:spAutoFit/>
          </a:bodyPr>
          <a:lstStyle/>
          <a:p>
            <a:pPr algn="ctr"/>
            <a:r>
              <a:rPr lang="en-US" sz="3600" b="1" u="sng" dirty="0" err="1">
                <a:solidFill>
                  <a:srgbClr val="002060"/>
                </a:solidFill>
                <a:latin typeface="Calibri" panose="020F0502020204030204" pitchFamily="34" charset="0"/>
                <a:cs typeface="Calibri" panose="020F0502020204030204" pitchFamily="34" charset="0"/>
              </a:rPr>
              <a:t>Bài</a:t>
            </a:r>
            <a:r>
              <a:rPr lang="en-US" sz="3600" b="1" u="sng" dirty="0">
                <a:solidFill>
                  <a:srgbClr val="002060"/>
                </a:solidFill>
                <a:latin typeface="Calibri" panose="020F0502020204030204" pitchFamily="34" charset="0"/>
                <a:cs typeface="Calibri" panose="020F0502020204030204" pitchFamily="34" charset="0"/>
              </a:rPr>
              <a:t> </a:t>
            </a:r>
            <a:r>
              <a:rPr lang="en-US" sz="3600" b="1" u="sng" dirty="0" err="1">
                <a:solidFill>
                  <a:srgbClr val="002060"/>
                </a:solidFill>
                <a:latin typeface="Calibri" panose="020F0502020204030204" pitchFamily="34" charset="0"/>
                <a:cs typeface="Calibri" panose="020F0502020204030204" pitchFamily="34" charset="0"/>
              </a:rPr>
              <a:t>giải</a:t>
            </a:r>
            <a:r>
              <a:rPr lang="en-US" sz="3600" b="1" u="sng" dirty="0">
                <a:solidFill>
                  <a:srgbClr val="00206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đỏ</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 3 x 6 = 18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err="1">
                <a:solidFill>
                  <a:srgbClr val="FF0000"/>
                </a:solidFill>
                <a:latin typeface="Calibri" panose="020F0502020204030204" pitchFamily="34" charset="0"/>
                <a:cs typeface="Calibri" panose="020F0502020204030204" pitchFamily="34" charset="0"/>
              </a:rPr>
              <a:t>Diện</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tích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tấm</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bìa</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hình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vuông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là</a:t>
            </a:r>
            <a:r>
              <a:rPr lang="en-US" sz="3600" b="1" dirty="0">
                <a:solidFill>
                  <a:srgbClr val="FF0000"/>
                </a:solidFill>
                <a:latin typeface="Calibri" panose="020F0502020204030204" pitchFamily="34" charset="0"/>
                <a:cs typeface="Calibri" panose="020F0502020204030204" pitchFamily="34" charset="0"/>
              </a:rPr>
              <a:t>:</a:t>
            </a:r>
          </a:p>
          <a:p>
            <a:pPr algn="ctr"/>
            <a:r>
              <a:rPr lang="en-US" sz="3600" b="1" dirty="0">
                <a:solidFill>
                  <a:srgbClr val="FF0000"/>
                </a:solidFill>
                <a:latin typeface="Calibri" panose="020F0502020204030204" pitchFamily="34" charset="0"/>
                <a:cs typeface="Calibri" panose="020F0502020204030204" pitchFamily="34" charset="0"/>
              </a:rPr>
              <a:t>18 x 2 = 36 (cm</a:t>
            </a:r>
            <a:r>
              <a:rPr lang="en-US" sz="3600" b="1" baseline="30000" dirty="0">
                <a:solidFill>
                  <a:srgbClr val="FF0000"/>
                </a:solidFill>
                <a:latin typeface="Calibri" panose="020F0502020204030204" pitchFamily="34" charset="0"/>
                <a:cs typeface="Calibri" panose="020F0502020204030204" pitchFamily="34" charset="0"/>
              </a:rPr>
              <a:t>2</a:t>
            </a:r>
            <a:r>
              <a:rPr lang="en-US" sz="3600" b="1" dirty="0">
                <a:solidFill>
                  <a:srgbClr val="FF0000"/>
                </a:solidFill>
                <a:latin typeface="Calibri" panose="020F0502020204030204" pitchFamily="34" charset="0"/>
                <a:cs typeface="Calibri" panose="020F0502020204030204" pitchFamily="34" charset="0"/>
              </a:rPr>
              <a:t>)</a:t>
            </a:r>
          </a:p>
          <a:p>
            <a:pPr algn="r"/>
            <a:r>
              <a:rPr lang="en-US" sz="3600" b="1" dirty="0" err="1">
                <a:solidFill>
                  <a:srgbClr val="FF0000"/>
                </a:solidFill>
                <a:latin typeface="Calibri" panose="020F0502020204030204" pitchFamily="34" charset="0"/>
                <a:cs typeface="Calibri" panose="020F0502020204030204" pitchFamily="34" charset="0"/>
              </a:rPr>
              <a:t>Đáp</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số</a:t>
            </a:r>
            <a:r>
              <a:rPr lang="en-US" sz="3600" b="1" dirty="0">
                <a:solidFill>
                  <a:srgbClr val="FF0000"/>
                </a:solidFill>
                <a:latin typeface="Calibri" panose="020F0502020204030204" pitchFamily="34" charset="0"/>
                <a:cs typeface="Calibri" panose="020F0502020204030204" pitchFamily="34" charset="0"/>
              </a:rPr>
              <a:t>: 36 cm</a:t>
            </a:r>
            <a:r>
              <a:rPr lang="en-US" sz="3600" b="1" baseline="30000" dirty="0">
                <a:solidFill>
                  <a:srgbClr val="FF0000"/>
                </a:solidFill>
                <a:latin typeface="Calibri" panose="020F0502020204030204" pitchFamily="34" charset="0"/>
                <a:cs typeface="Calibri" panose="020F0502020204030204" pitchFamily="34" charset="0"/>
              </a:rPr>
              <a:t>2</a:t>
            </a:r>
            <a:endParaRPr lang="en-US" sz="36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1357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1DBF5CAC-3F92-4235-BA96-0157BA1698F8}"/>
              </a:ext>
            </a:extLst>
          </p:cNvPr>
          <p:cNvSpPr/>
          <p:nvPr/>
        </p:nvSpPr>
        <p:spPr>
          <a:xfrm>
            <a:off x="245353" y="496860"/>
            <a:ext cx="940293"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xmlns="" id="{53DCD28E-A3B9-4ECA-9CC8-D47BB5FCDD05}"/>
              </a:ext>
            </a:extLst>
          </p:cNvPr>
          <p:cNvGrpSpPr/>
          <p:nvPr/>
        </p:nvGrpSpPr>
        <p:grpSpPr>
          <a:xfrm>
            <a:off x="912162" y="467221"/>
            <a:ext cx="5757579" cy="2769039"/>
            <a:chOff x="1638300" y="668926"/>
            <a:chExt cx="9304682" cy="2769039"/>
          </a:xfrm>
        </p:grpSpPr>
        <p:sp>
          <p:nvSpPr>
            <p:cNvPr id="7" name="TextBox 6">
              <a:extLst>
                <a:ext uri="{FF2B5EF4-FFF2-40B4-BE49-F238E27FC236}">
                  <a16:creationId xmlns:a16="http://schemas.microsoft.com/office/drawing/2014/main" xmlns="" id="{38020CF2-F515-4C5E-B0F3-8433E70B2657}"/>
                </a:ext>
              </a:extLst>
            </p:cNvPr>
            <p:cNvSpPr txBox="1"/>
            <p:nvPr/>
          </p:nvSpPr>
          <p:spPr>
            <a:xfrm>
              <a:off x="1638300" y="668926"/>
              <a:ext cx="9304682" cy="1477328"/>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r>
                <a:rPr lang="vi-VN" sz="3000" b="1" dirty="0" smtClean="0">
                  <a:solidFill>
                    <a:prstClr val="black"/>
                  </a:solidFill>
                  <a:latin typeface="Calibri" panose="020F0502020204030204" pitchFamily="34" charset="0"/>
                  <a:cs typeface="Calibri" panose="020F0502020204030204" pitchFamily="34" charset="0"/>
                </a:rPr>
                <a:t>Người </a:t>
              </a:r>
              <a:r>
                <a:rPr lang="vi-VN" sz="3000" b="1" dirty="0">
                  <a:solidFill>
                    <a:prstClr val="black"/>
                  </a:solidFill>
                  <a:latin typeface="Calibri" panose="020F0502020204030204" pitchFamily="34" charset="0"/>
                  <a:cs typeface="Calibri" panose="020F0502020204030204" pitchFamily="34" charset="0"/>
                </a:rPr>
                <a:t>ta cắt ra ba tấm kính hình chữ nhật để cắt vào cửa chớp, mỗi tấm có chiều dài 80 cm, chiều rộng 10 cm. Phần kính </a:t>
              </a:r>
              <a:r>
                <a:rPr lang="vi-VN" sz="3000" b="1" dirty="0" smtClean="0">
                  <a:solidFill>
                    <a:prstClr val="black"/>
                  </a:solidFill>
                  <a:latin typeface="Calibri" panose="020F0502020204030204" pitchFamily="34" charset="0"/>
                  <a:cs typeface="Calibri" panose="020F0502020204030204" pitchFamily="34" charset="0"/>
                </a:rPr>
                <a:t>còn lại </a:t>
              </a:r>
              <a:r>
                <a:rPr lang="vi-VN" sz="3000" b="1" dirty="0">
                  <a:solidFill>
                    <a:prstClr val="black"/>
                  </a:solidFill>
                  <a:latin typeface="Calibri" panose="020F0502020204030204" pitchFamily="34" charset="0"/>
                  <a:cs typeface="Calibri" panose="020F0502020204030204" pitchFamily="34" charset="0"/>
                </a:rPr>
                <a:t>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6D6B440D-59B2-462C-84BD-31DFBB1C1C13}"/>
                </a:ext>
              </a:extLst>
            </p:cNvPr>
            <p:cNvSpPr/>
            <p:nvPr/>
          </p:nvSpPr>
          <p:spPr>
            <a:xfrm>
              <a:off x="5553579" y="3018864"/>
              <a:ext cx="908482"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xmlns="" id="{FE93E8C7-B953-4636-B84B-A96FFBEC1447}"/>
              </a:ext>
            </a:extLst>
          </p:cNvPr>
          <p:cNvPicPr>
            <a:picLocks noChangeAspect="1"/>
          </p:cNvPicPr>
          <p:nvPr/>
        </p:nvPicPr>
        <p:blipFill>
          <a:blip r:embed="rId2"/>
          <a:stretch>
            <a:fillRect/>
          </a:stretch>
        </p:blipFill>
        <p:spPr>
          <a:xfrm>
            <a:off x="7182988" y="989807"/>
            <a:ext cx="3421207" cy="4894574"/>
          </a:xfrm>
          <a:prstGeom prst="rect">
            <a:avLst/>
          </a:prstGeom>
        </p:spPr>
      </p:pic>
      <p:cxnSp>
        <p:nvCxnSpPr>
          <p:cNvPr id="3" name="Straight Connector 2"/>
          <p:cNvCxnSpPr/>
          <p:nvPr/>
        </p:nvCxnSpPr>
        <p:spPr>
          <a:xfrm>
            <a:off x="8653182" y="1815353"/>
            <a:ext cx="131108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063319" y="1815353"/>
            <a:ext cx="0" cy="34827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33966" y="1815353"/>
            <a:ext cx="0" cy="34827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10031506" y="1815353"/>
            <a:ext cx="282415" cy="3442447"/>
          </a:xfrm>
          <a:custGeom>
            <a:avLst/>
            <a:gdLst>
              <a:gd name="connsiteX0" fmla="*/ 0 w 282415"/>
              <a:gd name="connsiteY0" fmla="*/ 0 h 3442447"/>
              <a:gd name="connsiteX1" fmla="*/ 282388 w 282415"/>
              <a:gd name="connsiteY1" fmla="*/ 1734671 h 3442447"/>
              <a:gd name="connsiteX2" fmla="*/ 13447 w 282415"/>
              <a:gd name="connsiteY2" fmla="*/ 3442447 h 3442447"/>
            </a:gdLst>
            <a:ahLst/>
            <a:cxnLst>
              <a:cxn ang="0">
                <a:pos x="connsiteX0" y="connsiteY0"/>
              </a:cxn>
              <a:cxn ang="0">
                <a:pos x="connsiteX1" y="connsiteY1"/>
              </a:cxn>
              <a:cxn ang="0">
                <a:pos x="connsiteX2" y="connsiteY2"/>
              </a:cxn>
            </a:cxnLst>
            <a:rect l="l" t="t" r="r" b="b"/>
            <a:pathLst>
              <a:path w="282415" h="3442447">
                <a:moveTo>
                  <a:pt x="0" y="0"/>
                </a:moveTo>
                <a:cubicBezTo>
                  <a:pt x="140073" y="580465"/>
                  <a:pt x="280147" y="1160930"/>
                  <a:pt x="282388" y="1734671"/>
                </a:cubicBezTo>
                <a:cubicBezTo>
                  <a:pt x="284629" y="2308412"/>
                  <a:pt x="149038" y="2875429"/>
                  <a:pt x="13447" y="3442447"/>
                </a:cubicBezTo>
              </a:path>
            </a:pathLst>
          </a:cu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10313921" y="3120838"/>
            <a:ext cx="1135247" cy="553998"/>
          </a:xfrm>
          <a:prstGeom prst="rect">
            <a:avLst/>
          </a:prstGeom>
        </p:spPr>
        <p:txBody>
          <a:bodyPr wrap="none">
            <a:spAutoFit/>
          </a:bodyPr>
          <a:lstStyle/>
          <a:p>
            <a:r>
              <a:rPr lang="en-US" sz="3000" b="1" dirty="0" smtClean="0">
                <a:solidFill>
                  <a:schemeClr val="accent4"/>
                </a:solidFill>
                <a:latin typeface="Calibri" panose="020F0502020204030204" pitchFamily="34" charset="0"/>
                <a:cs typeface="Calibri" panose="020F0502020204030204" pitchFamily="34" charset="0"/>
              </a:rPr>
              <a:t>80cm</a:t>
            </a:r>
            <a:r>
              <a:rPr lang="vi-VN" sz="3000" b="1" dirty="0" smtClean="0">
                <a:solidFill>
                  <a:prstClr val="black"/>
                </a:solidFill>
                <a:latin typeface="Calibri" panose="020F0502020204030204" pitchFamily="34" charset="0"/>
                <a:cs typeface="Calibri" panose="020F0502020204030204" pitchFamily="34" charset="0"/>
              </a:rPr>
              <a:t> </a:t>
            </a:r>
            <a:endParaRPr lang="en-US" dirty="0"/>
          </a:p>
        </p:txBody>
      </p:sp>
      <p:sp>
        <p:nvSpPr>
          <p:cNvPr id="17" name="Rectangle 16"/>
          <p:cNvSpPr/>
          <p:nvPr/>
        </p:nvSpPr>
        <p:spPr>
          <a:xfrm>
            <a:off x="8578626" y="4938372"/>
            <a:ext cx="444352" cy="400110"/>
          </a:xfrm>
          <a:prstGeom prst="rect">
            <a:avLst/>
          </a:prstGeom>
        </p:spPr>
        <p:txBody>
          <a:bodyPr wrap="none">
            <a:spAutoFit/>
          </a:bodyPr>
          <a:lstStyle/>
          <a:p>
            <a:r>
              <a:rPr lang="en-US" sz="2000" b="1" dirty="0" smtClean="0">
                <a:solidFill>
                  <a:schemeClr val="accent4"/>
                </a:solidFill>
                <a:latin typeface="Calibri" panose="020F0502020204030204" pitchFamily="34" charset="0"/>
                <a:cs typeface="Calibri" panose="020F0502020204030204" pitchFamily="34" charset="0"/>
              </a:rPr>
              <a:t>10</a:t>
            </a:r>
            <a:endParaRPr lang="en-US" sz="1200" dirty="0"/>
          </a:p>
        </p:txBody>
      </p:sp>
      <p:sp>
        <p:nvSpPr>
          <p:cNvPr id="18" name="Rectangle 17"/>
          <p:cNvSpPr/>
          <p:nvPr/>
        </p:nvSpPr>
        <p:spPr>
          <a:xfrm>
            <a:off x="9094699" y="4938372"/>
            <a:ext cx="444352" cy="400110"/>
          </a:xfrm>
          <a:prstGeom prst="rect">
            <a:avLst/>
          </a:prstGeom>
        </p:spPr>
        <p:txBody>
          <a:bodyPr wrap="none">
            <a:spAutoFit/>
          </a:bodyPr>
          <a:lstStyle/>
          <a:p>
            <a:r>
              <a:rPr lang="en-US" sz="2000" b="1" dirty="0" smtClean="0">
                <a:solidFill>
                  <a:schemeClr val="accent4"/>
                </a:solidFill>
                <a:latin typeface="Calibri" panose="020F0502020204030204" pitchFamily="34" charset="0"/>
                <a:cs typeface="Calibri" panose="020F0502020204030204" pitchFamily="34" charset="0"/>
              </a:rPr>
              <a:t>10</a:t>
            </a:r>
            <a:endParaRPr lang="en-US" sz="1200" dirty="0"/>
          </a:p>
        </p:txBody>
      </p:sp>
      <p:sp>
        <p:nvSpPr>
          <p:cNvPr id="19" name="Rectangle 18"/>
          <p:cNvSpPr/>
          <p:nvPr/>
        </p:nvSpPr>
        <p:spPr>
          <a:xfrm>
            <a:off x="9519919" y="4938372"/>
            <a:ext cx="444352" cy="400110"/>
          </a:xfrm>
          <a:prstGeom prst="rect">
            <a:avLst/>
          </a:prstGeom>
        </p:spPr>
        <p:txBody>
          <a:bodyPr wrap="none">
            <a:spAutoFit/>
          </a:bodyPr>
          <a:lstStyle/>
          <a:p>
            <a:r>
              <a:rPr lang="en-US" sz="2000" b="1" dirty="0" smtClean="0">
                <a:solidFill>
                  <a:schemeClr val="accent4"/>
                </a:solidFill>
                <a:latin typeface="Calibri" panose="020F0502020204030204" pitchFamily="34" charset="0"/>
                <a:cs typeface="Calibri" panose="020F0502020204030204" pitchFamily="34" charset="0"/>
              </a:rPr>
              <a:t>10</a:t>
            </a:r>
            <a:endParaRPr lang="en-US" sz="1200" dirty="0"/>
          </a:p>
        </p:txBody>
      </p:sp>
      <p:sp>
        <p:nvSpPr>
          <p:cNvPr id="21" name="Rectangle 20"/>
          <p:cNvSpPr/>
          <p:nvPr/>
        </p:nvSpPr>
        <p:spPr>
          <a:xfrm>
            <a:off x="3507115" y="3108977"/>
            <a:ext cx="1438214" cy="553998"/>
          </a:xfrm>
          <a:prstGeom prst="rect">
            <a:avLst/>
          </a:prstGeom>
        </p:spPr>
        <p:txBody>
          <a:bodyPr wrap="none">
            <a:spAutoFit/>
          </a:bodyPr>
          <a:lstStyle/>
          <a:p>
            <a:r>
              <a:rPr lang="en-US" sz="3000" b="1" dirty="0" err="1" smtClean="0">
                <a:solidFill>
                  <a:srgbClr val="FF0000"/>
                </a:solidFill>
                <a:latin typeface="Calibri" panose="020F0502020204030204" pitchFamily="34" charset="0"/>
                <a:cs typeface="Calibri" panose="020F0502020204030204" pitchFamily="34" charset="0"/>
              </a:rPr>
              <a:t>Bài</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giải</a:t>
            </a:r>
            <a:r>
              <a:rPr lang="en-US" sz="3000" b="1" dirty="0" smtClean="0">
                <a:solidFill>
                  <a:srgbClr val="FF0000"/>
                </a:solidFill>
                <a:latin typeface="Calibri" panose="020F0502020204030204" pitchFamily="34" charset="0"/>
                <a:cs typeface="Calibri" panose="020F0502020204030204" pitchFamily="34" charset="0"/>
              </a:rPr>
              <a:t>:</a:t>
            </a:r>
            <a:endParaRPr lang="en-US" dirty="0">
              <a:solidFill>
                <a:srgbClr val="FF0000"/>
              </a:solidFill>
            </a:endParaRPr>
          </a:p>
        </p:txBody>
      </p:sp>
      <p:sp>
        <p:nvSpPr>
          <p:cNvPr id="22" name="Rectangle 21"/>
          <p:cNvSpPr/>
          <p:nvPr/>
        </p:nvSpPr>
        <p:spPr>
          <a:xfrm>
            <a:off x="912162" y="3579624"/>
            <a:ext cx="7209862" cy="3323987"/>
          </a:xfrm>
          <a:prstGeom prst="rect">
            <a:avLst/>
          </a:prstGeom>
          <a:solidFill>
            <a:schemeClr val="accent5">
              <a:lumMod val="20000"/>
              <a:lumOff val="80000"/>
            </a:schemeClr>
          </a:solidFill>
        </p:spPr>
        <p:txBody>
          <a:bodyPr wrap="square">
            <a:spAutoFit/>
          </a:bodyPr>
          <a:lstStyle/>
          <a:p>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Sau</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khi</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cắt</a:t>
            </a:r>
            <a:r>
              <a:rPr lang="en-US" sz="3000" b="1" dirty="0" smtClean="0">
                <a:solidFill>
                  <a:srgbClr val="FF0000"/>
                </a:solidFill>
                <a:latin typeface="Calibri" panose="020F0502020204030204" pitchFamily="34" charset="0"/>
                <a:cs typeface="Calibri" panose="020F0502020204030204" pitchFamily="34" charset="0"/>
              </a:rPr>
              <a:t> 3 </a:t>
            </a:r>
            <a:r>
              <a:rPr lang="en-US" sz="3000" b="1" dirty="0" err="1" smtClean="0">
                <a:solidFill>
                  <a:srgbClr val="FF0000"/>
                </a:solidFill>
                <a:latin typeface="Calibri" panose="020F0502020204030204" pitchFamily="34" charset="0"/>
                <a:cs typeface="Calibri" panose="020F0502020204030204" pitchFamily="34" charset="0"/>
              </a:rPr>
              <a:t>tấm</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kính</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phần</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kính</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còn</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lại</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là</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một</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hình</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chữ</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nhật</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có</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chiều</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dài</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là</a:t>
            </a:r>
            <a:r>
              <a:rPr lang="en-US" sz="3000" b="1" dirty="0" smtClean="0">
                <a:solidFill>
                  <a:srgbClr val="FF0000"/>
                </a:solidFill>
                <a:latin typeface="Calibri" panose="020F0502020204030204" pitchFamily="34" charset="0"/>
                <a:cs typeface="Calibri" panose="020F0502020204030204" pitchFamily="34" charset="0"/>
              </a:rPr>
              <a:t> 30cm.</a:t>
            </a:r>
          </a:p>
          <a:p>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Chiều</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rộng</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của</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phần</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kính</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còn</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lại</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là</a:t>
            </a:r>
            <a:r>
              <a:rPr lang="en-US" sz="3000" b="1" dirty="0" smtClean="0">
                <a:solidFill>
                  <a:srgbClr val="FF0000"/>
                </a:solidFill>
                <a:latin typeface="Calibri" panose="020F0502020204030204" pitchFamily="34" charset="0"/>
                <a:cs typeface="Calibri" panose="020F0502020204030204" pitchFamily="34" charset="0"/>
              </a:rPr>
              <a:t>:</a:t>
            </a:r>
          </a:p>
          <a:p>
            <a:r>
              <a:rPr lang="en-US" sz="3000" b="1" dirty="0" smtClean="0">
                <a:solidFill>
                  <a:srgbClr val="FF0000"/>
                </a:solidFill>
                <a:latin typeface="Calibri" panose="020F0502020204030204" pitchFamily="34" charset="0"/>
                <a:cs typeface="Calibri" panose="020F0502020204030204" pitchFamily="34" charset="0"/>
              </a:rPr>
              <a:t>	85 - 80 = 5 (cm)</a:t>
            </a:r>
          </a:p>
          <a:p>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Diện</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tích</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của</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phần</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kính</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còn</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lại</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là</a:t>
            </a:r>
            <a:r>
              <a:rPr lang="en-US" sz="3000" b="1" dirty="0" smtClean="0">
                <a:solidFill>
                  <a:srgbClr val="FF0000"/>
                </a:solidFill>
                <a:latin typeface="Calibri" panose="020F0502020204030204" pitchFamily="34" charset="0"/>
                <a:cs typeface="Calibri" panose="020F0502020204030204" pitchFamily="34" charset="0"/>
              </a:rPr>
              <a:t>:</a:t>
            </a:r>
          </a:p>
          <a:p>
            <a:r>
              <a:rPr lang="en-US" sz="3000" b="1" dirty="0" smtClean="0">
                <a:solidFill>
                  <a:srgbClr val="FF0000"/>
                </a:solidFill>
                <a:latin typeface="Calibri" panose="020F0502020204030204" pitchFamily="34" charset="0"/>
                <a:cs typeface="Calibri" panose="020F0502020204030204" pitchFamily="34" charset="0"/>
              </a:rPr>
              <a:t>	30 x 5 = 150 (cm</a:t>
            </a:r>
            <a:r>
              <a:rPr lang="en-US" sz="3000" b="1" baseline="30000" dirty="0" smtClean="0">
                <a:solidFill>
                  <a:srgbClr val="FF0000"/>
                </a:solidFill>
                <a:latin typeface="Calibri" panose="020F0502020204030204" pitchFamily="34" charset="0"/>
                <a:cs typeface="Calibri" panose="020F0502020204030204" pitchFamily="34" charset="0"/>
              </a:rPr>
              <a:t>2</a:t>
            </a:r>
            <a:r>
              <a:rPr lang="en-US" sz="3000" b="1" dirty="0" smtClean="0">
                <a:solidFill>
                  <a:srgbClr val="FF0000"/>
                </a:solidFill>
                <a:latin typeface="Calibri" panose="020F0502020204030204" pitchFamily="34" charset="0"/>
                <a:cs typeface="Calibri" panose="020F0502020204030204" pitchFamily="34" charset="0"/>
              </a:rPr>
              <a:t>)</a:t>
            </a:r>
          </a:p>
          <a:p>
            <a:r>
              <a:rPr lang="en-US" sz="3000" b="1" dirty="0">
                <a:solidFill>
                  <a:srgbClr val="FF0000"/>
                </a:solidFill>
                <a:latin typeface="Calibri" panose="020F0502020204030204" pitchFamily="34" charset="0"/>
                <a:cs typeface="Calibri" panose="020F0502020204030204" pitchFamily="34" charset="0"/>
              </a:rPr>
              <a:t>	</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Đáp</a:t>
            </a:r>
            <a:r>
              <a:rPr lang="en-US" sz="3000" b="1" dirty="0" smtClean="0">
                <a:solidFill>
                  <a:srgbClr val="FF0000"/>
                </a:solidFill>
                <a:latin typeface="Calibri" panose="020F0502020204030204" pitchFamily="34" charset="0"/>
                <a:cs typeface="Calibri" panose="020F0502020204030204" pitchFamily="34" charset="0"/>
              </a:rPr>
              <a:t> </a:t>
            </a:r>
            <a:r>
              <a:rPr lang="en-US" sz="3000" b="1" dirty="0" err="1" smtClean="0">
                <a:solidFill>
                  <a:srgbClr val="FF0000"/>
                </a:solidFill>
                <a:latin typeface="Calibri" panose="020F0502020204030204" pitchFamily="34" charset="0"/>
                <a:cs typeface="Calibri" panose="020F0502020204030204" pitchFamily="34" charset="0"/>
              </a:rPr>
              <a:t>số</a:t>
            </a:r>
            <a:r>
              <a:rPr lang="en-US" sz="3000" b="1" dirty="0" smtClean="0">
                <a:solidFill>
                  <a:srgbClr val="FF0000"/>
                </a:solidFill>
                <a:latin typeface="Calibri" panose="020F0502020204030204" pitchFamily="34" charset="0"/>
                <a:cs typeface="Calibri" panose="020F0502020204030204" pitchFamily="34" charset="0"/>
              </a:rPr>
              <a:t>: 150cm</a:t>
            </a:r>
            <a:r>
              <a:rPr lang="en-US" sz="3000" b="1" baseline="30000" dirty="0" smtClean="0">
                <a:solidFill>
                  <a:srgbClr val="FF0000"/>
                </a:solidFill>
                <a:latin typeface="Calibri" panose="020F0502020204030204" pitchFamily="34" charset="0"/>
                <a:cs typeface="Calibri" panose="020F0502020204030204" pitchFamily="34" charset="0"/>
              </a:rPr>
              <a:t>2</a:t>
            </a:r>
            <a:endParaRPr lang="en-US" dirty="0">
              <a:solidFill>
                <a:srgbClr val="FF0000"/>
              </a:solidFill>
            </a:endParaRPr>
          </a:p>
        </p:txBody>
      </p:sp>
    </p:spTree>
    <p:extLst>
      <p:ext uri="{BB962C8B-B14F-4D97-AF65-F5344CB8AC3E}">
        <p14:creationId xmlns:p14="http://schemas.microsoft.com/office/powerpoint/2010/main" val="2987388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1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2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circle(in)">
                                      <p:cBhvr>
                                        <p:cTn id="71" dur="20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2">
                                            <p:txEl>
                                              <p:pRg st="0" end="0"/>
                                            </p:txEl>
                                          </p:spTgt>
                                        </p:tgtEl>
                                        <p:attrNameLst>
                                          <p:attrName>style.visibility</p:attrName>
                                        </p:attrNameLst>
                                      </p:cBhvr>
                                      <p:to>
                                        <p:strVal val="visible"/>
                                      </p:to>
                                    </p:set>
                                    <p:animEffect transition="in" filter="fade">
                                      <p:cBhvr>
                                        <p:cTn id="76" dur="1000"/>
                                        <p:tgtEl>
                                          <p:spTgt spid="22">
                                            <p:txEl>
                                              <p:pRg st="0" end="0"/>
                                            </p:txEl>
                                          </p:spTgt>
                                        </p:tgtEl>
                                      </p:cBhvr>
                                    </p:animEffect>
                                    <p:anim calcmode="lin" valueType="num">
                                      <p:cBhvr>
                                        <p:cTn id="77"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78"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22">
                                            <p:txEl>
                                              <p:pRg st="1" end="1"/>
                                            </p:txEl>
                                          </p:spTgt>
                                        </p:tgtEl>
                                        <p:attrNameLst>
                                          <p:attrName>style.visibility</p:attrName>
                                        </p:attrNameLst>
                                      </p:cBhvr>
                                      <p:to>
                                        <p:strVal val="visible"/>
                                      </p:to>
                                    </p:set>
                                    <p:animEffect transition="in" filter="fade">
                                      <p:cBhvr>
                                        <p:cTn id="83" dur="1000"/>
                                        <p:tgtEl>
                                          <p:spTgt spid="22">
                                            <p:txEl>
                                              <p:pRg st="1" end="1"/>
                                            </p:txEl>
                                          </p:spTgt>
                                        </p:tgtEl>
                                      </p:cBhvr>
                                    </p:animEffect>
                                    <p:anim calcmode="lin" valueType="num">
                                      <p:cBhvr>
                                        <p:cTn id="84"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22">
                                            <p:txEl>
                                              <p:pRg st="2" end="2"/>
                                            </p:txEl>
                                          </p:spTgt>
                                        </p:tgtEl>
                                        <p:attrNameLst>
                                          <p:attrName>style.visibility</p:attrName>
                                        </p:attrNameLst>
                                      </p:cBhvr>
                                      <p:to>
                                        <p:strVal val="visible"/>
                                      </p:to>
                                    </p:set>
                                    <p:animEffect transition="in" filter="barn(inVertical)">
                                      <p:cBhvr>
                                        <p:cTn id="90" dur="500"/>
                                        <p:tgtEl>
                                          <p:spTgt spid="22">
                                            <p:txEl>
                                              <p:pRg st="2" end="2"/>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2">
                                            <p:txEl>
                                              <p:pRg st="3" end="3"/>
                                            </p:txEl>
                                          </p:spTgt>
                                        </p:tgtEl>
                                        <p:attrNameLst>
                                          <p:attrName>style.visibility</p:attrName>
                                        </p:attrNameLst>
                                      </p:cBhvr>
                                      <p:to>
                                        <p:strVal val="visible"/>
                                      </p:to>
                                    </p:set>
                                    <p:animEffect transition="in" filter="fade">
                                      <p:cBhvr>
                                        <p:cTn id="95" dur="500"/>
                                        <p:tgtEl>
                                          <p:spTgt spid="22">
                                            <p:txEl>
                                              <p:pRg st="3" end="3"/>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22">
                                            <p:txEl>
                                              <p:pRg st="4" end="4"/>
                                            </p:txEl>
                                          </p:spTgt>
                                        </p:tgtEl>
                                        <p:attrNameLst>
                                          <p:attrName>style.visibility</p:attrName>
                                        </p:attrNameLst>
                                      </p:cBhvr>
                                      <p:to>
                                        <p:strVal val="visible"/>
                                      </p:to>
                                    </p:set>
                                    <p:animEffect transition="in" filter="fade">
                                      <p:cBhvr>
                                        <p:cTn id="100" dur="500"/>
                                        <p:tgtEl>
                                          <p:spTgt spid="22">
                                            <p:txEl>
                                              <p:pRg st="4" end="4"/>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nodeType="clickEffect">
                                  <p:stCondLst>
                                    <p:cond delay="0"/>
                                  </p:stCondLst>
                                  <p:childTnLst>
                                    <p:set>
                                      <p:cBhvr>
                                        <p:cTn id="104" dur="1" fill="hold">
                                          <p:stCondLst>
                                            <p:cond delay="0"/>
                                          </p:stCondLst>
                                        </p:cTn>
                                        <p:tgtEl>
                                          <p:spTgt spid="22">
                                            <p:txEl>
                                              <p:pRg st="5" end="5"/>
                                            </p:txEl>
                                          </p:spTgt>
                                        </p:tgtEl>
                                        <p:attrNameLst>
                                          <p:attrName>style.visibility</p:attrName>
                                        </p:attrNameLst>
                                      </p:cBhvr>
                                      <p:to>
                                        <p:strVal val="visible"/>
                                      </p:to>
                                    </p:set>
                                    <p:animEffect transition="in" filter="circle(in)">
                                      <p:cBhvr>
                                        <p:cTn id="105" dur="20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P spid="21"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1DBF5CAC-3F92-4235-BA96-0157BA1698F8}"/>
              </a:ext>
            </a:extLst>
          </p:cNvPr>
          <p:cNvSpPr/>
          <p:nvPr/>
        </p:nvSpPr>
        <p:spPr>
          <a:xfrm>
            <a:off x="971491" y="604436"/>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Calibri" panose="020F0502020204030204" pitchFamily="34" charset="0"/>
                <a:cs typeface="Calibri" panose="020F0502020204030204" pitchFamily="34" charset="0"/>
              </a:rPr>
              <a:t>4</a:t>
            </a:r>
            <a:endParaRPr kumimoji="0" lang="en-US" sz="4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xmlns="" id="{53DCD28E-A3B9-4ECA-9CC8-D47BB5FCDD05}"/>
              </a:ext>
            </a:extLst>
          </p:cNvPr>
          <p:cNvGrpSpPr/>
          <p:nvPr/>
        </p:nvGrpSpPr>
        <p:grpSpPr>
          <a:xfrm>
            <a:off x="1638300" y="668926"/>
            <a:ext cx="9304682" cy="1938992"/>
            <a:chOff x="1638300" y="668926"/>
            <a:chExt cx="9304682" cy="1938992"/>
          </a:xfrm>
        </p:grpSpPr>
        <p:sp>
          <p:nvSpPr>
            <p:cNvPr id="7" name="TextBox 6">
              <a:extLst>
                <a:ext uri="{FF2B5EF4-FFF2-40B4-BE49-F238E27FC236}">
                  <a16:creationId xmlns:a16="http://schemas.microsoft.com/office/drawing/2014/main" xmlns="" id="{38020CF2-F515-4C5E-B0F3-8433E70B2657}"/>
                </a:ext>
              </a:extLst>
            </p:cNvPr>
            <p:cNvSpPr txBox="1"/>
            <p:nvPr/>
          </p:nvSpPr>
          <p:spPr>
            <a:xfrm>
              <a:off x="1638300" y="668926"/>
              <a:ext cx="9304682" cy="1938992"/>
            </a:xfrm>
            <a:prstGeom prst="rect">
              <a:avLst/>
            </a:prstGeom>
            <a:noFill/>
          </p:spPr>
          <p:txBody>
            <a:bodyPr wrap="square" rtlCol="0">
              <a:spAutoFit/>
            </a:bodyPr>
            <a:lstStyle/>
            <a:p>
              <a:pPr lvl="0" algn="just"/>
              <a:r>
                <a:rPr lang="vi-VN" sz="3000" b="1" dirty="0">
                  <a:solidFill>
                    <a:prstClr val="black"/>
                  </a:solidFill>
                  <a:latin typeface="Calibri" panose="020F0502020204030204" pitchFamily="34" charset="0"/>
                  <a:cs typeface="Calibri" panose="020F0502020204030204" pitchFamily="34" charset="0"/>
                </a:rPr>
                <a:t>Có một tấm kính lớn như hình vẽ bên. </a:t>
              </a:r>
            </a:p>
            <a:p>
              <a:pPr lvl="0" algn="just"/>
              <a:r>
                <a:rPr lang="vi-VN" sz="3000" b="1" dirty="0">
                  <a:solidFill>
                    <a:prstClr val="black"/>
                  </a:solidFill>
                  <a:latin typeface="Calibri" panose="020F0502020204030204" pitchFamily="34" charset="0"/>
                  <a:cs typeface="Calibri" panose="020F0502020204030204" pitchFamily="34" charset="0"/>
                </a:rPr>
                <a:t>Người ta cắt ra ba tấm kính hình chữ nhật để cắt vào cửa chớp, mỗi tấm có chiều dài 80 cm, chiều rộng 10 cm. Phần kính còn lại có diện tích là</a:t>
              </a:r>
              <a:r>
                <a:rPr lang="en-US" sz="3000" b="1" dirty="0">
                  <a:solidFill>
                    <a:prstClr val="black"/>
                  </a:solidFill>
                  <a:latin typeface="Calibri" panose="020F0502020204030204" pitchFamily="34" charset="0"/>
                  <a:cs typeface="Calibri" panose="020F0502020204030204" pitchFamily="34" charset="0"/>
                </a:rPr>
                <a:t>        </a:t>
              </a:r>
              <a:r>
                <a:rPr lang="vi-VN" sz="3000" b="1" dirty="0">
                  <a:solidFill>
                    <a:prstClr val="black"/>
                  </a:solidFill>
                  <a:latin typeface="Calibri" panose="020F0502020204030204" pitchFamily="34" charset="0"/>
                  <a:cs typeface="Calibri" panose="020F0502020204030204" pitchFamily="34" charset="0"/>
                </a:rPr>
                <a:t> </a:t>
              </a:r>
              <a:r>
                <a:rPr lang="en-US" sz="3000" b="1" dirty="0">
                  <a:latin typeface="Calibri" panose="020F0502020204030204" pitchFamily="34" charset="0"/>
                  <a:cs typeface="Calibri" panose="020F0502020204030204" pitchFamily="34" charset="0"/>
                </a:rPr>
                <a:t>cm</a:t>
              </a:r>
              <a:r>
                <a:rPr lang="en-US" sz="3000" b="1" baseline="30000" dirty="0">
                  <a:latin typeface="Calibri" panose="020F0502020204030204" pitchFamily="34" charset="0"/>
                  <a:cs typeface="Calibri" panose="020F0502020204030204" pitchFamily="34" charset="0"/>
                </a:rPr>
                <a:t>2</a:t>
              </a:r>
              <a:endParaRPr kumimoji="0" lang="en-US" sz="3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xmlns="" id="{6D6B440D-59B2-462C-84BD-31DFBB1C1C13}"/>
                </a:ext>
              </a:extLst>
            </p:cNvPr>
            <p:cNvSpPr/>
            <p:nvPr/>
          </p:nvSpPr>
          <p:spPr>
            <a:xfrm>
              <a:off x="6854455" y="2085974"/>
              <a:ext cx="517895" cy="419101"/>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b="1" dirty="0">
                  <a:solidFill>
                    <a:srgbClr val="FF0000"/>
                  </a:solidFill>
                  <a:latin typeface="Calibri" panose="020F0502020204030204" pitchFamily="34" charset="0"/>
                  <a:cs typeface="Calibri" panose="020F0502020204030204" pitchFamily="34" charset="0"/>
                </a:rPr>
                <a:t>?</a:t>
              </a:r>
            </a:p>
          </p:txBody>
        </p:sp>
      </p:grpSp>
      <p:pic>
        <p:nvPicPr>
          <p:cNvPr id="8" name="Picture 7">
            <a:extLst>
              <a:ext uri="{FF2B5EF4-FFF2-40B4-BE49-F238E27FC236}">
                <a16:creationId xmlns:a16="http://schemas.microsoft.com/office/drawing/2014/main" xmlns="" id="{FE93E8C7-B953-4636-B84B-A96FFBEC1447}"/>
              </a:ext>
            </a:extLst>
          </p:cNvPr>
          <p:cNvPicPr>
            <a:picLocks noChangeAspect="1"/>
          </p:cNvPicPr>
          <p:nvPr/>
        </p:nvPicPr>
        <p:blipFill>
          <a:blip r:embed="rId2"/>
          <a:stretch>
            <a:fillRect/>
          </a:stretch>
        </p:blipFill>
        <p:spPr>
          <a:xfrm>
            <a:off x="8186737" y="2857500"/>
            <a:ext cx="2176463" cy="3113772"/>
          </a:xfrm>
          <a:prstGeom prst="rect">
            <a:avLst/>
          </a:prstGeom>
        </p:spPr>
      </p:pic>
      <p:sp>
        <p:nvSpPr>
          <p:cNvPr id="11" name="TextBox 10">
            <a:extLst>
              <a:ext uri="{FF2B5EF4-FFF2-40B4-BE49-F238E27FC236}">
                <a16:creationId xmlns:a16="http://schemas.microsoft.com/office/drawing/2014/main" xmlns="" id="{9441D3AD-5A1C-4084-96A1-C2B4B39A9472}"/>
              </a:ext>
            </a:extLst>
          </p:cNvPr>
          <p:cNvSpPr txBox="1"/>
          <p:nvPr/>
        </p:nvSpPr>
        <p:spPr>
          <a:xfrm>
            <a:off x="1438275" y="2533650"/>
            <a:ext cx="6267450" cy="3785652"/>
          </a:xfrm>
          <a:prstGeom prst="rect">
            <a:avLst/>
          </a:prstGeom>
          <a:noFill/>
        </p:spPr>
        <p:txBody>
          <a:bodyPr wrap="square" rtlCol="0">
            <a:spAutoFit/>
          </a:bodyPr>
          <a:lstStyle/>
          <a:p>
            <a:pPr algn="ctr"/>
            <a:r>
              <a:rPr lang="en-US" sz="2400" b="1" u="sng" dirty="0" err="1">
                <a:solidFill>
                  <a:srgbClr val="FF0000"/>
                </a:solidFill>
                <a:latin typeface="Calibri" panose="020F0502020204030204" pitchFamily="34" charset="0"/>
                <a:cs typeface="Calibri" panose="020F0502020204030204" pitchFamily="34" charset="0"/>
              </a:rPr>
              <a:t>Lời</a:t>
            </a:r>
            <a:r>
              <a:rPr lang="en-US" sz="2400" b="1" u="sng" dirty="0">
                <a:solidFill>
                  <a:srgbClr val="FF0000"/>
                </a:solidFill>
                <a:latin typeface="Calibri" panose="020F0502020204030204" pitchFamily="34" charset="0"/>
                <a:cs typeface="Calibri" panose="020F0502020204030204" pitchFamily="34" charset="0"/>
              </a:rPr>
              <a:t> </a:t>
            </a:r>
            <a:r>
              <a:rPr lang="en-US" sz="2400" b="1" u="sng" dirty="0" err="1">
                <a:solidFill>
                  <a:srgbClr val="FF0000"/>
                </a:solidFill>
                <a:latin typeface="Calibri" panose="020F0502020204030204" pitchFamily="34" charset="0"/>
                <a:cs typeface="Calibri" panose="020F0502020204030204" pitchFamily="34" charset="0"/>
              </a:rPr>
              <a:t>giải</a:t>
            </a:r>
            <a:r>
              <a:rPr lang="en-US" sz="2400" b="1" u="sng"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lớn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85 x 30 = 2550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80 x 10 = 800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3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cắt</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 </a:t>
            </a:r>
          </a:p>
          <a:p>
            <a:pPr algn="ctr"/>
            <a:r>
              <a:rPr lang="en-US" sz="2400" b="1" dirty="0">
                <a:solidFill>
                  <a:srgbClr val="FF0000"/>
                </a:solidFill>
                <a:latin typeface="Calibri" panose="020F0502020204030204" pitchFamily="34" charset="0"/>
                <a:cs typeface="Calibri" panose="020F0502020204030204" pitchFamily="34" charset="0"/>
              </a:rPr>
              <a:t>800 x 3 = 2400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err="1">
                <a:solidFill>
                  <a:srgbClr val="FF0000"/>
                </a:solidFill>
                <a:latin typeface="Calibri" panose="020F0502020204030204" pitchFamily="34" charset="0"/>
                <a:cs typeface="Calibri" panose="020F0502020204030204" pitchFamily="34" charset="0"/>
              </a:rPr>
              <a:t>Diện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tích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phần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tấm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kính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còn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lại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là</a:t>
            </a:r>
            <a:r>
              <a:rPr lang="en-US" sz="2400" b="1" dirty="0">
                <a:solidFill>
                  <a:srgbClr val="FF0000"/>
                </a:solidFill>
                <a:latin typeface="Calibri" panose="020F0502020204030204" pitchFamily="34" charset="0"/>
                <a:cs typeface="Calibri" panose="020F0502020204030204" pitchFamily="34" charset="0"/>
              </a:rPr>
              <a:t>:</a:t>
            </a:r>
          </a:p>
          <a:p>
            <a:pPr algn="ctr"/>
            <a:r>
              <a:rPr lang="en-US" sz="2400" b="1" dirty="0">
                <a:solidFill>
                  <a:srgbClr val="FF0000"/>
                </a:solidFill>
                <a:latin typeface="Calibri" panose="020F0502020204030204" pitchFamily="34" charset="0"/>
                <a:cs typeface="Calibri" panose="020F0502020204030204" pitchFamily="34" charset="0"/>
              </a:rPr>
              <a:t>2550 – 2400 = 150 (cm</a:t>
            </a:r>
            <a:r>
              <a:rPr lang="en-US" sz="2400" b="1" baseline="30000" dirty="0">
                <a:solidFill>
                  <a:srgbClr val="FF0000"/>
                </a:solidFill>
                <a:latin typeface="Calibri" panose="020F0502020204030204" pitchFamily="34" charset="0"/>
                <a:cs typeface="Calibri" panose="020F0502020204030204" pitchFamily="34" charset="0"/>
              </a:rPr>
              <a:t>2</a:t>
            </a:r>
            <a:r>
              <a:rPr lang="en-US" sz="2400" b="1" dirty="0">
                <a:solidFill>
                  <a:srgbClr val="FF0000"/>
                </a:solidFill>
                <a:latin typeface="Calibri" panose="020F0502020204030204" pitchFamily="34" charset="0"/>
                <a:cs typeface="Calibri" panose="020F0502020204030204" pitchFamily="34" charset="0"/>
              </a:rPr>
              <a:t>)</a:t>
            </a:r>
          </a:p>
          <a:p>
            <a:pPr algn="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150 cm</a:t>
            </a:r>
            <a:r>
              <a:rPr lang="en-US" sz="2400" b="1" baseline="30000" dirty="0">
                <a:solidFill>
                  <a:srgbClr val="FF0000"/>
                </a:solidFill>
                <a:latin typeface="Calibri" panose="020F0502020204030204" pitchFamily="34" charset="0"/>
                <a:cs typeface="Calibri" panose="020F0502020204030204" pitchFamily="34" charset="0"/>
              </a:rPr>
              <a:t>2</a:t>
            </a:r>
            <a:endParaRPr lang="en-US" sz="2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9940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arn(inVertic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arn(inVertical)">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barn(inVertical)">
                                      <p:cBhvr>
                                        <p:cTn id="32" dur="5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barn(inVertical)">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xEl>
                                              <p:pRg st="5" end="5"/>
                                            </p:txEl>
                                          </p:spTgt>
                                        </p:tgtEl>
                                        <p:attrNameLst>
                                          <p:attrName>style.visibility</p:attrName>
                                        </p:attrNameLst>
                                      </p:cBhvr>
                                      <p:to>
                                        <p:strVal val="visible"/>
                                      </p:to>
                                    </p:set>
                                    <p:animEffect transition="in" filter="barn(inVertical)">
                                      <p:cBhvr>
                                        <p:cTn id="47" dur="500"/>
                                        <p:tgtEl>
                                          <p:spTgt spid="11">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barn(inVertical)">
                                      <p:cBhvr>
                                        <p:cTn id="52" dur="500"/>
                                        <p:tgtEl>
                                          <p:spTgt spid="11">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
                                            <p:txEl>
                                              <p:pRg st="7" end="7"/>
                                            </p:txEl>
                                          </p:spTgt>
                                        </p:tgtEl>
                                        <p:attrNameLst>
                                          <p:attrName>style.visibility</p:attrName>
                                        </p:attrNameLst>
                                      </p:cBhvr>
                                      <p:to>
                                        <p:strVal val="visible"/>
                                      </p:to>
                                    </p:set>
                                    <p:animEffect transition="in" filter="barn(inVertical)">
                                      <p:cBhvr>
                                        <p:cTn id="57" dur="500"/>
                                        <p:tgtEl>
                                          <p:spTgt spid="11">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
                                            <p:txEl>
                                              <p:pRg st="8" end="8"/>
                                            </p:txEl>
                                          </p:spTgt>
                                        </p:tgtEl>
                                        <p:attrNameLst>
                                          <p:attrName>style.visibility</p:attrName>
                                        </p:attrNameLst>
                                      </p:cBhvr>
                                      <p:to>
                                        <p:strVal val="visible"/>
                                      </p:to>
                                    </p:set>
                                    <p:animEffect transition="in" filter="barn(inVertical)">
                                      <p:cBhvr>
                                        <p:cTn id="62" dur="500"/>
                                        <p:tgtEl>
                                          <p:spTgt spid="11">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xEl>
                                              <p:pRg st="9" end="9"/>
                                            </p:txEl>
                                          </p:spTgt>
                                        </p:tgtEl>
                                        <p:attrNameLst>
                                          <p:attrName>style.visibility</p:attrName>
                                        </p:attrNameLst>
                                      </p:cBhvr>
                                      <p:to>
                                        <p:strVal val="visible"/>
                                      </p:to>
                                    </p:set>
                                    <p:animEffect transition="in" filter="barn(inVertical)">
                                      <p:cBhvr>
                                        <p:cTn id="6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7138484" cy="193899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dirty="0" err="1">
                <a:solidFill>
                  <a:prstClr val="black"/>
                </a:solidFill>
                <a:latin typeface="Cambria" panose="02040503050406030204" pitchFamily="18" charset="0"/>
                <a:ea typeface="Cambria" panose="02040503050406030204" pitchFamily="18" charset="0"/>
              </a:rPr>
              <a:t>cách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tính</a:t>
            </a:r>
            <a:r>
              <a:rPr lang="en-US" sz="4000" dirty="0">
                <a:solidFill>
                  <a:prstClr val="black"/>
                </a:solidFill>
                <a:latin typeface="Cambria" panose="02040503050406030204" pitchFamily="18" charset="0"/>
                <a:ea typeface="Cambria" panose="02040503050406030204" pitchFamily="18" charset="0"/>
              </a:rPr>
              <a:t> chu vi, </a:t>
            </a:r>
            <a:r>
              <a:rPr lang="en-US" sz="4000" dirty="0" err="1">
                <a:solidFill>
                  <a:prstClr val="black"/>
                </a:solidFill>
                <a:latin typeface="Cambria" panose="02040503050406030204" pitchFamily="18" charset="0"/>
                <a:ea typeface="Cambria" panose="02040503050406030204" pitchFamily="18" charset="0"/>
              </a:rPr>
              <a:t>diện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tích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các</a:t>
            </a:r>
            <a:r>
              <a:rPr lang="en-US" sz="4000" dirty="0">
                <a:solidFill>
                  <a:prstClr val="black"/>
                </a:solidFill>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khối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28D4A82-5064-47BC-AE3B-2BFBD8744BB6}"/>
              </a:ext>
            </a:extLst>
          </p:cNvPr>
          <p:cNvPicPr>
            <a:picLocks noChangeAspect="1"/>
          </p:cNvPicPr>
          <p:nvPr/>
        </p:nvPicPr>
        <p:blipFill>
          <a:blip r:embed="rId2"/>
          <a:stretch>
            <a:fillRect/>
          </a:stretch>
        </p:blipFill>
        <p:spPr>
          <a:xfrm>
            <a:off x="1892102" y="1971041"/>
            <a:ext cx="8909400" cy="3394056"/>
          </a:xfrm>
          <a:prstGeom prst="rect">
            <a:avLst/>
          </a:prstGeom>
        </p:spPr>
      </p:pic>
    </p:spTree>
    <p:extLst>
      <p:ext uri="{BB962C8B-B14F-4D97-AF65-F5344CB8AC3E}">
        <p14:creationId xmlns:p14="http://schemas.microsoft.com/office/powerpoint/2010/main" val="821151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xmlns="" id="{FF30297B-207A-4CFF-8CCD-C73EADE94C87}"/>
              </a:ext>
            </a:extLst>
          </p:cNvPr>
          <p:cNvSpPr/>
          <p:nvPr/>
        </p:nvSpPr>
        <p:spPr>
          <a:xfrm>
            <a:off x="1360802" y="1752404"/>
            <a:ext cx="9812023" cy="3694345"/>
          </a:xfrm>
          <a:prstGeom prst="rect">
            <a:avLst/>
          </a:prstGeom>
        </p:spPr>
        <p:txBody>
          <a:bodyPr wrap="square">
            <a:spAutoFit/>
          </a:bodyPr>
          <a:lstStyle/>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Tính được diện tích hình chữ nhật và diện tích hình vuông theo quy tắc đã nêu trong SGK.</a:t>
            </a:r>
          </a:p>
          <a:p>
            <a:pPr lvl="0" indent="228600" algn="just">
              <a:lnSpc>
                <a:spcPct val="150000"/>
              </a:lnSpc>
            </a:pPr>
            <a:r>
              <a:rPr lang="vi-VN" altLang="ko-KR" sz="3200" b="1" dirty="0">
                <a:solidFill>
                  <a:srgbClr val="F43A85"/>
                </a:solidFill>
                <a:latin typeface="Cambria" panose="02040503050406030204" pitchFamily="18" charset="0"/>
                <a:ea typeface="Cambria" panose="02040503050406030204" pitchFamily="18" charset="0"/>
              </a:rPr>
              <a:t> - Vận dụng giải các bài toán thực tế liên quan đến diện tích hình chữ nhật và diện tích hình vuông và bài toán giải bằng hai bước tính.</a:t>
            </a:r>
          </a:p>
        </p:txBody>
      </p:sp>
      <p:pic>
        <p:nvPicPr>
          <p:cNvPr id="2" name="Picture 1"/>
          <p:cNvPicPr>
            <a:picLocks noChangeAspect="1"/>
          </p:cNvPicPr>
          <p:nvPr/>
        </p:nvPicPr>
        <p:blipFill>
          <a:blip r:embed="rId2"/>
          <a:stretch>
            <a:fillRect/>
          </a:stretch>
        </p:blipFill>
        <p:spPr>
          <a:xfrm>
            <a:off x="2826885" y="675486"/>
            <a:ext cx="6803726" cy="1048603"/>
          </a:xfrm>
          <a:prstGeom prst="rect">
            <a:avLst/>
          </a:prstGeom>
        </p:spPr>
      </p:pic>
    </p:spTree>
    <p:extLst>
      <p:ext uri="{BB962C8B-B14F-4D97-AF65-F5344CB8AC3E}">
        <p14:creationId xmlns:p14="http://schemas.microsoft.com/office/powerpoint/2010/main" val="623994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C28E9C3B-C877-6FAD-D813-FB21086A471F}"/>
              </a:ext>
            </a:extLst>
          </p:cNvPr>
          <p:cNvSpPr txBox="1"/>
          <p:nvPr/>
        </p:nvSpPr>
        <p:spPr>
          <a:xfrm rot="20684009">
            <a:off x="802105" y="1580195"/>
            <a:ext cx="4090737" cy="2390141"/>
          </a:xfrm>
          <a:prstGeom prst="rect">
            <a:avLst/>
          </a:prstGeom>
          <a:noFill/>
        </p:spPr>
        <p:txBody>
          <a:bodyPr wrap="square" rtlCol="0">
            <a:spAutoFit/>
          </a:bodyPr>
          <a:lstStyle/>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KHỞI </a:t>
            </a:r>
          </a:p>
          <a:p>
            <a:pPr algn="ctr" defTabSz="1219170">
              <a:buClr>
                <a:srgbClr val="000000"/>
              </a:buClr>
            </a:pPr>
            <a:r>
              <a:rPr lang="en-US" sz="7466" b="1" kern="0" dirty="0">
                <a:ln w="6600">
                  <a:solidFill>
                    <a:srgbClr val="964618"/>
                  </a:solidFill>
                  <a:prstDash val="solid"/>
                </a:ln>
                <a:solidFill>
                  <a:srgbClr val="FFFFFF"/>
                </a:solidFill>
                <a:effectLst>
                  <a:outerShdw dist="38100" dir="2700000" algn="tl" rotWithShape="0">
                    <a:srgbClr val="964618"/>
                  </a:outerShdw>
                </a:effectLst>
                <a:latin typeface="SVN-Poky's"/>
                <a:cs typeface="Arial"/>
                <a:sym typeface="Arial"/>
              </a:rPr>
              <a:t>ĐỘNG</a:t>
            </a:r>
          </a:p>
        </p:txBody>
      </p:sp>
      <p:grpSp>
        <p:nvGrpSpPr>
          <p:cNvPr id="3" name="Nhóm 2">
            <a:extLst>
              <a:ext uri="{FF2B5EF4-FFF2-40B4-BE49-F238E27FC236}">
                <a16:creationId xmlns:a16="http://schemas.microsoft.com/office/drawing/2014/main" xmlns=""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xmlns=""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xmlns=""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8" name="Hộp Văn bản 7">
            <a:extLst>
              <a:ext uri="{FF2B5EF4-FFF2-40B4-BE49-F238E27FC236}">
                <a16:creationId xmlns:a16="http://schemas.microsoft.com/office/drawing/2014/main" xmlns="" id="{9F3B6B00-A0BD-3F22-9534-87A57FEA2490}"/>
              </a:ext>
            </a:extLst>
          </p:cNvPr>
          <p:cNvSpPr txBox="1"/>
          <p:nvPr/>
        </p:nvSpPr>
        <p:spPr>
          <a:xfrm>
            <a:off x="7644464" y="815253"/>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ĐỐ</a:t>
            </a:r>
          </a:p>
        </p:txBody>
      </p:sp>
      <p:sp>
        <p:nvSpPr>
          <p:cNvPr id="9" name="Hộp Văn bản 8">
            <a:extLst>
              <a:ext uri="{FF2B5EF4-FFF2-40B4-BE49-F238E27FC236}">
                <a16:creationId xmlns:a16="http://schemas.microsoft.com/office/drawing/2014/main" xmlns="" id="{613990C7-199C-1907-27D8-B5F61330321C}"/>
              </a:ext>
            </a:extLst>
          </p:cNvPr>
          <p:cNvSpPr txBox="1"/>
          <p:nvPr/>
        </p:nvSpPr>
        <p:spPr>
          <a:xfrm>
            <a:off x="6470878" y="3333738"/>
            <a:ext cx="4557849" cy="263655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1219170">
              <a:buClr>
                <a:srgbClr val="000000"/>
              </a:buClr>
            </a:pPr>
            <a:r>
              <a:rPr lang="en-US" sz="16533" b="1" kern="0" dirty="0">
                <a:ln w="76200">
                  <a:solidFill>
                    <a:srgbClr val="964618"/>
                  </a:solidFill>
                  <a:prstDash val="solid"/>
                </a:ln>
                <a:solidFill>
                  <a:srgbClr val="964618">
                    <a:lumMod val="40000"/>
                    <a:lumOff val="60000"/>
                  </a:srgbClr>
                </a:solidFill>
                <a:effectLst>
                  <a:glow rad="63500">
                    <a:srgbClr val="FFC200">
                      <a:satMod val="175000"/>
                      <a:alpha val="40000"/>
                    </a:srgbClr>
                  </a:glow>
                </a:effectLst>
                <a:latin typeface="SVN-Poky's"/>
                <a:cs typeface="Arial"/>
                <a:sym typeface="Arial"/>
              </a:rPr>
              <a:t>BẠN</a:t>
            </a:r>
          </a:p>
        </p:txBody>
      </p:sp>
      <p:pic>
        <p:nvPicPr>
          <p:cNvPr id="11" name="Hình ảnh 10" descr="Ảnh có chứa đồ chơi, búp bê, đồ họa véc-tơ&#10;&#10;Mô tả được tạo tự động">
            <a:extLst>
              <a:ext uri="{FF2B5EF4-FFF2-40B4-BE49-F238E27FC236}">
                <a16:creationId xmlns:a16="http://schemas.microsoft.com/office/drawing/2014/main" xmlns=""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xmlns=""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xmlns=""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xmlns=""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xmlns=""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xmlns=""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xmlns=""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xmlns=""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xmlns=""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xmlns=""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xmlns=""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xmlns=""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xmlns=""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xmlns="" id="{28161803-915F-2355-5E73-35EA6F67C427}"/>
              </a:ext>
            </a:extLst>
          </p:cNvPr>
          <p:cNvSpPr txBox="1"/>
          <p:nvPr/>
        </p:nvSpPr>
        <p:spPr>
          <a:xfrm>
            <a:off x="1031359" y="1010138"/>
            <a:ext cx="9750056" cy="707886"/>
          </a:xfrm>
          <a:prstGeom prst="rect">
            <a:avLst/>
          </a:prstGeom>
          <a:noFill/>
        </p:spPr>
        <p:txBody>
          <a:bodyPr wrap="square" rtlCol="0">
            <a:spAutoFit/>
          </a:bodyPr>
          <a:lstStyle/>
          <a:p>
            <a:pPr algn="ctr" defTabSz="1219170">
              <a:buClr>
                <a:srgbClr val="000000"/>
              </a:buClr>
            </a:pPr>
            <a:r>
              <a:rPr lang="en-US" sz="4000" b="1" kern="0" dirty="0">
                <a:solidFill>
                  <a:srgbClr val="964618"/>
                </a:solidFill>
                <a:cs typeface="Arial"/>
                <a:sym typeface="Arial"/>
              </a:rPr>
              <a:t>1. </a:t>
            </a:r>
            <a:r>
              <a:rPr lang="en-US" sz="4000" b="1" kern="0" dirty="0" err="1">
                <a:solidFill>
                  <a:srgbClr val="964618"/>
                </a:solidFill>
                <a:cs typeface="Arial"/>
                <a:sym typeface="Arial"/>
              </a:rPr>
              <a:t>Nêu</a:t>
            </a:r>
            <a:r>
              <a:rPr lang="en-US" sz="4000" b="1" kern="0" dirty="0">
                <a:solidFill>
                  <a:srgbClr val="964618"/>
                </a:solidFill>
                <a:cs typeface="Arial"/>
                <a:sym typeface="Arial"/>
              </a:rPr>
              <a:t> </a:t>
            </a:r>
            <a:r>
              <a:rPr lang="en-US" sz="4000" b="1" kern="0" dirty="0" err="1">
                <a:solidFill>
                  <a:srgbClr val="964618"/>
                </a:solidFill>
                <a:cs typeface="Arial"/>
                <a:sym typeface="Arial"/>
              </a:rPr>
              <a:t>quy</a:t>
            </a:r>
            <a:r>
              <a:rPr lang="en-US" sz="4000" b="1" kern="0" dirty="0">
                <a:solidFill>
                  <a:srgbClr val="964618"/>
                </a:solidFill>
                <a:cs typeface="Arial"/>
                <a:sym typeface="Arial"/>
              </a:rPr>
              <a:t> </a:t>
            </a:r>
            <a:r>
              <a:rPr lang="en-US" sz="4000" b="1" kern="0" dirty="0" err="1">
                <a:solidFill>
                  <a:srgbClr val="964618"/>
                </a:solidFill>
                <a:cs typeface="Arial"/>
                <a:sym typeface="Arial"/>
              </a:rPr>
              <a:t>tắc</a:t>
            </a:r>
            <a:r>
              <a:rPr lang="en-US" sz="4000" b="1" kern="0" dirty="0">
                <a:solidFill>
                  <a:srgbClr val="964618"/>
                </a:solidFill>
                <a:cs typeface="Arial"/>
                <a:sym typeface="Arial"/>
              </a:rPr>
              <a:t> </a:t>
            </a:r>
            <a:r>
              <a:rPr lang="en-US" sz="4000" b="1" kern="0" dirty="0" err="1">
                <a:solidFill>
                  <a:srgbClr val="964618"/>
                </a:solidFill>
                <a:cs typeface="Arial"/>
                <a:sym typeface="Arial"/>
              </a:rPr>
              <a:t>tính</a:t>
            </a:r>
            <a:r>
              <a:rPr lang="en-US" sz="4000" b="1" kern="0" dirty="0">
                <a:solidFill>
                  <a:srgbClr val="964618"/>
                </a:solidFill>
                <a:cs typeface="Arial"/>
                <a:sym typeface="Arial"/>
              </a:rPr>
              <a:t> </a:t>
            </a:r>
            <a:r>
              <a:rPr lang="en-US" sz="4000" b="1" kern="0" dirty="0" err="1">
                <a:solidFill>
                  <a:srgbClr val="964618"/>
                </a:solidFill>
                <a:cs typeface="Arial"/>
                <a:sym typeface="Arial"/>
              </a:rPr>
              <a:t>diện</a:t>
            </a:r>
            <a:r>
              <a:rPr lang="en-US" sz="4000" b="1" kern="0" dirty="0">
                <a:solidFill>
                  <a:srgbClr val="964618"/>
                </a:solidFill>
                <a:cs typeface="Arial"/>
                <a:sym typeface="Arial"/>
              </a:rPr>
              <a:t> </a:t>
            </a:r>
            <a:r>
              <a:rPr lang="en-US" sz="4000" b="1" kern="0" dirty="0" err="1">
                <a:solidFill>
                  <a:srgbClr val="964618"/>
                </a:solidFill>
                <a:cs typeface="Arial"/>
                <a:sym typeface="Arial"/>
              </a:rPr>
              <a:t>tích</a:t>
            </a:r>
            <a:r>
              <a:rPr lang="en-US" sz="4000" b="1" kern="0" dirty="0">
                <a:solidFill>
                  <a:srgbClr val="964618"/>
                </a:solidFill>
                <a:cs typeface="Arial"/>
                <a:sym typeface="Arial"/>
              </a:rPr>
              <a:t> </a:t>
            </a:r>
            <a:r>
              <a:rPr lang="en-US" sz="4000" b="1" kern="0" dirty="0" err="1">
                <a:solidFill>
                  <a:srgbClr val="964618"/>
                </a:solidFill>
                <a:cs typeface="Arial"/>
                <a:sym typeface="Arial"/>
              </a:rPr>
              <a:t>hình</a:t>
            </a:r>
            <a:r>
              <a:rPr lang="en-US" sz="4000" b="1" kern="0" dirty="0">
                <a:solidFill>
                  <a:srgbClr val="964618"/>
                </a:solidFill>
                <a:cs typeface="Arial"/>
                <a:sym typeface="Arial"/>
              </a:rPr>
              <a:t> </a:t>
            </a:r>
            <a:r>
              <a:rPr lang="en-US" sz="4000" b="1" kern="0" dirty="0" err="1">
                <a:solidFill>
                  <a:srgbClr val="964618"/>
                </a:solidFill>
                <a:cs typeface="Arial"/>
                <a:sym typeface="Arial"/>
              </a:rPr>
              <a:t>chữ</a:t>
            </a:r>
            <a:r>
              <a:rPr lang="en-US" sz="4000" b="1" kern="0" dirty="0">
                <a:solidFill>
                  <a:srgbClr val="964618"/>
                </a:solidFill>
                <a:cs typeface="Arial"/>
                <a:sym typeface="Arial"/>
              </a:rPr>
              <a:t> </a:t>
            </a:r>
            <a:r>
              <a:rPr lang="en-US" sz="4000" b="1" kern="0" dirty="0" err="1">
                <a:solidFill>
                  <a:srgbClr val="964618"/>
                </a:solidFill>
                <a:cs typeface="Arial"/>
                <a:sym typeface="Arial"/>
              </a:rPr>
              <a:t>nhật</a:t>
            </a:r>
            <a:r>
              <a:rPr lang="en-US" sz="4000" b="1" kern="0" dirty="0">
                <a:solidFill>
                  <a:srgbClr val="964618"/>
                </a:solidFill>
                <a:cs typeface="Arial"/>
                <a:sym typeface="Arial"/>
              </a:rPr>
              <a:t>?</a:t>
            </a:r>
            <a:endParaRPr lang="en-US" sz="4000" b="1" kern="0" dirty="0">
              <a:solidFill>
                <a:srgbClr val="964618"/>
              </a:solidFill>
              <a:latin typeface="Calibri"/>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xmlns=""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xmlns=""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xmlns=""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xmlns=""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chữ</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nhật</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dài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nhân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với</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chiều</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rộng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134933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xmlns=""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xmlns=""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1" name="Hình chữ nhật: Góc Tròn 1">
              <a:extLst>
                <a:ext uri="{FF2B5EF4-FFF2-40B4-BE49-F238E27FC236}">
                  <a16:creationId xmlns:a16="http://schemas.microsoft.com/office/drawing/2014/main" xmlns=""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grpSp>
      <p:grpSp>
        <p:nvGrpSpPr>
          <p:cNvPr id="6" name="Group 2">
            <a:extLst>
              <a:ext uri="{FF2B5EF4-FFF2-40B4-BE49-F238E27FC236}">
                <a16:creationId xmlns:a16="http://schemas.microsoft.com/office/drawing/2014/main" xmlns=""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xmlns=""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xmlns="" id="{4D6CB62B-1E07-48DB-95B6-C4328DA96FEE}"/>
                </a:ext>
              </a:extLst>
            </p:cNvPr>
            <p:cNvSpPr txBox="1"/>
            <p:nvPr/>
          </p:nvSpPr>
          <p:spPr>
            <a:xfrm>
              <a:off x="8141798" y="4386187"/>
              <a:ext cx="2945684" cy="110362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66" b="0" i="0" u="none" strike="noStrike" kern="1200" cap="none" spc="0" normalizeH="0" baseline="0" noProof="0" dirty="0">
                  <a:ln>
                    <a:noFill/>
                  </a:ln>
                  <a:solidFill>
                    <a:srgbClr val="FFFFFF"/>
                  </a:solidFill>
                  <a:effectLst/>
                  <a:uLnTx/>
                  <a:uFillTx/>
                  <a:latin typeface="Calibri"/>
                  <a:ea typeface="+mn-ea"/>
                  <a:cs typeface="Arial"/>
                  <a:sym typeface="Arial"/>
                </a:rPr>
                <a:t>.?.</a:t>
              </a:r>
            </a:p>
          </p:txBody>
        </p:sp>
      </p:grpSp>
      <p:sp>
        <p:nvSpPr>
          <p:cNvPr id="2" name="Hộp Văn bản 1">
            <a:extLst>
              <a:ext uri="{FF2B5EF4-FFF2-40B4-BE49-F238E27FC236}">
                <a16:creationId xmlns:a16="http://schemas.microsoft.com/office/drawing/2014/main" xmlns="" id="{28161803-915F-2355-5E73-35EA6F67C427}"/>
              </a:ext>
            </a:extLst>
          </p:cNvPr>
          <p:cNvSpPr txBox="1"/>
          <p:nvPr/>
        </p:nvSpPr>
        <p:spPr>
          <a:xfrm>
            <a:off x="1031359" y="1010138"/>
            <a:ext cx="9750056"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1.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Nêu</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quy</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tắc</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diện</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tích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hình</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964618"/>
                </a:solidFill>
                <a:effectLst/>
                <a:uLnTx/>
                <a:uFillTx/>
                <a:latin typeface="Calibri"/>
                <a:ea typeface="+mn-ea"/>
                <a:cs typeface="Arial"/>
                <a:sym typeface="Arial"/>
              </a:rPr>
              <a:t>vuông</a:t>
            </a:r>
            <a:r>
              <a:rPr kumimoji="0" lang="en-US" sz="4000" b="1" i="0" u="none" strike="noStrike" kern="0" cap="none" spc="0" normalizeH="0" baseline="0" noProof="0" dirty="0">
                <a:ln>
                  <a:noFill/>
                </a:ln>
                <a:solidFill>
                  <a:srgbClr val="964618"/>
                </a:solidFill>
                <a:effectLst/>
                <a:uLnTx/>
                <a:uFillTx/>
                <a:latin typeface="Calibri"/>
                <a:ea typeface="+mn-ea"/>
                <a:cs typeface="Arial"/>
                <a:sym typeface="Arial"/>
              </a:rPr>
              <a:t>?</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xmlns="" id="{567E22EE-2E9C-B0F3-E22D-A763631DB9C4}"/>
              </a:ext>
            </a:extLst>
          </p:cNvPr>
          <p:cNvPicPr>
            <a:picLocks noChangeAspect="1"/>
          </p:cNvPicPr>
          <p:nvPr/>
        </p:nvPicPr>
        <p:blipFill>
          <a:blip r:embed="rId3"/>
          <a:stretch>
            <a:fillRect/>
          </a:stretch>
        </p:blipFill>
        <p:spPr>
          <a:xfrm>
            <a:off x="7794926" y="2987233"/>
            <a:ext cx="4281733" cy="3789859"/>
          </a:xfrm>
          <a:prstGeom prst="rect">
            <a:avLst/>
          </a:prstGeom>
        </p:spPr>
      </p:pic>
      <p:grpSp>
        <p:nvGrpSpPr>
          <p:cNvPr id="14" name="Group 2">
            <a:extLst>
              <a:ext uri="{FF2B5EF4-FFF2-40B4-BE49-F238E27FC236}">
                <a16:creationId xmlns:a16="http://schemas.microsoft.com/office/drawing/2014/main" xmlns="" id="{DF020F3F-D1B4-7B01-D6F6-1440C809AB15}"/>
              </a:ext>
            </a:extLst>
          </p:cNvPr>
          <p:cNvGrpSpPr/>
          <p:nvPr/>
        </p:nvGrpSpPr>
        <p:grpSpPr>
          <a:xfrm>
            <a:off x="1105785" y="1541053"/>
            <a:ext cx="8229601" cy="4572668"/>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xmlns=""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xmlns="" id="{20AB3E40-9075-C1B7-FA49-A48E01A3E14E}"/>
                </a:ext>
              </a:extLst>
            </p:cNvPr>
            <p:cNvSpPr txBox="1"/>
            <p:nvPr/>
          </p:nvSpPr>
          <p:spPr>
            <a:xfrm>
              <a:off x="8299865" y="4386187"/>
              <a:ext cx="2650892" cy="1133478"/>
            </a:xfrm>
            <a:prstGeom prst="rect">
              <a:avLst/>
            </a:prstGeom>
            <a:noFill/>
          </p:spPr>
          <p:txBody>
            <a:bodyPr wrap="square" rtlCol="0">
              <a:spAutoFit/>
            </a:bodyPr>
            <a:lstStyle/>
            <a:p>
              <a:pPr algn="ctr"/>
              <a:r>
                <a:rPr lang="en-US" sz="4400" b="1" i="1" dirty="0" err="1">
                  <a:solidFill>
                    <a:schemeClr val="bg1"/>
                  </a:solidFill>
                  <a:effectLst/>
                  <a:ea typeface="Times New Roman" panose="02020603050405020304" pitchFamily="18" charset="0"/>
                  <a:cs typeface="Times New Roman" panose="02020603050405020304" pitchFamily="18" charset="0"/>
                </a:rPr>
                <a:t>Muốn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diện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tích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hình</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vuông</a:t>
              </a:r>
              <a:r>
                <a:rPr lang="en-US" sz="4400" b="1" i="1" dirty="0">
                  <a:solidFill>
                    <a:schemeClr val="bg1"/>
                  </a:solidFill>
                  <a:effectLst/>
                  <a:ea typeface="Times New Roman" panose="02020603050405020304" pitchFamily="18" charset="0"/>
                  <a:cs typeface="Times New Roman" panose="02020603050405020304" pitchFamily="18" charset="0"/>
                </a:rPr>
                <a:t> ta </a:t>
              </a:r>
              <a:r>
                <a:rPr lang="en-US" sz="4400" b="1" i="1" dirty="0" err="1">
                  <a:solidFill>
                    <a:schemeClr val="bg1"/>
                  </a:solidFill>
                  <a:effectLst/>
                  <a:ea typeface="Times New Roman" panose="02020603050405020304" pitchFamily="18" charset="0"/>
                  <a:cs typeface="Times New Roman" panose="02020603050405020304" pitchFamily="18" charset="0"/>
                </a:rPr>
                <a:t>lấy</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độ</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dài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một</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cạnh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nhân</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với</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chính</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err="1">
                  <a:solidFill>
                    <a:schemeClr val="bg1"/>
                  </a:solidFill>
                  <a:ea typeface="Times New Roman" panose="02020603050405020304" pitchFamily="18" charset="0"/>
                  <a:cs typeface="Times New Roman" panose="02020603050405020304" pitchFamily="18" charset="0"/>
                </a:rPr>
                <a:t>nó</a:t>
              </a:r>
              <a:r>
                <a:rPr lang="en-US" sz="4400" b="1" i="1" dirty="0">
                  <a:solidFill>
                    <a:schemeClr val="bg1"/>
                  </a:solidFill>
                  <a:ea typeface="Times New Roman" panose="02020603050405020304" pitchFamily="18" charset="0"/>
                  <a:cs typeface="Times New Roman" panose="02020603050405020304" pitchFamily="18" charset="0"/>
                </a:rPr>
                <a:t> </a:t>
              </a:r>
              <a:r>
                <a:rPr lang="en-US" sz="4400" b="1" i="1" dirty="0">
                  <a:solidFill>
                    <a:schemeClr val="bg1"/>
                  </a:solidFill>
                  <a:effectLst/>
                  <a:ea typeface="Times New Roman" panose="02020603050405020304" pitchFamily="18" charset="0"/>
                  <a:cs typeface="Times New Roman" panose="02020603050405020304" pitchFamily="18" charset="0"/>
                </a:rPr>
                <a:t>(</a:t>
              </a:r>
              <a:r>
                <a:rPr lang="en-US" sz="4400" b="1" i="1" dirty="0" err="1">
                  <a:solidFill>
                    <a:schemeClr val="bg1"/>
                  </a:solidFill>
                  <a:effectLst/>
                  <a:ea typeface="Times New Roman" panose="02020603050405020304" pitchFamily="18" charset="0"/>
                  <a:cs typeface="Times New Roman" panose="02020603050405020304" pitchFamily="18" charset="0"/>
                </a:rPr>
                <a:t>cùng</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đơn</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vị</a:t>
              </a:r>
              <a:r>
                <a:rPr lang="en-US" sz="4400" b="1" i="1" dirty="0">
                  <a:solidFill>
                    <a:schemeClr val="bg1"/>
                  </a:solidFill>
                  <a:effectLst/>
                  <a:ea typeface="Times New Roman" panose="02020603050405020304" pitchFamily="18" charset="0"/>
                  <a:cs typeface="Times New Roman" panose="02020603050405020304" pitchFamily="18" charset="0"/>
                </a:rPr>
                <a:t> </a:t>
              </a:r>
              <a:r>
                <a:rPr lang="en-US" sz="4400" b="1" i="1" dirty="0" err="1">
                  <a:solidFill>
                    <a:schemeClr val="bg1"/>
                  </a:solidFill>
                  <a:effectLst/>
                  <a:ea typeface="Times New Roman" panose="02020603050405020304" pitchFamily="18" charset="0"/>
                  <a:cs typeface="Times New Roman" panose="02020603050405020304" pitchFamily="18" charset="0"/>
                </a:rPr>
                <a:t>đo</a:t>
              </a:r>
              <a:r>
                <a:rPr lang="en-US" sz="4400" b="1" i="1" dirty="0">
                  <a:solidFill>
                    <a:schemeClr val="bg1"/>
                  </a:solidFill>
                  <a:effectLst/>
                  <a:ea typeface="Times New Roman" panose="02020603050405020304" pitchFamily="18" charset="0"/>
                  <a:cs typeface="Times New Roman" panose="02020603050405020304" pitchFamily="18" charset="0"/>
                </a:rPr>
                <a:t>)</a:t>
              </a:r>
              <a:endParaRPr lang="en-US" sz="4400" b="1" dirty="0">
                <a:solidFill>
                  <a:schemeClr val="bg1"/>
                </a:solidFill>
                <a:cs typeface="Times New Roman" panose="02020603050405020304" pitchFamily="18" charset="0"/>
              </a:endParaRPr>
            </a:p>
          </p:txBody>
        </p:sp>
      </p:grpSp>
    </p:spTree>
    <p:extLst>
      <p:ext uri="{BB962C8B-B14F-4D97-AF65-F5344CB8AC3E}">
        <p14:creationId xmlns:p14="http://schemas.microsoft.com/office/powerpoint/2010/main" val="494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93257" y="1680597"/>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862F8E34-38AA-4843-B971-5CE44361CE7F}"/>
              </a:ext>
            </a:extLst>
          </p:cNvPr>
          <p:cNvSpPr/>
          <p:nvPr/>
        </p:nvSpPr>
        <p:spPr>
          <a:xfrm>
            <a:off x="1286538" y="712380"/>
            <a:ext cx="808075" cy="765544"/>
          </a:xfrm>
          <a:prstGeom prst="ellipse">
            <a:avLst/>
          </a:prstGeom>
          <a:solidFill>
            <a:srgbClr val="FF000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solidFill>
                  <a:schemeClr val="bg1"/>
                </a:solidFill>
                <a:latin typeface="Calibri" panose="020F0502020204030204" pitchFamily="34" charset="0"/>
                <a:cs typeface="Calibri" panose="020F0502020204030204" pitchFamily="34" charset="0"/>
              </a:rPr>
              <a:t>1</a:t>
            </a:r>
          </a:p>
        </p:txBody>
      </p:sp>
      <p:sp>
        <p:nvSpPr>
          <p:cNvPr id="3" name="TextBox 2">
            <a:extLst>
              <a:ext uri="{FF2B5EF4-FFF2-40B4-BE49-F238E27FC236}">
                <a16:creationId xmlns:a16="http://schemas.microsoft.com/office/drawing/2014/main" xmlns="" id="{B4DDAF63-B9D7-4FEC-82A6-32458A2E57D8}"/>
              </a:ext>
            </a:extLst>
          </p:cNvPr>
          <p:cNvSpPr txBox="1"/>
          <p:nvPr/>
        </p:nvSpPr>
        <p:spPr>
          <a:xfrm>
            <a:off x="2264736" y="765544"/>
            <a:ext cx="8059478" cy="1323439"/>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Hình </a:t>
            </a:r>
            <a:r>
              <a:rPr lang="vi-VN" sz="4000" b="1" dirty="0">
                <a:latin typeface="HP001 4 hàng" panose="020B0603050302020204" pitchFamily="34" charset="0"/>
                <a:ea typeface="HP001" panose="020B0603050302020204" pitchFamily="34" charset="0"/>
                <a:cs typeface="Calibri" panose="020F0502020204030204" pitchFamily="34" charset="0"/>
              </a:rPr>
              <a:t>H</a:t>
            </a:r>
            <a:r>
              <a:rPr lang="vi-VN" sz="4000" b="1" dirty="0">
                <a:latin typeface="Calibri" panose="020F0502020204030204" pitchFamily="34" charset="0"/>
                <a:cs typeface="Calibri" panose="020F0502020204030204" pitchFamily="34" charset="0"/>
              </a:rPr>
              <a:t> gồm hình vuông ABCD và hình chữ nhật DMNP như hình bên.</a:t>
            </a:r>
            <a:endParaRPr lang="en-US" sz="40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206D41E3-077B-4CB7-9E03-40B0274D3433}"/>
              </a:ext>
            </a:extLst>
          </p:cNvPr>
          <p:cNvPicPr>
            <a:picLocks noChangeAspect="1"/>
          </p:cNvPicPr>
          <p:nvPr/>
        </p:nvPicPr>
        <p:blipFill>
          <a:blip r:embed="rId2"/>
          <a:stretch>
            <a:fillRect/>
          </a:stretch>
        </p:blipFill>
        <p:spPr>
          <a:xfrm>
            <a:off x="6719777" y="2051539"/>
            <a:ext cx="4364000" cy="4104602"/>
          </a:xfrm>
          <a:prstGeom prst="rect">
            <a:avLst/>
          </a:prstGeom>
        </p:spPr>
      </p:pic>
      <p:sp>
        <p:nvSpPr>
          <p:cNvPr id="8" name="TextBox 7">
            <a:extLst>
              <a:ext uri="{FF2B5EF4-FFF2-40B4-BE49-F238E27FC236}">
                <a16:creationId xmlns:a16="http://schemas.microsoft.com/office/drawing/2014/main" xmlns="" id="{47DEF983-5A2D-4B0B-A3D1-999E1252CFF6}"/>
              </a:ext>
            </a:extLst>
          </p:cNvPr>
          <p:cNvSpPr txBox="1"/>
          <p:nvPr/>
        </p:nvSpPr>
        <p:spPr>
          <a:xfrm>
            <a:off x="1148316" y="2434856"/>
            <a:ext cx="5539563" cy="2308324"/>
          </a:xfrm>
          <a:prstGeom prst="rect">
            <a:avLst/>
          </a:prstGeom>
          <a:noFill/>
        </p:spPr>
        <p:txBody>
          <a:bodyPr wrap="square" rtlCol="0">
            <a:spAutoFit/>
          </a:bodyPr>
          <a:lstStyle/>
          <a:p>
            <a:pPr algn="just"/>
            <a:r>
              <a:rPr lang="en-US" sz="3600" b="1" dirty="0">
                <a:solidFill>
                  <a:srgbClr val="0070C0"/>
                </a:solidFill>
                <a:latin typeface="Calibri" panose="020F0502020204030204" pitchFamily="34" charset="0"/>
                <a:cs typeface="Calibri" panose="020F0502020204030204" pitchFamily="34" charset="0"/>
              </a:rPr>
              <a:t>a)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vuông</a:t>
            </a:r>
            <a:r>
              <a:rPr lang="en-US" sz="3600" b="1" dirty="0">
                <a:solidFill>
                  <a:srgbClr val="0070C0"/>
                </a:solidFill>
                <a:latin typeface="Calibri" panose="020F0502020204030204" pitchFamily="34" charset="0"/>
                <a:cs typeface="Calibri" panose="020F0502020204030204" pitchFamily="34" charset="0"/>
              </a:rPr>
              <a:t> ABCD </a:t>
            </a:r>
            <a:r>
              <a:rPr lang="en-US" sz="3600" b="1" dirty="0" err="1">
                <a:solidFill>
                  <a:srgbClr val="0070C0"/>
                </a:solidFill>
                <a:latin typeface="Calibri" panose="020F0502020204030204" pitchFamily="34" charset="0"/>
                <a:cs typeface="Calibri" panose="020F0502020204030204" pitchFamily="34" charset="0"/>
              </a:rPr>
              <a:t>và</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chữ</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nhật</a:t>
            </a:r>
            <a:r>
              <a:rPr lang="en-US" sz="3600" b="1" dirty="0">
                <a:solidFill>
                  <a:srgbClr val="0070C0"/>
                </a:solidFill>
                <a:latin typeface="Calibri" panose="020F0502020204030204" pitchFamily="34" charset="0"/>
                <a:cs typeface="Calibri" panose="020F0502020204030204" pitchFamily="34" charset="0"/>
              </a:rPr>
              <a:t> DMNP. </a:t>
            </a:r>
          </a:p>
          <a:p>
            <a:pPr algn="just"/>
            <a:r>
              <a:rPr lang="en-US" sz="3600" b="1" dirty="0">
                <a:solidFill>
                  <a:srgbClr val="0070C0"/>
                </a:solidFill>
                <a:latin typeface="Calibri" panose="020F0502020204030204" pitchFamily="34" charset="0"/>
                <a:cs typeface="Calibri" panose="020F0502020204030204" pitchFamily="34" charset="0"/>
              </a:rPr>
              <a:t>b) </a:t>
            </a:r>
            <a:r>
              <a:rPr lang="en-US" sz="3600" b="1" dirty="0" err="1">
                <a:solidFill>
                  <a:srgbClr val="0070C0"/>
                </a:solidFill>
                <a:latin typeface="Calibri" panose="020F0502020204030204" pitchFamily="34" charset="0"/>
                <a:cs typeface="Calibri" panose="020F0502020204030204" pitchFamily="34" charset="0"/>
              </a:rPr>
              <a:t>Tính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diện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tích</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hình</a:t>
            </a:r>
            <a:r>
              <a:rPr lang="en-US" sz="3600" b="1" dirty="0">
                <a:solidFill>
                  <a:srgbClr val="0070C0"/>
                </a:solidFill>
                <a:latin typeface="Calibri" panose="020F0502020204030204" pitchFamily="34" charset="0"/>
                <a:cs typeface="Calibri" panose="020F0502020204030204" pitchFamily="34" charset="0"/>
              </a:rPr>
              <a:t> H.</a:t>
            </a:r>
          </a:p>
        </p:txBody>
      </p:sp>
    </p:spTree>
    <p:extLst>
      <p:ext uri="{BB962C8B-B14F-4D97-AF65-F5344CB8AC3E}">
        <p14:creationId xmlns:p14="http://schemas.microsoft.com/office/powerpoint/2010/main" val="278778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barn(inVertical)">
                                      <p:cBhvr>
                                        <p:cTn id="21" dur="500"/>
                                        <p:tgtEl>
                                          <p:spTgt spid="8">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barn(inVertical)">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673</Words>
  <Application>Microsoft Office PowerPoint</Application>
  <PresentationFormat>Custom</PresentationFormat>
  <Paragraphs>84</Paragraphs>
  <Slides>18</Slides>
  <Notes>2</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42</cp:revision>
  <dcterms:created xsi:type="dcterms:W3CDTF">2022-11-06T00:27:34Z</dcterms:created>
  <dcterms:modified xsi:type="dcterms:W3CDTF">2023-02-16T08:14:34Z</dcterms:modified>
</cp:coreProperties>
</file>