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27" r:id="rId2"/>
    <p:sldId id="484" r:id="rId3"/>
    <p:sldId id="432" r:id="rId4"/>
    <p:sldId id="458" r:id="rId5"/>
    <p:sldId id="456" r:id="rId6"/>
    <p:sldId id="476" r:id="rId7"/>
    <p:sldId id="455" r:id="rId8"/>
    <p:sldId id="459" r:id="rId9"/>
    <p:sldId id="460" r:id="rId10"/>
    <p:sldId id="462" r:id="rId11"/>
    <p:sldId id="465" r:id="rId12"/>
    <p:sldId id="466" r:id="rId13"/>
    <p:sldId id="467" r:id="rId14"/>
    <p:sldId id="468" r:id="rId15"/>
    <p:sldId id="464" r:id="rId16"/>
    <p:sldId id="469" r:id="rId17"/>
    <p:sldId id="441" r:id="rId18"/>
    <p:sldId id="447" r:id="rId19"/>
    <p:sldId id="470" r:id="rId20"/>
    <p:sldId id="434" r:id="rId21"/>
    <p:sldId id="475" r:id="rId22"/>
    <p:sldId id="474" r:id="rId23"/>
    <p:sldId id="471" r:id="rId24"/>
    <p:sldId id="477" r:id="rId25"/>
    <p:sldId id="478" r:id="rId26"/>
    <p:sldId id="479" r:id="rId27"/>
    <p:sldId id="480" r:id="rId28"/>
    <p:sldId id="481" r:id="rId29"/>
    <p:sldId id="482" r:id="rId30"/>
    <p:sldId id="431" r:id="rId31"/>
  </p:sldIdLst>
  <p:sldSz cx="16276638" cy="9144000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7CF"/>
    <a:srgbClr val="6600CC"/>
    <a:srgbClr val="E8BA38"/>
    <a:srgbClr val="C2C45C"/>
    <a:srgbClr val="FF0000"/>
    <a:srgbClr val="EAEAB4"/>
    <a:srgbClr val="0000CC"/>
    <a:srgbClr val="0000FF"/>
    <a:srgbClr val="FF006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4" d="100"/>
          <a:sy n="54" d="100"/>
        </p:scale>
        <p:origin x="618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99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9.xml"/><Relationship Id="rId7" Type="http://schemas.openxmlformats.org/officeDocument/2006/relationships/slide" Target="slide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17.xml"/><Relationship Id="rId5" Type="http://schemas.openxmlformats.org/officeDocument/2006/relationships/slide" Target="slide11.xml"/><Relationship Id="rId10" Type="http://schemas.openxmlformats.org/officeDocument/2006/relationships/slide" Target="slide16.xml"/><Relationship Id="rId4" Type="http://schemas.openxmlformats.org/officeDocument/2006/relationships/slide" Target="slide10.xml"/><Relationship Id="rId9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GIA THỤY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887536" y="1680643"/>
            <a:ext cx="12656582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13: MỘT SỐ BỘ PHẬN CỦA THỰC VẬT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404519" y="533400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: Nguyễn Thị Thanh Bình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:  3A5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2357021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74322" r="74395" b="15440"/>
          <a:stretch/>
        </p:blipFill>
        <p:spPr bwMode="auto">
          <a:xfrm>
            <a:off x="4404519" y="385465"/>
            <a:ext cx="9982201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Trồng bắp cải trong thùng xốp - chắc nịch - 30 ngày thu h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119" y="3276600"/>
            <a:ext cx="675483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 LOẠI PHÂN BÓN LÓT CHO CÂY BẮP CẢI NÊN DÙNG LÀ GÌ? - Agriviet.o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3048000"/>
            <a:ext cx="7620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>
            <a:hlinkClick r:id="rId5" action="ppaction://hlinksldjump"/>
          </p:cNvPr>
          <p:cNvSpPr/>
          <p:nvPr/>
        </p:nvSpPr>
        <p:spPr>
          <a:xfrm>
            <a:off x="221884" y="304800"/>
            <a:ext cx="1371600" cy="12192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2119" y="1781072"/>
            <a:ext cx="4526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bắp cải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5953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Xoài tứ quý - Cây ăn quả độc đáo cho năng suất cao - Giống cây ăn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1143000"/>
            <a:ext cx="9686033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ình Ảnh Quả Xoài Đẹp, Bắt Mắt, Chân Thực Nhấ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519" y="2590800"/>
            <a:ext cx="5867400" cy="391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Point Star 9">
            <a:hlinkClick r:id="rId4" action="ppaction://hlinksldjump"/>
          </p:cNvPr>
          <p:cNvSpPr/>
          <p:nvPr/>
        </p:nvSpPr>
        <p:spPr>
          <a:xfrm>
            <a:off x="14615319" y="7543800"/>
            <a:ext cx="1371600" cy="12192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500519" y="1371600"/>
            <a:ext cx="4526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xoài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319805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ướng dẫn gieo trồng giống ngô nếp lai F1 HN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228600"/>
            <a:ext cx="13953065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Point Star 4">
            <a:hlinkClick r:id="rId3" action="ppaction://hlinksldjump"/>
          </p:cNvPr>
          <p:cNvSpPr/>
          <p:nvPr/>
        </p:nvSpPr>
        <p:spPr>
          <a:xfrm>
            <a:off x="14895819" y="7696200"/>
            <a:ext cx="1371600" cy="12192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99919" y="8069804"/>
            <a:ext cx="4526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ngô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93820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146" y="238835"/>
            <a:ext cx="7383711" cy="7115908"/>
          </a:xfrm>
          <a:prstGeom prst="rect">
            <a:avLst/>
          </a:prstGeom>
        </p:spPr>
      </p:pic>
      <p:pic>
        <p:nvPicPr>
          <p:cNvPr id="4098" name="Picture 2" descr="Cây cau v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345" y="0"/>
            <a:ext cx="4495800" cy="902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Point Star 5">
            <a:hlinkClick r:id="rId4" action="ppaction://hlinksldjump"/>
          </p:cNvPr>
          <p:cNvSpPr/>
          <p:nvPr/>
        </p:nvSpPr>
        <p:spPr>
          <a:xfrm>
            <a:off x="493194" y="238835"/>
            <a:ext cx="1371600" cy="12192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Hạt cau trị giun sán, tốt cho tiêu ho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4343400"/>
            <a:ext cx="496698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78994" y="2908628"/>
            <a:ext cx="4526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cau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11821" y="7543800"/>
            <a:ext cx="50130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trầu không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404821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ây huyết dụ - Khắc tinh của bệnh trĩ ra máu, rong k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381000"/>
            <a:ext cx="8839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ây Huyết Dụ - Cordyline fruticosa - Cây Cảnh Nhà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119" y="2438400"/>
            <a:ext cx="479261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Point Star 5">
            <a:hlinkClick r:id="rId4" action="ppaction://hlinksldjump"/>
          </p:cNvPr>
          <p:cNvSpPr/>
          <p:nvPr/>
        </p:nvSpPr>
        <p:spPr>
          <a:xfrm>
            <a:off x="823119" y="7620000"/>
            <a:ext cx="1371600" cy="12192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28319" y="7596554"/>
            <a:ext cx="4526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huyết dụ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521873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iết 1 bài văn miêu tả cây hoa hồ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228600"/>
            <a:ext cx="13106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Point Star 4">
            <a:hlinkClick r:id="rId3" action="ppaction://hlinksldjump"/>
          </p:cNvPr>
          <p:cNvSpPr/>
          <p:nvPr/>
        </p:nvSpPr>
        <p:spPr>
          <a:xfrm>
            <a:off x="403592" y="7737231"/>
            <a:ext cx="1371600" cy="12192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23719" y="8094785"/>
            <a:ext cx="4526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hoa hồng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30967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ợi Ích Của Cây Chuối Và Trái Chuối Cho Chị Em Nội Trợ | Cooky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381000"/>
            <a:ext cx="14478000" cy="775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Point Star 4">
            <a:hlinkClick r:id="rId3" action="ppaction://hlinksldjump"/>
          </p:cNvPr>
          <p:cNvSpPr/>
          <p:nvPr/>
        </p:nvSpPr>
        <p:spPr>
          <a:xfrm>
            <a:off x="210161" y="7620000"/>
            <a:ext cx="1371600" cy="1219200"/>
          </a:xfrm>
          <a:prstGeom prst="star5">
            <a:avLst>
              <a:gd name="adj" fmla="val 21707"/>
              <a:gd name="hf" fmla="val 105146"/>
              <a:gd name="vf" fmla="val 11055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61919" y="8127980"/>
            <a:ext cx="4526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chuối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126254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56519" y="336225"/>
            <a:ext cx="1280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4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4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4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4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23119" y="1371600"/>
            <a:ext cx="14761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Quan sát hình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 và nhận xét đ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ặc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chùm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Tự nhiên xã hội lớp 3 Bài 13 trang 54, 55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84" y="2514600"/>
            <a:ext cx="14133236" cy="582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557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585119" y="3395410"/>
            <a:ext cx="3676650" cy="1524000"/>
          </a:xfrm>
          <a:prstGeom prst="cloud">
            <a:avLst/>
          </a:prstGeom>
          <a:solidFill>
            <a:schemeClr val="accent1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84461" y="3637897"/>
            <a:ext cx="2552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 cọc</a:t>
            </a:r>
            <a:endParaRPr lang="en-US" sz="5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519" y="1000744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Rễ cái mọc sâu xuống đất</a:t>
            </a:r>
            <a:endParaRPr lang="en-US" sz="4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9011" y="6629400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Rễ con mọc ra từ rễ cái</a:t>
            </a:r>
            <a:endParaRPr lang="en-US" sz="4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9586119" y="3395410"/>
            <a:ext cx="3886200" cy="1524000"/>
          </a:xfrm>
          <a:prstGeom prst="cloud">
            <a:avLst/>
          </a:prstGeom>
          <a:solidFill>
            <a:srgbClr val="F7A7C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967119" y="3642990"/>
            <a:ext cx="2914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 chùm</a:t>
            </a:r>
            <a:endParaRPr lang="en-US" sz="5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86119" y="1244226"/>
            <a:ext cx="510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 mọc thành chùm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081919" y="3719934"/>
            <a:ext cx="2438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 rễ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67119" y="6389077"/>
            <a:ext cx="6080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 mọc tỏa ra từ thân cây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flipV="1">
            <a:off x="975519" y="4876800"/>
            <a:ext cx="2590800" cy="1752600"/>
          </a:xfrm>
          <a:prstGeom prst="curvedConnector3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>
            <a:off x="823120" y="1778414"/>
            <a:ext cx="3295650" cy="1616996"/>
          </a:xfrm>
          <a:prstGeom prst="curvedConnector3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9967121" y="1906624"/>
            <a:ext cx="2162172" cy="1562451"/>
          </a:xfrm>
          <a:prstGeom prst="curvedConnector3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rot="10800000">
            <a:off x="13472319" y="4078235"/>
            <a:ext cx="762002" cy="42655"/>
          </a:xfrm>
          <a:prstGeom prst="curvedConnector3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5400000">
            <a:off x="10258405" y="4753750"/>
            <a:ext cx="1660566" cy="1633538"/>
          </a:xfrm>
          <a:prstGeom prst="curvedConnector3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6538119" y="3625567"/>
            <a:ext cx="2057400" cy="94799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Rễ cây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8614569" y="3939905"/>
            <a:ext cx="952500" cy="265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0800000">
            <a:off x="5288878" y="3943343"/>
            <a:ext cx="1143733" cy="355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239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 animBg="1"/>
      <p:bldP spid="8" grpId="0"/>
      <p:bldP spid="9" grpId="0"/>
      <p:bldP spid="10" grpId="0"/>
      <p:bldP spid="11" grpId="0"/>
      <p:bldP spid="15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6273749" cy="910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42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63"/>
            <a:ext cx="16139319" cy="90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79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641269" y="6858000"/>
            <a:ext cx="1635369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5919" y="1064432"/>
            <a:ext cx="14859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ự nhiên xã hội lớp 3 Bài 13 trang 55 Thực hành -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0" y="2800268"/>
            <a:ext cx="15020619" cy="60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00119" y="8839200"/>
            <a:ext cx="609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872119" y="8991600"/>
            <a:ext cx="609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2900" y="1877382"/>
            <a:ext cx="1420836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2. Nhận xét và so sánh hình dạng, kích thước các rễ cây đó.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7" cy="908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04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0" y="304800"/>
            <a:ext cx="16063118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59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26109"/>
              </p:ext>
            </p:extLst>
          </p:nvPr>
        </p:nvGraphicFramePr>
        <p:xfrm>
          <a:off x="137319" y="91440"/>
          <a:ext cx="16078200" cy="890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960">
                  <a:extLst>
                    <a:ext uri="{9D8B030D-6E8A-4147-A177-3AD203B41FA5}">
                      <a16:colId xmlns:a16="http://schemas.microsoft.com/office/drawing/2014/main" val="4031941332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383896914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08101294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549680349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1702492212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pPr algn="ctr"/>
                      <a:endParaRPr lang="en-US" sz="4400" b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4400" b="0">
                          <a:solidFill>
                            <a:srgbClr val="FF0000"/>
                          </a:solidFill>
                        </a:rPr>
                        <a:t>Thân</a:t>
                      </a:r>
                      <a:r>
                        <a:rPr lang="en-US" sz="4400" b="0" baseline="0">
                          <a:solidFill>
                            <a:srgbClr val="FF0000"/>
                          </a:solidFill>
                        </a:rPr>
                        <a:t> đứng</a:t>
                      </a:r>
                      <a:endParaRPr lang="en-US" sz="4400" b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4400" b="0">
                          <a:solidFill>
                            <a:srgbClr val="FF0000"/>
                          </a:solidFill>
                        </a:rPr>
                        <a:t>Thân</a:t>
                      </a:r>
                      <a:r>
                        <a:rPr lang="en-US" sz="4400" b="0" baseline="0">
                          <a:solidFill>
                            <a:srgbClr val="FF0000"/>
                          </a:solidFill>
                        </a:rPr>
                        <a:t> leo</a:t>
                      </a:r>
                      <a:endParaRPr lang="en-US" sz="4400" b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4400" b="0">
                          <a:solidFill>
                            <a:srgbClr val="FF0000"/>
                          </a:solidFill>
                        </a:rPr>
                        <a:t>Thân</a:t>
                      </a:r>
                      <a:r>
                        <a:rPr lang="en-US" sz="4400" b="0" baseline="0">
                          <a:solidFill>
                            <a:srgbClr val="FF0000"/>
                          </a:solidFill>
                        </a:rPr>
                        <a:t> bò</a:t>
                      </a:r>
                      <a:endParaRPr lang="en-US" sz="4400" b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4400" b="0">
                          <a:solidFill>
                            <a:srgbClr val="FF0000"/>
                          </a:solidFill>
                        </a:rPr>
                        <a:t>Thân</a:t>
                      </a:r>
                      <a:r>
                        <a:rPr lang="en-US" sz="4400" b="0" baseline="0">
                          <a:solidFill>
                            <a:srgbClr val="FF0000"/>
                          </a:solidFill>
                        </a:rPr>
                        <a:t> gỗ</a:t>
                      </a:r>
                      <a:endParaRPr lang="en-US" sz="4400" b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4400" b="0">
                          <a:solidFill>
                            <a:srgbClr val="FF0000"/>
                          </a:solidFill>
                        </a:rPr>
                        <a:t>Thân</a:t>
                      </a:r>
                      <a:r>
                        <a:rPr lang="en-US" sz="4400" b="0" baseline="0">
                          <a:solidFill>
                            <a:srgbClr val="FF0000"/>
                          </a:solidFill>
                        </a:rPr>
                        <a:t> thảo</a:t>
                      </a:r>
                      <a:endParaRPr lang="en-US" sz="4400" b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155633"/>
                  </a:ext>
                </a:extLst>
              </a:tr>
              <a:tr h="23800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63410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9" t="3509" r="25522" b="56140"/>
          <a:stretch/>
        </p:blipFill>
        <p:spPr>
          <a:xfrm>
            <a:off x="186007" y="2138171"/>
            <a:ext cx="2935223" cy="2935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4" t="4386" r="3227" b="42105"/>
          <a:stretch/>
        </p:blipFill>
        <p:spPr>
          <a:xfrm>
            <a:off x="3279232" y="3586547"/>
            <a:ext cx="2781222" cy="3820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9" t="46491" r="30740" b="1754"/>
          <a:stretch/>
        </p:blipFill>
        <p:spPr>
          <a:xfrm>
            <a:off x="9359700" y="3435646"/>
            <a:ext cx="2895600" cy="3971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9" t="3509" r="25522" b="56140"/>
          <a:stretch/>
        </p:blipFill>
        <p:spPr>
          <a:xfrm>
            <a:off x="12373892" y="2083258"/>
            <a:ext cx="2531048" cy="2183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9" t="46491" r="30740" b="1754"/>
          <a:stretch/>
        </p:blipFill>
        <p:spPr>
          <a:xfrm>
            <a:off x="143455" y="5188067"/>
            <a:ext cx="2895600" cy="3688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0" t="60526" r="2278" b="1754"/>
          <a:stretch/>
        </p:blipFill>
        <p:spPr>
          <a:xfrm>
            <a:off x="6214004" y="2254738"/>
            <a:ext cx="2886534" cy="2933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454" y="6537960"/>
            <a:ext cx="2566638" cy="2453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7806" y="4301139"/>
            <a:ext cx="2554268" cy="223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8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0480"/>
            <a:ext cx="15909705" cy="899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2119" y="2971800"/>
            <a:ext cx="65532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2119" y="4526280"/>
            <a:ext cx="6781800" cy="2179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9774" y="6705600"/>
            <a:ext cx="6553200" cy="2316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2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33319" y="381000"/>
            <a:ext cx="3810000" cy="1143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Thân cây</a:t>
            </a:r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>
            <a:off x="8138319" y="1524000"/>
            <a:ext cx="0" cy="3810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85119" y="1905000"/>
            <a:ext cx="12420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32858" y="3352800"/>
            <a:ext cx="1854629" cy="2209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Thân đứng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66044" y="6306311"/>
            <a:ext cx="3810000" cy="1143000"/>
          </a:xfrm>
          <a:prstGeom prst="roundRect">
            <a:avLst/>
          </a:prstGeom>
          <a:solidFill>
            <a:srgbClr val="C2C4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Cách mọc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691400" y="1898904"/>
            <a:ext cx="0" cy="145389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729119" y="1929384"/>
            <a:ext cx="0" cy="12679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163886" y="1880616"/>
            <a:ext cx="12033" cy="147218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2" idx="0"/>
          </p:cNvCxnSpPr>
          <p:nvPr/>
        </p:nvCxnSpPr>
        <p:spPr>
          <a:xfrm flipH="1">
            <a:off x="1560173" y="1905000"/>
            <a:ext cx="24946" cy="14478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4005719" y="1929384"/>
            <a:ext cx="0" cy="12679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3198472" y="3352800"/>
            <a:ext cx="1854629" cy="2209800"/>
          </a:xfrm>
          <a:prstGeom prst="roundRect">
            <a:avLst/>
          </a:prstGeom>
          <a:solidFill>
            <a:srgbClr val="F7A7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Thân leo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764086" y="3334512"/>
            <a:ext cx="1854629" cy="2209800"/>
          </a:xfrm>
          <a:prstGeom prst="round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Thân bò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904715" y="3200400"/>
            <a:ext cx="1854629" cy="2209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Thân gỗ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3146660" y="3197352"/>
            <a:ext cx="1854629" cy="22098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Thân thảo</a:t>
            </a:r>
          </a:p>
        </p:txBody>
      </p:sp>
      <p:sp>
        <p:nvSpPr>
          <p:cNvPr id="63" name="Left Brace 62"/>
          <p:cNvSpPr/>
          <p:nvPr/>
        </p:nvSpPr>
        <p:spPr>
          <a:xfrm rot="16200000">
            <a:off x="3750882" y="3371889"/>
            <a:ext cx="749807" cy="5131228"/>
          </a:xfrm>
          <a:prstGeom prst="lef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4163886" y="5562599"/>
            <a:ext cx="0" cy="38100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Left Brace 64"/>
          <p:cNvSpPr/>
          <p:nvPr/>
        </p:nvSpPr>
        <p:spPr>
          <a:xfrm rot="16200000">
            <a:off x="12078099" y="3714226"/>
            <a:ext cx="749807" cy="4135659"/>
          </a:xfrm>
          <a:prstGeom prst="leftBrace">
            <a:avLst/>
          </a:prstGeom>
          <a:ln w="38100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0789516" y="6156959"/>
            <a:ext cx="3465256" cy="1143000"/>
          </a:xfrm>
          <a:prstGeom prst="roundRect">
            <a:avLst/>
          </a:prstGeom>
          <a:solidFill>
            <a:srgbClr val="E8BA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Độ cứng</a:t>
            </a:r>
          </a:p>
        </p:txBody>
      </p:sp>
    </p:spTree>
    <p:extLst>
      <p:ext uri="{BB962C8B-B14F-4D97-AF65-F5344CB8AC3E}">
        <p14:creationId xmlns:p14="http://schemas.microsoft.com/office/powerpoint/2010/main" val="1406289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"/>
            <a:ext cx="16276638" cy="9198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19" y="3581401"/>
            <a:ext cx="9220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19" y="4800601"/>
            <a:ext cx="3200400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838" y="2590800"/>
            <a:ext cx="1234281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822" y="4800601"/>
            <a:ext cx="5545015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97" y="6019800"/>
            <a:ext cx="9689122" cy="190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319" y="990599"/>
            <a:ext cx="4419600" cy="7772401"/>
          </a:xfrm>
          <a:prstGeom prst="rect">
            <a:avLst/>
          </a:prstGeom>
        </p:spPr>
      </p:pic>
      <p:pic>
        <p:nvPicPr>
          <p:cNvPr id="1026" name="Picture 2" descr="Cây su hào - Rau rừng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19" y="611885"/>
            <a:ext cx="499504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iểm danh 5 loại thuốc trị thối rễ ở khoai tây được chuyên gia khuyên dùng  - Agriviet.o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578" y="4657702"/>
            <a:ext cx="5932273" cy="438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Y TRÌNH TRỒNG VÀ CHĂM SÓC CÀ RỐT - Công ty Cổ phần GAP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842" y="233105"/>
            <a:ext cx="5547518" cy="449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hoai lang mật Đà Lạt thơm ngon, dẻo ngọ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195" y="5037132"/>
            <a:ext cx="5541656" cy="411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ây đa di sản Việt Nam tại Tà Đùng, kỳ quan mới của đại ngàn Tây Nguyên Đắk  Nông | Ta Dung Lake - Hồ Tà Đù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649" y="418649"/>
            <a:ext cx="5697904" cy="395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ông dụng của cây đước | Vinme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736" y="4672763"/>
            <a:ext cx="5563747" cy="44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26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6273749" cy="910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45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713"/>
            <a:ext cx="14648974" cy="1157287"/>
          </a:xfrm>
        </p:spPr>
        <p:txBody>
          <a:bodyPr/>
          <a:lstStyle/>
          <a:p>
            <a:r>
              <a:rPr lang="en-US" sz="3200">
                <a:solidFill>
                  <a:srgbClr val="FF0000"/>
                </a:solidFill>
              </a:rPr>
              <a:t>Quan sát thực vật xung quanh và viết vào phiếu học tập tên cây theo gợi ý sau: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5" y="1524000"/>
            <a:ext cx="14706600" cy="728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30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FA5382-B280-4CF9-8936-16E151AEEB49}"/>
              </a:ext>
            </a:extLst>
          </p:cNvPr>
          <p:cNvSpPr/>
          <p:nvPr/>
        </p:nvSpPr>
        <p:spPr>
          <a:xfrm>
            <a:off x="3588549" y="413595"/>
            <a:ext cx="8812669" cy="12311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BEA61-D8CD-4AB6-8C94-F9D1E3B577CA}"/>
              </a:ext>
            </a:extLst>
          </p:cNvPr>
          <p:cNvSpPr txBox="1"/>
          <p:nvPr/>
        </p:nvSpPr>
        <p:spPr>
          <a:xfrm>
            <a:off x="1889919" y="1644701"/>
            <a:ext cx="12555567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và nói (hoặc viết) được các loại rễ cây và đặc điểm của từng loại 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So sánh được (hình dạng, kích thước</a:t>
            </a:r>
            <a:r>
              <a:rPr lang="nl-NL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.....) của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rễ cây và thân cây của các thực vật khác nhau.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Phân loại được thực vật dựa trên đặc điểm của rễ cây và thân cây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2.Học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Vẽ hoặc chỉ được các loại rễ và thân cây.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4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719" y="251762"/>
            <a:ext cx="13716000" cy="86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84638" y="2209800"/>
            <a:ext cx="105918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Tự nhiên xã hội lớp 3 Bài 13 trang 54, 55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9" y="1676400"/>
            <a:ext cx="1520807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122311" y="3124200"/>
            <a:ext cx="10554127" cy="320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Xung quanh chúng ta có rất nhiều cây khác nhau. Em thích những cây nào? Vì sao?</a:t>
            </a:r>
          </a:p>
          <a:p>
            <a:pPr algn="ctr"/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7110706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FA5382-B280-4CF9-8936-16E151AEEB49}"/>
              </a:ext>
            </a:extLst>
          </p:cNvPr>
          <p:cNvSpPr/>
          <p:nvPr/>
        </p:nvSpPr>
        <p:spPr>
          <a:xfrm>
            <a:off x="3588549" y="413595"/>
            <a:ext cx="8812669" cy="12311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BEA61-D8CD-4AB6-8C94-F9D1E3B577CA}"/>
              </a:ext>
            </a:extLst>
          </p:cNvPr>
          <p:cNvSpPr txBox="1"/>
          <p:nvPr/>
        </p:nvSpPr>
        <p:spPr>
          <a:xfrm>
            <a:off x="1889919" y="1597808"/>
            <a:ext cx="12555567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và nói (hoặc viết) được các loại rễ cây và đặc điểm của từng loại 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So sánh được (hình dạng, kích thước</a:t>
            </a:r>
            <a:r>
              <a:rPr lang="nl-NL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.....) của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rễ cây và thân cây của các thực vật khác nhau.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Phân loại được thực vật dựa trên đặc điểm của rễ cây và thân cây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2.Học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Vẽ hoặc chỉ được các loại rễ và thân cây.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940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"/>
            <a:ext cx="16139319" cy="911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66119" y="123410"/>
            <a:ext cx="1188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5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5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5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5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5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5301" y="1936781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4004" y="3182009"/>
            <a:ext cx="76648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Các bạn trong hình 1 đang quan sát những cây nào?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Nêu đặc điểm của một số cây trong hình?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95519" y="1752600"/>
            <a:ext cx="7186823" cy="6581608"/>
            <a:chOff x="8976519" y="2418014"/>
            <a:chExt cx="7186823" cy="658160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1" t="23491" r="51416" b="15439"/>
            <a:stretch/>
          </p:blipFill>
          <p:spPr bwMode="auto">
            <a:xfrm>
              <a:off x="8976519" y="3079602"/>
              <a:ext cx="7186823" cy="5920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8" t="16666" r="51416" b="74766"/>
            <a:stretch/>
          </p:blipFill>
          <p:spPr bwMode="auto">
            <a:xfrm>
              <a:off x="13091319" y="2418014"/>
              <a:ext cx="3072023" cy="830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01068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23491" r="51416" b="15439"/>
          <a:stretch/>
        </p:blipFill>
        <p:spPr bwMode="auto">
          <a:xfrm>
            <a:off x="823119" y="507920"/>
            <a:ext cx="14935200" cy="863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8" t="16666" r="51416" b="74766"/>
          <a:stretch/>
        </p:blipFill>
        <p:spPr bwMode="auto">
          <a:xfrm>
            <a:off x="9374236" y="-605773"/>
            <a:ext cx="6384083" cy="121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t="62509" r="74467" b="25097"/>
          <a:stretch/>
        </p:blipFill>
        <p:spPr bwMode="auto">
          <a:xfrm>
            <a:off x="823119" y="6096000"/>
            <a:ext cx="7162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74322" r="74395" b="15440"/>
          <a:stretch/>
        </p:blipFill>
        <p:spPr bwMode="auto">
          <a:xfrm>
            <a:off x="860791" y="7697996"/>
            <a:ext cx="6667927" cy="153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23491" r="77374" b="50464"/>
          <a:stretch/>
        </p:blipFill>
        <p:spPr bwMode="auto">
          <a:xfrm>
            <a:off x="823119" y="507920"/>
            <a:ext cx="5638800" cy="36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2" t="43609" r="62906" b="42381"/>
          <a:stretch/>
        </p:blipFill>
        <p:spPr bwMode="auto">
          <a:xfrm>
            <a:off x="5242719" y="3352800"/>
            <a:ext cx="6400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8" t="23490" r="58012" b="31606"/>
          <a:stretch/>
        </p:blipFill>
        <p:spPr bwMode="auto">
          <a:xfrm>
            <a:off x="10350623" y="507920"/>
            <a:ext cx="3048000" cy="635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8" t="16666" r="51416" b="74766"/>
          <a:stretch/>
        </p:blipFill>
        <p:spPr bwMode="auto">
          <a:xfrm>
            <a:off x="9526636" y="-453373"/>
            <a:ext cx="6384083" cy="121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6" t="53846" r="51416" b="28372"/>
          <a:stretch/>
        </p:blipFill>
        <p:spPr bwMode="auto">
          <a:xfrm>
            <a:off x="12786519" y="4800599"/>
            <a:ext cx="2971800" cy="251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9" t="71629" r="51416" b="15439"/>
          <a:stretch/>
        </p:blipFill>
        <p:spPr bwMode="auto">
          <a:xfrm>
            <a:off x="10119519" y="7315199"/>
            <a:ext cx="5638800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7" t="33909" r="62267" b="55853"/>
          <a:stretch/>
        </p:blipFill>
        <p:spPr bwMode="auto">
          <a:xfrm>
            <a:off x="8976519" y="1981200"/>
            <a:ext cx="2895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Point Star 2">
            <a:hlinkClick r:id="rId11" action="ppaction://hlinksldjump"/>
          </p:cNvPr>
          <p:cNvSpPr/>
          <p:nvPr/>
        </p:nvSpPr>
        <p:spPr>
          <a:xfrm>
            <a:off x="14403436" y="0"/>
            <a:ext cx="1219200" cy="12192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4056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t="62509" r="74467" b="25097"/>
          <a:stretch/>
        </p:blipFill>
        <p:spPr bwMode="auto">
          <a:xfrm>
            <a:off x="442119" y="228600"/>
            <a:ext cx="6400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19" y="2819400"/>
            <a:ext cx="9765160" cy="6150297"/>
          </a:xfrm>
          <a:prstGeom prst="rect">
            <a:avLst/>
          </a:prstGeom>
        </p:spPr>
      </p:pic>
      <p:sp>
        <p:nvSpPr>
          <p:cNvPr id="3" name="5-Point Star 2">
            <a:hlinkClick r:id="rId4" action="ppaction://hlinksldjump"/>
          </p:cNvPr>
          <p:cNvSpPr/>
          <p:nvPr/>
        </p:nvSpPr>
        <p:spPr>
          <a:xfrm>
            <a:off x="0" y="6501989"/>
            <a:ext cx="2971800" cy="24384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3911" y="4495800"/>
            <a:ext cx="4526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su hào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682576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14277</TotalTime>
  <Words>638</Words>
  <Application>Microsoft Office PowerPoint</Application>
  <PresentationFormat>Custom</PresentationFormat>
  <Paragraphs>95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thực vật xung quanh và viết vào phiếu học tập tên cây theo gợi ý sau: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Windows 10</cp:lastModifiedBy>
  <cp:revision>1172</cp:revision>
  <dcterms:created xsi:type="dcterms:W3CDTF">2008-09-09T22:52:10Z</dcterms:created>
  <dcterms:modified xsi:type="dcterms:W3CDTF">2022-12-07T02:21:53Z</dcterms:modified>
</cp:coreProperties>
</file>