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16"/>
  </p:notesMasterIdLst>
  <p:sldIdLst>
    <p:sldId id="281" r:id="rId3"/>
    <p:sldId id="525" r:id="rId4"/>
    <p:sldId id="526" r:id="rId5"/>
    <p:sldId id="527" r:id="rId6"/>
    <p:sldId id="528" r:id="rId7"/>
    <p:sldId id="530" r:id="rId8"/>
    <p:sldId id="529" r:id="rId9"/>
    <p:sldId id="532" r:id="rId10"/>
    <p:sldId id="535" r:id="rId11"/>
    <p:sldId id="536" r:id="rId12"/>
    <p:sldId id="537" r:id="rId13"/>
    <p:sldId id="534" r:id="rId14"/>
    <p:sldId id="533" r:id="rId15"/>
  </p:sldIdLst>
  <p:sldSz cx="12192000" cy="6858000"/>
  <p:notesSz cx="6858000" cy="9144000"/>
  <p:embeddedFontLst>
    <p:embeddedFont>
      <p:font typeface="Calibri Light" pitchFamily="34" charset="0"/>
      <p:regular r:id="rId17"/>
      <p:italic r:id="rId18"/>
    </p:embeddedFont>
    <p:embeddedFont>
      <p:font typeface="Calibri" pitchFamily="34" charset="0"/>
      <p:regular r:id="rId19"/>
      <p:bold r:id="rId20"/>
      <p:italic r:id="rId21"/>
      <p:boldItalic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6600FF"/>
    <a:srgbClr val="660033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1203" autoAdjust="0"/>
  </p:normalViewPr>
  <p:slideViewPr>
    <p:cSldViewPr snapToGrid="0">
      <p:cViewPr>
        <p:scale>
          <a:sx n="70" d="100"/>
          <a:sy n="70" d="100"/>
        </p:scale>
        <p:origin x="-918" y="-3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5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0D5BE0-0F78-4251-8B26-C3637952B1C3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E775DA-6A11-4CB7-97CA-4B1C87D9F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074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8.pn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8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8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hac tap chung xuat s - Par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22304" y="4987953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38829" y="0"/>
            <a:ext cx="7408061" cy="1200329"/>
          </a:xfrm>
          <a:prstGeom prst="rect">
            <a:avLst/>
          </a:prstGeom>
        </p:spPr>
        <p:txBody>
          <a:bodyPr wrap="square">
            <a:prstTxWarp prst="textWave2">
              <a:avLst/>
            </a:prstTxWarp>
            <a:spAutoFit/>
          </a:bodyPr>
          <a:lstStyle/>
          <a:p>
            <a:r>
              <a:rPr lang="en-US" sz="3600" b="1" i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Chào mừng quý thầy cô và các bạn học sinh về dự </a:t>
            </a:r>
            <a:r>
              <a:rPr lang="en-US" sz="3600" b="1" i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i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môn âm </a:t>
            </a:r>
            <a:r>
              <a:rPr lang="en-US" sz="3600" b="1" i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nhạc</a:t>
            </a:r>
            <a:endParaRPr lang="en-US" sz="36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8537888" y="5491111"/>
            <a:ext cx="4456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Ứng</a:t>
            </a:r>
            <a:r>
              <a:rPr lang="en-US" sz="2400" dirty="0" smtClean="0"/>
              <a:t> </a:t>
            </a:r>
            <a:r>
              <a:rPr lang="en-US" sz="2400" dirty="0" err="1" smtClean="0"/>
              <a:t>dụng</a:t>
            </a:r>
            <a:r>
              <a:rPr lang="en-US" sz="2400" dirty="0" smtClean="0"/>
              <a:t> </a:t>
            </a:r>
            <a:r>
              <a:rPr lang="en-US" sz="2400" dirty="0" err="1" smtClean="0"/>
              <a:t>vào</a:t>
            </a:r>
            <a:r>
              <a:rPr lang="en-US" sz="2400" dirty="0" smtClean="0"/>
              <a:t> </a:t>
            </a:r>
            <a:r>
              <a:rPr lang="en-US" sz="2400" dirty="0" err="1" smtClean="0"/>
              <a:t>bài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42888"/>
            <a:ext cx="11487149" cy="2585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414" y="2666318"/>
            <a:ext cx="453545" cy="3599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339" y="2676181"/>
            <a:ext cx="453545" cy="35991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052" y="2676181"/>
            <a:ext cx="453545" cy="35991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914" y="2669034"/>
            <a:ext cx="453545" cy="35991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103" y="2698629"/>
            <a:ext cx="453545" cy="35991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905" y="2647262"/>
            <a:ext cx="453545" cy="35991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439" y="2698629"/>
            <a:ext cx="453545" cy="35991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5428" y="2721421"/>
            <a:ext cx="453545" cy="3599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462" y="3357560"/>
            <a:ext cx="539497" cy="40538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013" y="3398894"/>
            <a:ext cx="539497" cy="40538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387" y="3379274"/>
            <a:ext cx="539497" cy="40538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2451" y="3336980"/>
            <a:ext cx="539497" cy="40538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7888" y="3379273"/>
            <a:ext cx="539497" cy="40538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100" y="3448044"/>
            <a:ext cx="539497" cy="40538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621" y="3448044"/>
            <a:ext cx="539497" cy="40538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7487" y="3349169"/>
            <a:ext cx="539497" cy="405385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342900" y="5629610"/>
            <a:ext cx="46010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HĐ: THỰC HÀNH-LUYỆN TẬP</a:t>
            </a:r>
            <a:endParaRPr lang="en-US" sz="2400" dirty="0">
              <a:solidFill>
                <a:srgbClr val="002060"/>
              </a:solidFill>
            </a:endParaRPr>
          </a:p>
        </p:txBody>
      </p:sp>
      <p:pic>
        <p:nvPicPr>
          <p:cNvPr id="26" name="E VAN NHO TRG X B'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78081" y="365073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432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14500" y="457200"/>
            <a:ext cx="17145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</a:rPr>
              <a:t>TỔ 1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767762" y="457199"/>
            <a:ext cx="17145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</a:rPr>
              <a:t>TỔ 2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0064" y="2452687"/>
            <a:ext cx="52435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chemeClr val="bg1"/>
                </a:solidFill>
              </a:rPr>
              <a:t>Hát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gõ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theo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âm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hình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tiết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tấu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bằng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thanh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phách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81789" y="2347912"/>
            <a:ext cx="52435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chemeClr val="bg1"/>
                </a:solidFill>
              </a:rPr>
              <a:t>Hát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gõ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theo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âm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hình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tiết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tấu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bằng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trống</a:t>
            </a:r>
            <a:r>
              <a:rPr lang="en-US" sz="3600" b="1" dirty="0" smtClean="0">
                <a:solidFill>
                  <a:schemeClr val="bg1"/>
                </a:solidFill>
              </a:rPr>
              <a:t> con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8" name="E VAN NHO TRG X B'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0093" y="448009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43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85390" y="5300581"/>
            <a:ext cx="78957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 smtClean="0">
                <a:solidFill>
                  <a:srgbClr val="FF0000"/>
                </a:solidFill>
              </a:rPr>
              <a:t>- </a:t>
            </a:r>
            <a:r>
              <a:rPr lang="en-US" sz="4000" b="1" i="1" dirty="0" err="1" smtClean="0">
                <a:solidFill>
                  <a:srgbClr val="FF0000"/>
                </a:solidFill>
              </a:rPr>
              <a:t>Củng</a:t>
            </a:r>
            <a:r>
              <a:rPr lang="en-US" sz="4000" b="1" i="1" dirty="0" smtClean="0">
                <a:solidFill>
                  <a:srgbClr val="FF0000"/>
                </a:solidFill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</a:rPr>
              <a:t>cố</a:t>
            </a:r>
            <a:r>
              <a:rPr lang="en-US" sz="4000" b="1" i="1" dirty="0" smtClean="0">
                <a:solidFill>
                  <a:srgbClr val="FF0000"/>
                </a:solidFill>
              </a:rPr>
              <a:t>, </a:t>
            </a:r>
            <a:r>
              <a:rPr lang="en-US" sz="4000" b="1" i="1" dirty="0" err="1" smtClean="0">
                <a:solidFill>
                  <a:srgbClr val="FF0000"/>
                </a:solidFill>
              </a:rPr>
              <a:t>dặn</a:t>
            </a:r>
            <a:r>
              <a:rPr lang="en-US" sz="4000" b="1" i="1" dirty="0" smtClean="0">
                <a:solidFill>
                  <a:srgbClr val="FF0000"/>
                </a:solidFill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</a:rPr>
              <a:t>dò</a:t>
            </a:r>
            <a:r>
              <a:rPr lang="en-US" sz="4000" b="1" i="1" dirty="0" smtClean="0">
                <a:solidFill>
                  <a:srgbClr val="FF0000"/>
                </a:solidFill>
              </a:rPr>
              <a:t>, </a:t>
            </a:r>
            <a:r>
              <a:rPr lang="en-US" sz="4000" b="1" i="1" dirty="0" err="1" smtClean="0">
                <a:solidFill>
                  <a:srgbClr val="FF0000"/>
                </a:solidFill>
              </a:rPr>
              <a:t>nêu</a:t>
            </a:r>
            <a:r>
              <a:rPr lang="en-US" sz="4000" b="1" i="1" dirty="0" smtClean="0">
                <a:solidFill>
                  <a:srgbClr val="FF0000"/>
                </a:solidFill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</a:rPr>
              <a:t>giáo</a:t>
            </a:r>
            <a:r>
              <a:rPr lang="en-US" sz="4000" b="1" i="1" dirty="0" smtClean="0">
                <a:solidFill>
                  <a:srgbClr val="FF0000"/>
                </a:solidFill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</a:rPr>
              <a:t>dục</a:t>
            </a:r>
            <a:endParaRPr lang="en-US" sz="40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 VAN NHO TRG X B'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81600" y="519588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4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584" y="1326523"/>
            <a:ext cx="9659154" cy="48424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C:\Users\Administrator\Desktop\hinh nen dep pp\pngtree-the-teacher-who-is-chatting-with-the-student-is-free-of-image_11347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161" y="1068946"/>
            <a:ext cx="4829579" cy="26401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585" y="1068946"/>
            <a:ext cx="5022760" cy="26788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984429" y="372416"/>
            <a:ext cx="57306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Các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bức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tranh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sau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em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liên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tưởng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bài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hát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nào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đã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học</a:t>
            </a:r>
            <a:r>
              <a:rPr lang="en-US" sz="2800" dirty="0" smtClean="0">
                <a:solidFill>
                  <a:srgbClr val="FF0000"/>
                </a:solidFill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</a:rPr>
              <a:t>tác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giả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bài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hát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đó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72250" y="500063"/>
            <a:ext cx="4194487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B050"/>
                </a:solidFill>
              </a:rPr>
              <a:t>1. KHỞI ĐỘNG</a:t>
            </a:r>
            <a:endParaRPr lang="en-US" sz="4400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04552" y="256796"/>
            <a:ext cx="106894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Lớp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hát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lại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bài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hát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000066"/>
                </a:solidFill>
              </a:rPr>
              <a:t>Em</a:t>
            </a:r>
            <a:r>
              <a:rPr lang="en-US" sz="2800" dirty="0" smtClean="0">
                <a:solidFill>
                  <a:srgbClr val="000066"/>
                </a:solidFill>
              </a:rPr>
              <a:t> </a:t>
            </a:r>
            <a:r>
              <a:rPr lang="en-US" sz="2800" dirty="0" err="1" smtClean="0">
                <a:solidFill>
                  <a:srgbClr val="000066"/>
                </a:solidFill>
              </a:rPr>
              <a:t>vẫn</a:t>
            </a:r>
            <a:r>
              <a:rPr lang="en-US" sz="2800" dirty="0" smtClean="0">
                <a:solidFill>
                  <a:srgbClr val="000066"/>
                </a:solidFill>
              </a:rPr>
              <a:t> </a:t>
            </a:r>
            <a:r>
              <a:rPr lang="en-US" sz="2800" dirty="0" err="1" smtClean="0">
                <a:solidFill>
                  <a:srgbClr val="000066"/>
                </a:solidFill>
              </a:rPr>
              <a:t>nhớ</a:t>
            </a:r>
            <a:r>
              <a:rPr lang="en-US" sz="2800" dirty="0" smtClean="0">
                <a:solidFill>
                  <a:srgbClr val="000066"/>
                </a:solidFill>
              </a:rPr>
              <a:t> </a:t>
            </a:r>
            <a:r>
              <a:rPr lang="en-US" sz="2800" dirty="0" err="1" smtClean="0">
                <a:solidFill>
                  <a:srgbClr val="000066"/>
                </a:solidFill>
              </a:rPr>
              <a:t>trường</a:t>
            </a:r>
            <a:r>
              <a:rPr lang="en-US" sz="2800" dirty="0" smtClean="0">
                <a:solidFill>
                  <a:srgbClr val="000066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xưa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để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khởi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động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giọng</a:t>
            </a:r>
            <a:r>
              <a:rPr lang="en-US" sz="2800" dirty="0" smtClean="0">
                <a:solidFill>
                  <a:srgbClr val="FF0000"/>
                </a:solidFill>
              </a:rPr>
              <a:t> (KTBC)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5" name="E VAN NHO TRG X B'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81600" y="519588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4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8946"/>
            <a:ext cx="12192000" cy="57890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65099" y="0"/>
            <a:ext cx="16484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TIẾT 26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39329" y="646331"/>
            <a:ext cx="60015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</a:rPr>
              <a:t>Ôn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tập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bài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hát</a:t>
            </a:r>
            <a:r>
              <a:rPr lang="en-US" sz="2800" b="1" dirty="0" smtClean="0">
                <a:solidFill>
                  <a:srgbClr val="FF0000"/>
                </a:solidFill>
              </a:rPr>
              <a:t>: </a:t>
            </a:r>
            <a:r>
              <a:rPr lang="en-US" sz="2800" dirty="0" err="1" smtClean="0">
                <a:solidFill>
                  <a:srgbClr val="6600FF"/>
                </a:solidFill>
              </a:rPr>
              <a:t>Em</a:t>
            </a:r>
            <a:r>
              <a:rPr lang="en-US" sz="2800" dirty="0" smtClean="0">
                <a:solidFill>
                  <a:srgbClr val="6600FF"/>
                </a:solidFill>
              </a:rPr>
              <a:t> </a:t>
            </a:r>
            <a:r>
              <a:rPr lang="en-US" sz="2800" dirty="0" err="1" smtClean="0">
                <a:solidFill>
                  <a:srgbClr val="6600FF"/>
                </a:solidFill>
              </a:rPr>
              <a:t>vẫn</a:t>
            </a:r>
            <a:r>
              <a:rPr lang="en-US" sz="2800" dirty="0" smtClean="0">
                <a:solidFill>
                  <a:srgbClr val="6600FF"/>
                </a:solidFill>
              </a:rPr>
              <a:t> </a:t>
            </a:r>
            <a:r>
              <a:rPr lang="en-US" sz="2800" dirty="0" err="1" smtClean="0">
                <a:solidFill>
                  <a:srgbClr val="6600FF"/>
                </a:solidFill>
              </a:rPr>
              <a:t>nhớ</a:t>
            </a:r>
            <a:r>
              <a:rPr lang="en-US" sz="2800" dirty="0" smtClean="0">
                <a:solidFill>
                  <a:srgbClr val="6600FF"/>
                </a:solidFill>
              </a:rPr>
              <a:t> </a:t>
            </a:r>
            <a:r>
              <a:rPr lang="en-US" sz="2800" dirty="0" err="1" smtClean="0">
                <a:solidFill>
                  <a:srgbClr val="6600FF"/>
                </a:solidFill>
              </a:rPr>
              <a:t>trường</a:t>
            </a:r>
            <a:r>
              <a:rPr lang="en-US" sz="2800" dirty="0" smtClean="0">
                <a:solidFill>
                  <a:srgbClr val="6600FF"/>
                </a:solidFill>
              </a:rPr>
              <a:t> </a:t>
            </a:r>
            <a:r>
              <a:rPr lang="en-US" sz="2800" dirty="0" err="1" smtClean="0">
                <a:solidFill>
                  <a:srgbClr val="6600FF"/>
                </a:solidFill>
              </a:rPr>
              <a:t>xưa</a:t>
            </a:r>
            <a:endParaRPr lang="en-US" sz="2800" dirty="0">
              <a:solidFill>
                <a:srgbClr val="6600FF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" y="23524"/>
            <a:ext cx="3691944" cy="2090844"/>
          </a:xfrm>
          <a:prstGeom prst="rect">
            <a:avLst/>
          </a:prstGeom>
        </p:spPr>
      </p:pic>
      <p:sp>
        <p:nvSpPr>
          <p:cNvPr id="11" name="TextBox 2"/>
          <p:cNvSpPr txBox="1"/>
          <p:nvPr/>
        </p:nvSpPr>
        <p:spPr>
          <a:xfrm>
            <a:off x="313385" y="1451512"/>
            <a:ext cx="27818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u="sng" dirty="0" smtClean="0">
                <a:solidFill>
                  <a:srgbClr val="FF0000"/>
                </a:solidFill>
              </a:rPr>
              <a:t>MÁI TRƯỜNG MẾN YÊU</a:t>
            </a:r>
            <a:endParaRPr lang="en-US" sz="2000" b="1" u="sng" dirty="0">
              <a:solidFill>
                <a:srgbClr val="FF0000"/>
              </a:solidFill>
            </a:endParaRPr>
          </a:p>
        </p:txBody>
      </p:sp>
      <p:sp>
        <p:nvSpPr>
          <p:cNvPr id="12" name="TextBox 8"/>
          <p:cNvSpPr txBox="1"/>
          <p:nvPr/>
        </p:nvSpPr>
        <p:spPr>
          <a:xfrm rot="20728820">
            <a:off x="90150" y="149393"/>
            <a:ext cx="3228305" cy="523220"/>
          </a:xfrm>
          <a:prstGeom prst="rect">
            <a:avLst/>
          </a:prstGeom>
          <a:noFill/>
        </p:spPr>
        <p:txBody>
          <a:bodyPr spcFirstLastPara="1" wrap="square" numCol="1" rtlCol="0">
            <a:prstTxWarp prst="textArchUp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i="1" dirty="0" smtClean="0">
                <a:solidFill>
                  <a:srgbClr val="000066"/>
                </a:solidFill>
              </a:rPr>
              <a:t>CHỦ ĐỀ</a:t>
            </a:r>
            <a:endParaRPr lang="en-US" sz="2800" b="1" i="1" dirty="0">
              <a:solidFill>
                <a:srgbClr val="000066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42670" y="1357641"/>
            <a:ext cx="8764259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91440" marR="9144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r>
              <a:rPr lang="vi-VN" sz="2800" b="1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Nhạc cụ tiết tấu: Hòa tấu 2 nhạc cụ gõ đệm cho bài hát</a:t>
            </a:r>
            <a:endParaRPr lang="en-US" sz="2800" dirty="0">
              <a:solidFill>
                <a:srgbClr val="FF0000"/>
              </a:solidFill>
              <a:ea typeface="Calibri" panose="020F0502020204030204"/>
              <a:cs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05444" y="96443"/>
            <a:ext cx="61865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NỘI DUNG 1 </a:t>
            </a:r>
            <a:r>
              <a:rPr lang="en-US" sz="2800" b="1" dirty="0" err="1" smtClean="0">
                <a:solidFill>
                  <a:srgbClr val="FF0000"/>
                </a:solidFill>
              </a:rPr>
              <a:t>Ôn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tập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bài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hát</a:t>
            </a:r>
            <a:r>
              <a:rPr lang="en-US" sz="2800" b="1" dirty="0" smtClean="0">
                <a:solidFill>
                  <a:srgbClr val="FF0000"/>
                </a:solidFill>
              </a:rPr>
              <a:t>: </a:t>
            </a:r>
            <a:r>
              <a:rPr lang="en-US" sz="2800" dirty="0" err="1" smtClean="0">
                <a:solidFill>
                  <a:srgbClr val="6600FF"/>
                </a:solidFill>
              </a:rPr>
              <a:t>Em</a:t>
            </a:r>
            <a:r>
              <a:rPr lang="en-US" sz="2800" dirty="0" smtClean="0">
                <a:solidFill>
                  <a:srgbClr val="6600FF"/>
                </a:solidFill>
              </a:rPr>
              <a:t> </a:t>
            </a:r>
            <a:r>
              <a:rPr lang="en-US" sz="2800" dirty="0" err="1" smtClean="0">
                <a:solidFill>
                  <a:srgbClr val="6600FF"/>
                </a:solidFill>
              </a:rPr>
              <a:t>vẫn</a:t>
            </a:r>
            <a:r>
              <a:rPr lang="en-US" sz="2800" dirty="0" smtClean="0">
                <a:solidFill>
                  <a:srgbClr val="6600FF"/>
                </a:solidFill>
              </a:rPr>
              <a:t> </a:t>
            </a:r>
            <a:r>
              <a:rPr lang="en-US" sz="2800" dirty="0" err="1" smtClean="0">
                <a:solidFill>
                  <a:srgbClr val="6600FF"/>
                </a:solidFill>
              </a:rPr>
              <a:t>nhớ</a:t>
            </a:r>
            <a:r>
              <a:rPr lang="en-US" sz="2800" dirty="0" smtClean="0">
                <a:solidFill>
                  <a:srgbClr val="6600FF"/>
                </a:solidFill>
              </a:rPr>
              <a:t> </a:t>
            </a:r>
            <a:r>
              <a:rPr lang="en-US" sz="2800" dirty="0" err="1" smtClean="0">
                <a:solidFill>
                  <a:srgbClr val="6600FF"/>
                </a:solidFill>
              </a:rPr>
              <a:t>trường</a:t>
            </a:r>
            <a:r>
              <a:rPr lang="en-US" sz="2800" dirty="0" smtClean="0">
                <a:solidFill>
                  <a:srgbClr val="6600FF"/>
                </a:solidFill>
              </a:rPr>
              <a:t> </a:t>
            </a:r>
            <a:r>
              <a:rPr lang="en-US" sz="2800" dirty="0" err="1" smtClean="0">
                <a:solidFill>
                  <a:srgbClr val="6600FF"/>
                </a:solidFill>
              </a:rPr>
              <a:t>xưa</a:t>
            </a:r>
            <a:endParaRPr lang="en-US" sz="2800" dirty="0">
              <a:solidFill>
                <a:srgbClr val="66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56982" y="3905317"/>
            <a:ext cx="63587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i="1" dirty="0" err="1" smtClean="0">
                <a:solidFill>
                  <a:srgbClr val="6600FF"/>
                </a:solidFill>
              </a:rPr>
              <a:t>Hát</a:t>
            </a:r>
            <a:r>
              <a:rPr lang="en-US" sz="4800" i="1" dirty="0" smtClean="0">
                <a:solidFill>
                  <a:srgbClr val="6600FF"/>
                </a:solidFill>
              </a:rPr>
              <a:t> </a:t>
            </a:r>
            <a:r>
              <a:rPr lang="en-US" sz="4800" i="1" dirty="0" err="1" smtClean="0">
                <a:solidFill>
                  <a:srgbClr val="6600FF"/>
                </a:solidFill>
              </a:rPr>
              <a:t>nhẩm</a:t>
            </a:r>
            <a:r>
              <a:rPr lang="en-US" sz="4800" i="1" dirty="0" smtClean="0">
                <a:solidFill>
                  <a:srgbClr val="6600FF"/>
                </a:solidFill>
              </a:rPr>
              <a:t> </a:t>
            </a:r>
            <a:r>
              <a:rPr lang="en-US" sz="4800" i="1" dirty="0" err="1" smtClean="0">
                <a:solidFill>
                  <a:srgbClr val="6600FF"/>
                </a:solidFill>
              </a:rPr>
              <a:t>theo</a:t>
            </a:r>
            <a:r>
              <a:rPr lang="en-US" sz="4800" i="1" dirty="0" smtClean="0">
                <a:solidFill>
                  <a:srgbClr val="6600FF"/>
                </a:solidFill>
              </a:rPr>
              <a:t> </a:t>
            </a:r>
            <a:r>
              <a:rPr lang="en-US" sz="4800" i="1" dirty="0" err="1" smtClean="0">
                <a:solidFill>
                  <a:srgbClr val="6600FF"/>
                </a:solidFill>
              </a:rPr>
              <a:t>giai</a:t>
            </a:r>
            <a:r>
              <a:rPr lang="en-US" sz="4800" i="1" dirty="0" smtClean="0">
                <a:solidFill>
                  <a:srgbClr val="6600FF"/>
                </a:solidFill>
              </a:rPr>
              <a:t> </a:t>
            </a:r>
            <a:r>
              <a:rPr lang="en-US" sz="4800" i="1" dirty="0" err="1" smtClean="0">
                <a:solidFill>
                  <a:srgbClr val="6600FF"/>
                </a:solidFill>
              </a:rPr>
              <a:t>điệu</a:t>
            </a:r>
            <a:r>
              <a:rPr lang="en-US" sz="4800" i="1" dirty="0" smtClean="0">
                <a:solidFill>
                  <a:srgbClr val="6600FF"/>
                </a:solidFill>
              </a:rPr>
              <a:t> 1 </a:t>
            </a:r>
            <a:r>
              <a:rPr lang="en-US" sz="4800" i="1" dirty="0" err="1" smtClean="0">
                <a:solidFill>
                  <a:srgbClr val="6600FF"/>
                </a:solidFill>
              </a:rPr>
              <a:t>lần</a:t>
            </a:r>
            <a:r>
              <a:rPr lang="en-US" sz="4800" i="1" dirty="0" smtClean="0">
                <a:solidFill>
                  <a:srgbClr val="6600FF"/>
                </a:solidFill>
              </a:rPr>
              <a:t> </a:t>
            </a:r>
            <a:r>
              <a:rPr lang="en-US" sz="4800" i="1" dirty="0" err="1" smtClean="0">
                <a:solidFill>
                  <a:srgbClr val="6600FF"/>
                </a:solidFill>
              </a:rPr>
              <a:t>sau</a:t>
            </a:r>
            <a:r>
              <a:rPr lang="en-US" sz="4800" i="1" dirty="0" smtClean="0">
                <a:solidFill>
                  <a:srgbClr val="6600FF"/>
                </a:solidFill>
              </a:rPr>
              <a:t> </a:t>
            </a:r>
            <a:r>
              <a:rPr lang="en-US" sz="4800" i="1" dirty="0" err="1" smtClean="0">
                <a:solidFill>
                  <a:srgbClr val="6600FF"/>
                </a:solidFill>
              </a:rPr>
              <a:t>đó</a:t>
            </a:r>
            <a:r>
              <a:rPr lang="en-US" sz="4800" i="1" dirty="0" smtClean="0">
                <a:solidFill>
                  <a:srgbClr val="6600FF"/>
                </a:solidFill>
              </a:rPr>
              <a:t> </a:t>
            </a:r>
            <a:r>
              <a:rPr lang="en-US" sz="4800" i="1" dirty="0" err="1" smtClean="0">
                <a:solidFill>
                  <a:srgbClr val="6600FF"/>
                </a:solidFill>
              </a:rPr>
              <a:t>hát</a:t>
            </a:r>
            <a:r>
              <a:rPr lang="en-US" sz="4800" i="1" dirty="0" smtClean="0">
                <a:solidFill>
                  <a:srgbClr val="6600FF"/>
                </a:solidFill>
              </a:rPr>
              <a:t> </a:t>
            </a:r>
            <a:r>
              <a:rPr lang="en-US" sz="4800" i="1" dirty="0" err="1" smtClean="0">
                <a:solidFill>
                  <a:srgbClr val="6600FF"/>
                </a:solidFill>
              </a:rPr>
              <a:t>với</a:t>
            </a:r>
            <a:r>
              <a:rPr lang="en-US" sz="4800" i="1" dirty="0" smtClean="0">
                <a:solidFill>
                  <a:srgbClr val="6600FF"/>
                </a:solidFill>
              </a:rPr>
              <a:t> </a:t>
            </a:r>
            <a:r>
              <a:rPr lang="en-US" sz="4800" i="1" dirty="0" err="1" smtClean="0">
                <a:solidFill>
                  <a:srgbClr val="6600FF"/>
                </a:solidFill>
              </a:rPr>
              <a:t>các</a:t>
            </a:r>
            <a:r>
              <a:rPr lang="en-US" sz="4800" i="1" dirty="0" smtClean="0">
                <a:solidFill>
                  <a:srgbClr val="6600FF"/>
                </a:solidFill>
              </a:rPr>
              <a:t> </a:t>
            </a:r>
            <a:r>
              <a:rPr lang="en-US" sz="4800" i="1" dirty="0" err="1" smtClean="0">
                <a:solidFill>
                  <a:srgbClr val="6600FF"/>
                </a:solidFill>
              </a:rPr>
              <a:t>hình</a:t>
            </a:r>
            <a:r>
              <a:rPr lang="en-US" sz="4800" i="1" dirty="0" smtClean="0">
                <a:solidFill>
                  <a:srgbClr val="6600FF"/>
                </a:solidFill>
              </a:rPr>
              <a:t> </a:t>
            </a:r>
            <a:r>
              <a:rPr lang="en-US" sz="4800" i="1" dirty="0" err="1" smtClean="0">
                <a:solidFill>
                  <a:srgbClr val="6600FF"/>
                </a:solidFill>
              </a:rPr>
              <a:t>thưc</a:t>
            </a:r>
            <a:endParaRPr lang="en-US" sz="4800" i="1" dirty="0">
              <a:solidFill>
                <a:srgbClr val="66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123975"/>
            <a:ext cx="4137338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B050"/>
                </a:solidFill>
              </a:rPr>
              <a:t>HĐ: THỰC HÀNH-LUYỆN TẬP</a:t>
            </a:r>
            <a:endParaRPr lang="en-US" sz="2400" b="1" dirty="0">
              <a:solidFill>
                <a:srgbClr val="00B050"/>
              </a:solidFill>
            </a:endParaRPr>
          </a:p>
        </p:txBody>
      </p:sp>
      <p:pic>
        <p:nvPicPr>
          <p:cNvPr id="9" name="E VAN NHO TRG X B'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1043" y="590884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43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28811" y="132786"/>
            <a:ext cx="4629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</a:rPr>
              <a:t>Hát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đối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đáp-đồng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ca</a:t>
            </a:r>
            <a:endParaRPr lang="en-US" sz="4000" dirty="0">
              <a:solidFill>
                <a:srgbClr val="66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86350" y="3714749"/>
            <a:ext cx="17859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B0F0"/>
                </a:solidFill>
              </a:rPr>
              <a:t>NHÓM 1:</a:t>
            </a:r>
            <a:endParaRPr lang="en-US" sz="3200" b="1" dirty="0">
              <a:solidFill>
                <a:srgbClr val="00B0F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86350" y="4299524"/>
            <a:ext cx="17859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NHÓM 2: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86350" y="4866973"/>
            <a:ext cx="17859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B0F0"/>
                </a:solidFill>
              </a:rPr>
              <a:t>NHÓM 1:</a:t>
            </a:r>
            <a:endParaRPr lang="en-US" sz="3200" b="1" dirty="0">
              <a:solidFill>
                <a:srgbClr val="00B0F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86350" y="5469074"/>
            <a:ext cx="17859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NHÓM 2: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86350" y="6261373"/>
            <a:ext cx="17859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6600FF"/>
                </a:solidFill>
              </a:rPr>
              <a:t>CẢ LỚP:</a:t>
            </a:r>
            <a:endParaRPr lang="en-US" sz="3200" b="1" dirty="0">
              <a:solidFill>
                <a:srgbClr val="66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30619" y="3714749"/>
            <a:ext cx="48768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err="1" smtClean="0">
                <a:solidFill>
                  <a:srgbClr val="00B0F0"/>
                </a:solidFill>
              </a:rPr>
              <a:t>Trường</a:t>
            </a:r>
            <a:r>
              <a:rPr lang="en-US" sz="3200" i="1" dirty="0" smtClean="0">
                <a:solidFill>
                  <a:srgbClr val="00B0F0"/>
                </a:solidFill>
              </a:rPr>
              <a:t> </a:t>
            </a:r>
            <a:r>
              <a:rPr lang="en-US" sz="3200" i="1" dirty="0" err="1" smtClean="0">
                <a:solidFill>
                  <a:srgbClr val="00B0F0"/>
                </a:solidFill>
              </a:rPr>
              <a:t>Làng</a:t>
            </a:r>
            <a:r>
              <a:rPr lang="en-US" sz="3200" i="1" dirty="0" smtClean="0">
                <a:solidFill>
                  <a:srgbClr val="00B0F0"/>
                </a:solidFill>
              </a:rPr>
              <a:t> </a:t>
            </a:r>
            <a:r>
              <a:rPr lang="en-US" sz="3200" i="1" dirty="0" err="1" smtClean="0">
                <a:solidFill>
                  <a:srgbClr val="00B0F0"/>
                </a:solidFill>
              </a:rPr>
              <a:t>em</a:t>
            </a:r>
            <a:r>
              <a:rPr lang="en-US" sz="3200" i="1" dirty="0" smtClean="0">
                <a:solidFill>
                  <a:srgbClr val="00B0F0"/>
                </a:solidFill>
              </a:rPr>
              <a:t>…</a:t>
            </a:r>
            <a:r>
              <a:rPr lang="en-US" sz="3200" i="1" dirty="0" err="1" smtClean="0">
                <a:solidFill>
                  <a:srgbClr val="00B0F0"/>
                </a:solidFill>
              </a:rPr>
              <a:t>yên</a:t>
            </a:r>
            <a:r>
              <a:rPr lang="en-US" sz="3200" i="1" dirty="0" smtClean="0">
                <a:solidFill>
                  <a:srgbClr val="00B0F0"/>
                </a:solidFill>
              </a:rPr>
              <a:t> </a:t>
            </a:r>
            <a:r>
              <a:rPr lang="en-US" sz="3200" i="1" dirty="0" err="1" smtClean="0">
                <a:solidFill>
                  <a:srgbClr val="00B0F0"/>
                </a:solidFill>
              </a:rPr>
              <a:t>lành</a:t>
            </a:r>
            <a:endParaRPr lang="en-US" sz="3200" i="1" dirty="0">
              <a:solidFill>
                <a:srgbClr val="00B0F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72289" y="4330301"/>
            <a:ext cx="487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 smtClean="0">
                <a:solidFill>
                  <a:srgbClr val="FF0000"/>
                </a:solidFill>
              </a:rPr>
              <a:t>Nhịp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cầu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tre</a:t>
            </a:r>
            <a:r>
              <a:rPr lang="en-US" sz="2800" i="1" dirty="0" smtClean="0">
                <a:solidFill>
                  <a:srgbClr val="FF0000"/>
                </a:solidFill>
              </a:rPr>
              <a:t>…</a:t>
            </a:r>
            <a:r>
              <a:rPr lang="en-US" sz="2800" i="1" dirty="0" err="1" smtClean="0">
                <a:solidFill>
                  <a:srgbClr val="FF0000"/>
                </a:solidFill>
              </a:rPr>
              <a:t>êm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đềm</a:t>
            </a:r>
            <a:endParaRPr lang="en-US" sz="2800" i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30619" y="4892811"/>
            <a:ext cx="52280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err="1" smtClean="0">
                <a:solidFill>
                  <a:srgbClr val="00B0F0"/>
                </a:solidFill>
              </a:rPr>
              <a:t>Tình</a:t>
            </a:r>
            <a:r>
              <a:rPr lang="en-US" sz="3200" i="1" dirty="0" smtClean="0">
                <a:solidFill>
                  <a:srgbClr val="00B0F0"/>
                </a:solidFill>
              </a:rPr>
              <a:t> </a:t>
            </a:r>
            <a:r>
              <a:rPr lang="en-US" sz="3200" i="1" dirty="0" err="1" smtClean="0">
                <a:solidFill>
                  <a:srgbClr val="00B0F0"/>
                </a:solidFill>
              </a:rPr>
              <a:t>quê</a:t>
            </a:r>
            <a:r>
              <a:rPr lang="en-US" sz="3200" i="1" dirty="0" smtClean="0">
                <a:solidFill>
                  <a:srgbClr val="00B0F0"/>
                </a:solidFill>
              </a:rPr>
              <a:t> </a:t>
            </a:r>
            <a:r>
              <a:rPr lang="en-US" sz="3200" i="1" dirty="0" err="1" smtClean="0">
                <a:solidFill>
                  <a:srgbClr val="00B0F0"/>
                </a:solidFill>
              </a:rPr>
              <a:t>hương</a:t>
            </a:r>
            <a:r>
              <a:rPr lang="en-US" sz="3200" i="1" dirty="0" smtClean="0">
                <a:solidFill>
                  <a:srgbClr val="00B0F0"/>
                </a:solidFill>
              </a:rPr>
              <a:t>…</a:t>
            </a:r>
            <a:r>
              <a:rPr lang="en-US" sz="3200" i="1" dirty="0" err="1" smtClean="0">
                <a:solidFill>
                  <a:srgbClr val="00B0F0"/>
                </a:solidFill>
              </a:rPr>
              <a:t>đến</a:t>
            </a:r>
            <a:r>
              <a:rPr lang="en-US" sz="3200" i="1" dirty="0" smtClean="0">
                <a:solidFill>
                  <a:srgbClr val="00B0F0"/>
                </a:solidFill>
              </a:rPr>
              <a:t> </a:t>
            </a:r>
            <a:r>
              <a:rPr lang="en-US" sz="3200" i="1" dirty="0" err="1" smtClean="0">
                <a:solidFill>
                  <a:srgbClr val="00B0F0"/>
                </a:solidFill>
              </a:rPr>
              <a:t>trường</a:t>
            </a:r>
            <a:endParaRPr lang="en-US" sz="3200" i="1" dirty="0">
              <a:solidFill>
                <a:srgbClr val="00B0F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72288" y="5499851"/>
            <a:ext cx="487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 smtClean="0">
                <a:solidFill>
                  <a:srgbClr val="FF0000"/>
                </a:solidFill>
              </a:rPr>
              <a:t>Thầy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cô</a:t>
            </a:r>
            <a:r>
              <a:rPr lang="en-US" sz="2800" i="1" dirty="0" smtClean="0">
                <a:solidFill>
                  <a:srgbClr val="FF0000"/>
                </a:solidFill>
              </a:rPr>
              <a:t>…</a:t>
            </a:r>
            <a:r>
              <a:rPr lang="en-US" sz="2800" i="1" dirty="0" err="1" smtClean="0">
                <a:solidFill>
                  <a:srgbClr val="FF0000"/>
                </a:solidFill>
              </a:rPr>
              <a:t>yêu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gia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đình</a:t>
            </a:r>
            <a:endParaRPr lang="en-US" sz="2800" i="1" dirty="0" smtClean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78218" y="6261372"/>
            <a:ext cx="5613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err="1" smtClean="0">
                <a:solidFill>
                  <a:srgbClr val="6600FF"/>
                </a:solidFill>
              </a:rPr>
              <a:t>Tre</a:t>
            </a:r>
            <a:r>
              <a:rPr lang="en-US" sz="3200" i="1" dirty="0" smtClean="0">
                <a:solidFill>
                  <a:srgbClr val="6600FF"/>
                </a:solidFill>
              </a:rPr>
              <a:t> </a:t>
            </a:r>
            <a:r>
              <a:rPr lang="en-US" sz="3200" i="1" dirty="0" err="1" smtClean="0">
                <a:solidFill>
                  <a:srgbClr val="6600FF"/>
                </a:solidFill>
              </a:rPr>
              <a:t>xanh</a:t>
            </a:r>
            <a:r>
              <a:rPr lang="en-US" sz="3200" i="1" dirty="0" smtClean="0">
                <a:solidFill>
                  <a:srgbClr val="6600FF"/>
                </a:solidFill>
              </a:rPr>
              <a:t> </a:t>
            </a:r>
            <a:r>
              <a:rPr lang="en-US" sz="3200" i="1" dirty="0" err="1" smtClean="0">
                <a:solidFill>
                  <a:srgbClr val="6600FF"/>
                </a:solidFill>
              </a:rPr>
              <a:t>kia</a:t>
            </a:r>
            <a:r>
              <a:rPr lang="en-US" sz="3200" i="1" dirty="0" smtClean="0">
                <a:solidFill>
                  <a:srgbClr val="6600FF"/>
                </a:solidFill>
              </a:rPr>
              <a:t>…</a:t>
            </a:r>
            <a:r>
              <a:rPr lang="en-US" sz="3200" i="1" dirty="0" err="1" smtClean="0">
                <a:solidFill>
                  <a:srgbClr val="6600FF"/>
                </a:solidFill>
              </a:rPr>
              <a:t>nhớ</a:t>
            </a:r>
            <a:r>
              <a:rPr lang="en-US" sz="3200" i="1" dirty="0" smtClean="0">
                <a:solidFill>
                  <a:srgbClr val="6600FF"/>
                </a:solidFill>
              </a:rPr>
              <a:t> </a:t>
            </a:r>
            <a:r>
              <a:rPr lang="en-US" sz="3200" i="1" dirty="0" err="1" smtClean="0">
                <a:solidFill>
                  <a:srgbClr val="6600FF"/>
                </a:solidFill>
              </a:rPr>
              <a:t>trường</a:t>
            </a:r>
            <a:r>
              <a:rPr lang="en-US" sz="3200" i="1" dirty="0" smtClean="0">
                <a:solidFill>
                  <a:srgbClr val="6600FF"/>
                </a:solidFill>
              </a:rPr>
              <a:t> </a:t>
            </a:r>
            <a:r>
              <a:rPr lang="en-US" sz="3200" i="1" dirty="0" err="1" smtClean="0">
                <a:solidFill>
                  <a:srgbClr val="6600FF"/>
                </a:solidFill>
              </a:rPr>
              <a:t>xưa</a:t>
            </a:r>
            <a:endParaRPr lang="en-US" sz="3200" i="1" dirty="0">
              <a:solidFill>
                <a:srgbClr val="6600FF"/>
              </a:solidFill>
            </a:endParaRPr>
          </a:p>
        </p:txBody>
      </p:sp>
      <p:pic>
        <p:nvPicPr>
          <p:cNvPr id="15" name="E VAN NHO TRG X B'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21043" y="590884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43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112358" y="201933"/>
            <a:ext cx="49748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</a:rPr>
              <a:t>Hát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gõ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đệm</a:t>
            </a:r>
            <a:r>
              <a:rPr lang="en-US" sz="4000" b="1" dirty="0" smtClean="0">
                <a:solidFill>
                  <a:srgbClr val="FF0000"/>
                </a:solidFill>
              </a:rPr>
              <a:t> 2 </a:t>
            </a:r>
            <a:r>
              <a:rPr lang="en-US" sz="4000" b="1" dirty="0" err="1" smtClean="0">
                <a:solidFill>
                  <a:srgbClr val="FF0000"/>
                </a:solidFill>
              </a:rPr>
              <a:t>âm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sắc</a:t>
            </a:r>
            <a:endParaRPr lang="en-US" sz="4000" dirty="0">
              <a:solidFill>
                <a:srgbClr val="6600FF"/>
              </a:solidFill>
            </a:endParaRPr>
          </a:p>
        </p:txBody>
      </p:sp>
      <p:sp>
        <p:nvSpPr>
          <p:cNvPr id="3" name="Notched Right Arrow 2"/>
          <p:cNvSpPr/>
          <p:nvPr/>
        </p:nvSpPr>
        <p:spPr>
          <a:xfrm>
            <a:off x="5114923" y="3534458"/>
            <a:ext cx="2014537" cy="1228725"/>
          </a:xfrm>
          <a:prstGeom prst="notched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6600FF"/>
                </a:solidFill>
              </a:rPr>
              <a:t>ĐOẠN 1</a:t>
            </a:r>
            <a:endParaRPr lang="en-US" sz="2800" b="1" dirty="0">
              <a:solidFill>
                <a:srgbClr val="66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72351" y="3476179"/>
            <a:ext cx="47148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</a:rPr>
              <a:t>Gõ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đệm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thệm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000066"/>
                </a:solidFill>
              </a:rPr>
              <a:t>theo</a:t>
            </a:r>
            <a:r>
              <a:rPr lang="en-US" sz="3200" b="1" dirty="0" smtClean="0">
                <a:solidFill>
                  <a:srgbClr val="000066"/>
                </a:solidFill>
              </a:rPr>
              <a:t> </a:t>
            </a:r>
            <a:r>
              <a:rPr lang="en-US" sz="3200" b="1" dirty="0" err="1" smtClean="0">
                <a:solidFill>
                  <a:srgbClr val="000066"/>
                </a:solidFill>
              </a:rPr>
              <a:t>phách</a:t>
            </a:r>
            <a:r>
              <a:rPr lang="en-US" sz="3200" b="1" dirty="0" smtClean="0">
                <a:solidFill>
                  <a:srgbClr val="000066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bằng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nhạc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cụ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b="1" i="1" dirty="0" err="1" smtClean="0">
                <a:solidFill>
                  <a:srgbClr val="000066"/>
                </a:solidFill>
              </a:rPr>
              <a:t>Thanh</a:t>
            </a:r>
            <a:r>
              <a:rPr lang="en-US" sz="3200" b="1" i="1" dirty="0" smtClean="0">
                <a:solidFill>
                  <a:srgbClr val="000066"/>
                </a:solidFill>
              </a:rPr>
              <a:t> </a:t>
            </a:r>
            <a:r>
              <a:rPr lang="en-US" sz="3200" b="1" i="1" dirty="0" err="1" smtClean="0">
                <a:solidFill>
                  <a:srgbClr val="000066"/>
                </a:solidFill>
              </a:rPr>
              <a:t>phách</a:t>
            </a:r>
            <a:endParaRPr lang="en-US" sz="3200" b="1" i="1" dirty="0">
              <a:solidFill>
                <a:srgbClr val="000066"/>
              </a:solidFill>
            </a:endParaRPr>
          </a:p>
        </p:txBody>
      </p:sp>
      <p:sp>
        <p:nvSpPr>
          <p:cNvPr id="8" name="Notched Right Arrow 7"/>
          <p:cNvSpPr/>
          <p:nvPr/>
        </p:nvSpPr>
        <p:spPr>
          <a:xfrm>
            <a:off x="5043482" y="4881053"/>
            <a:ext cx="2328869" cy="1981201"/>
          </a:xfrm>
          <a:prstGeom prst="notched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6600FF"/>
                </a:solidFill>
              </a:rPr>
              <a:t>ĐOẠN 2</a:t>
            </a:r>
            <a:endParaRPr lang="en-US" sz="2800" b="1" dirty="0">
              <a:solidFill>
                <a:srgbClr val="66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72351" y="4881053"/>
            <a:ext cx="507206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0066"/>
                </a:solidFill>
              </a:rPr>
              <a:t>Dãy</a:t>
            </a:r>
            <a:r>
              <a:rPr lang="en-US" sz="2800" b="1" dirty="0" smtClean="0">
                <a:solidFill>
                  <a:srgbClr val="000066"/>
                </a:solidFill>
              </a:rPr>
              <a:t> 1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Gõ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đệm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theo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phách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bằng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nhạc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cụ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000066"/>
                </a:solidFill>
              </a:rPr>
              <a:t>thanh</a:t>
            </a:r>
            <a:r>
              <a:rPr lang="en-US" sz="2800" i="1" dirty="0" smtClean="0">
                <a:solidFill>
                  <a:srgbClr val="000066"/>
                </a:solidFill>
              </a:rPr>
              <a:t> </a:t>
            </a:r>
            <a:r>
              <a:rPr lang="en-US" sz="2800" i="1" dirty="0" err="1" smtClean="0">
                <a:solidFill>
                  <a:srgbClr val="000066"/>
                </a:solidFill>
              </a:rPr>
              <a:t>phách</a:t>
            </a:r>
            <a:r>
              <a:rPr lang="en-US" sz="2800" dirty="0" smtClean="0">
                <a:solidFill>
                  <a:srgbClr val="FF0000"/>
                </a:solidFill>
              </a:rPr>
              <a:t>. </a:t>
            </a:r>
            <a:r>
              <a:rPr lang="en-US" sz="2800" b="1" dirty="0" err="1" smtClean="0">
                <a:solidFill>
                  <a:srgbClr val="000066"/>
                </a:solidFill>
              </a:rPr>
              <a:t>Dãy</a:t>
            </a:r>
            <a:r>
              <a:rPr lang="en-US" sz="2800" b="1" dirty="0" smtClean="0">
                <a:solidFill>
                  <a:srgbClr val="000066"/>
                </a:solidFill>
              </a:rPr>
              <a:t> 2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gõ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đêm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theo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nhịp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bằng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nhạc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cụ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000066"/>
                </a:solidFill>
              </a:rPr>
              <a:t>SongLoan</a:t>
            </a:r>
            <a:endParaRPr lang="en-US" sz="2800" b="1" i="1" dirty="0">
              <a:solidFill>
                <a:srgbClr val="000066"/>
              </a:solidFill>
            </a:endParaRPr>
          </a:p>
        </p:txBody>
      </p:sp>
      <p:pic>
        <p:nvPicPr>
          <p:cNvPr id="12" name="E VAN NHO TRG X B'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21043" y="590884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43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501090" y="3808018"/>
            <a:ext cx="637323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HS </a:t>
            </a:r>
            <a:r>
              <a:rPr lang="en-US" sz="4000" b="1" dirty="0" err="1" smtClean="0">
                <a:solidFill>
                  <a:srgbClr val="FF0000"/>
                </a:solidFill>
              </a:rPr>
              <a:t>nêu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cảm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nhận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về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tính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chất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âm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nahcj</a:t>
            </a:r>
            <a:r>
              <a:rPr lang="en-US" sz="4000" b="1" dirty="0" smtClean="0">
                <a:solidFill>
                  <a:srgbClr val="FF0000"/>
                </a:solidFill>
              </a:rPr>
              <a:t>, </a:t>
            </a:r>
            <a:r>
              <a:rPr lang="en-US" sz="4000" b="1" dirty="0" err="1" smtClean="0">
                <a:solidFill>
                  <a:srgbClr val="FF0000"/>
                </a:solidFill>
              </a:rPr>
              <a:t>nội</a:t>
            </a:r>
            <a:r>
              <a:rPr lang="en-US" sz="4000" b="1" dirty="0" smtClean="0">
                <a:solidFill>
                  <a:srgbClr val="FF0000"/>
                </a:solidFill>
              </a:rPr>
              <a:t> dung </a:t>
            </a:r>
            <a:r>
              <a:rPr lang="en-US" sz="4000" b="1" dirty="0" err="1" smtClean="0">
                <a:solidFill>
                  <a:srgbClr val="FF0000"/>
                </a:solidFill>
              </a:rPr>
              <a:t>bài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hát</a:t>
            </a:r>
            <a:r>
              <a:rPr lang="en-US" sz="4000" b="1" dirty="0" smtClean="0">
                <a:solidFill>
                  <a:srgbClr val="FF0000"/>
                </a:solidFill>
              </a:rPr>
              <a:t>, </a:t>
            </a:r>
            <a:r>
              <a:rPr lang="en-US" sz="4000" b="1" dirty="0" err="1" smtClean="0">
                <a:solidFill>
                  <a:srgbClr val="FF0000"/>
                </a:solidFill>
              </a:rPr>
              <a:t>thái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độ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về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chủ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đề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</a:rPr>
              <a:t>“</a:t>
            </a:r>
            <a:r>
              <a:rPr lang="en-US" sz="4000" b="1" dirty="0" err="1" smtClean="0">
                <a:solidFill>
                  <a:srgbClr val="FF0000"/>
                </a:solidFill>
              </a:rPr>
              <a:t>Mái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trường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mến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yêu</a:t>
            </a:r>
            <a:r>
              <a:rPr lang="en-US" sz="4000" b="1" dirty="0" smtClean="0">
                <a:solidFill>
                  <a:srgbClr val="FF0000"/>
                </a:solidFill>
              </a:rPr>
              <a:t>”.</a:t>
            </a:r>
            <a:endParaRPr lang="en-US" sz="4000" dirty="0">
              <a:solidFill>
                <a:srgbClr val="66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798501" y="225691"/>
            <a:ext cx="44568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HD HS </a:t>
            </a:r>
            <a:r>
              <a:rPr lang="en-US" sz="2400" dirty="0" err="1" smtClean="0"/>
              <a:t>tập</a:t>
            </a:r>
            <a:r>
              <a:rPr lang="en-US" sz="2400" dirty="0" smtClean="0"/>
              <a:t> </a:t>
            </a:r>
            <a:r>
              <a:rPr lang="en-US" sz="2400" dirty="0" err="1" smtClean="0"/>
              <a:t>đọc</a:t>
            </a:r>
            <a:r>
              <a:rPr lang="en-US" sz="2400" dirty="0" smtClean="0"/>
              <a:t> </a:t>
            </a:r>
            <a:r>
              <a:rPr lang="en-US" sz="2400" dirty="0" err="1" smtClean="0"/>
              <a:t>chậm</a:t>
            </a:r>
            <a:r>
              <a:rPr lang="en-US" sz="2400" dirty="0" smtClean="0"/>
              <a:t> </a:t>
            </a:r>
            <a:r>
              <a:rPr lang="en-US" sz="2400" dirty="0" err="1" smtClean="0"/>
              <a:t>tiết</a:t>
            </a:r>
            <a:r>
              <a:rPr lang="en-US" sz="2400" dirty="0" smtClean="0"/>
              <a:t> </a:t>
            </a:r>
            <a:r>
              <a:rPr lang="en-US" sz="2400" dirty="0" err="1" smtClean="0"/>
              <a:t>tấu</a:t>
            </a:r>
            <a:r>
              <a:rPr lang="en-US" sz="2400" dirty="0" smtClean="0"/>
              <a:t> </a:t>
            </a:r>
            <a:r>
              <a:rPr lang="en-US" sz="2400" dirty="0" err="1" smtClean="0"/>
              <a:t>sau</a:t>
            </a:r>
            <a:r>
              <a:rPr lang="en-US" sz="2400" dirty="0" smtClean="0"/>
              <a:t> </a:t>
            </a:r>
            <a:r>
              <a:rPr lang="en-US" sz="2400" dirty="0" err="1" smtClean="0"/>
              <a:t>đó</a:t>
            </a:r>
            <a:r>
              <a:rPr lang="en-US" sz="2400" dirty="0" smtClean="0"/>
              <a:t> </a:t>
            </a:r>
            <a:r>
              <a:rPr lang="en-US" sz="2400" dirty="0" err="1" smtClean="0"/>
              <a:t>tập</a:t>
            </a:r>
            <a:r>
              <a:rPr lang="en-US" sz="2400" dirty="0" smtClean="0"/>
              <a:t> </a:t>
            </a:r>
            <a:r>
              <a:rPr lang="en-US" sz="2400" dirty="0" err="1" smtClean="0"/>
              <a:t>thanh</a:t>
            </a:r>
            <a:r>
              <a:rPr lang="en-US" sz="2400" dirty="0" smtClean="0"/>
              <a:t> </a:t>
            </a:r>
            <a:r>
              <a:rPr lang="en-US" sz="2400" dirty="0" err="1" smtClean="0"/>
              <a:t>phách</a:t>
            </a:r>
            <a:r>
              <a:rPr lang="en-US" sz="2400" dirty="0" smtClean="0"/>
              <a:t> </a:t>
            </a:r>
            <a:r>
              <a:rPr lang="en-US" sz="2400" dirty="0" err="1" smtClean="0"/>
              <a:t>vào</a:t>
            </a:r>
            <a:r>
              <a:rPr lang="en-US" sz="2400" dirty="0" smtClean="0"/>
              <a:t>  </a:t>
            </a:r>
            <a:r>
              <a:rPr lang="en-US" sz="2400" dirty="0" err="1" smtClean="0"/>
              <a:t>tiết</a:t>
            </a:r>
            <a:r>
              <a:rPr lang="en-US" sz="2400" dirty="0" smtClean="0"/>
              <a:t> </a:t>
            </a:r>
            <a:r>
              <a:rPr lang="en-US" sz="2400" dirty="0" err="1" smtClean="0"/>
              <a:t>tấu</a:t>
            </a:r>
            <a:endParaRPr lang="en-US" sz="2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228" y="1210614"/>
            <a:ext cx="7521262" cy="409548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721924" y="6167765"/>
            <a:ext cx="33009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b="1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Nhạc cụ tiết tấu</a:t>
            </a:r>
            <a:endParaRPr lang="en-US" sz="36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294</Words>
  <Application>Microsoft Office PowerPoint</Application>
  <PresentationFormat>Custom</PresentationFormat>
  <Paragraphs>43</Paragraphs>
  <Slides>13</Slides>
  <Notes>5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 Light</vt:lpstr>
      <vt:lpstr>Calibri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MTC</cp:lastModifiedBy>
  <cp:revision>579</cp:revision>
  <dcterms:created xsi:type="dcterms:W3CDTF">2020-08-30T12:35:00Z</dcterms:created>
  <dcterms:modified xsi:type="dcterms:W3CDTF">2023-03-20T08:37:32Z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7ACA642CDFC64BDEA965EF653575B029</vt:lpwstr>
  </property>
  <property fmtid="{D5CDD505-2E9C-101B-9397-08002B2CF9AE}" pid="3" name="KSOProductBuildVer">
    <vt:lpwstr>1033-11.2.0.10265</vt:lpwstr>
  </property>
</Properties>
</file>