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63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6B45EF-610E-44D1-98C3-8AB96976B1C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60FEA3-7B37-41ED-9C03-CE6D3B41C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36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0FEA3-7B37-41ED-9C03-CE6D3B41C2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389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77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079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6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39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07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882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56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603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51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754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70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B66F8-2065-413D-B594-185C149A986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675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rot="21085842">
            <a:off x="413611" y="603579"/>
            <a:ext cx="6199634" cy="1593131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</a:rPr>
              <a:t>Chào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mừng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quý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thầy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cô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và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các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em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học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sinh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72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tap chung xuat s - P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13520" y="1052736"/>
            <a:ext cx="60486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CÂU 3: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vi-VN" sz="3600" dirty="0">
                <a:solidFill>
                  <a:srgbClr val="FFFF00"/>
                </a:solidFill>
              </a:rPr>
              <a:t>Loài giặc kia khôn ngăn tình yêu chưá chan </a:t>
            </a:r>
            <a:endParaRPr lang="en-US" sz="3600" dirty="0"/>
          </a:p>
        </p:txBody>
      </p:sp>
      <p:pic>
        <p:nvPicPr>
          <p:cNvPr id="5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76056" y="4725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5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5616" y="620688"/>
            <a:ext cx="58326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CÂU 4: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vi-VN" sz="3600" dirty="0">
                <a:solidFill>
                  <a:srgbClr val="FFFF00"/>
                </a:solidFill>
              </a:rPr>
              <a:t>của đoàn thiếu nhi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vi-VN" sz="3600" dirty="0">
                <a:solidFill>
                  <a:srgbClr val="FFFF00"/>
                </a:solidFill>
              </a:rPr>
              <a:t>hằng mong yên vui thái bình</a:t>
            </a:r>
            <a:br>
              <a:rPr lang="vi-VN" sz="3600" dirty="0">
                <a:solidFill>
                  <a:srgbClr val="FFFF00"/>
                </a:solidFill>
              </a:rPr>
            </a:br>
            <a:endParaRPr lang="en-US" sz="3600" dirty="0"/>
          </a:p>
        </p:txBody>
      </p:sp>
      <p:sp>
        <p:nvSpPr>
          <p:cNvPr id="5" name="Oval 4"/>
          <p:cNvSpPr/>
          <p:nvPr/>
        </p:nvSpPr>
        <p:spPr>
          <a:xfrm>
            <a:off x="4499992" y="684722"/>
            <a:ext cx="1152128" cy="87845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71256" y="4653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84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87624" y="404664"/>
            <a:ext cx="53285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</a:rPr>
              <a:t>CÂU </a:t>
            </a:r>
            <a:r>
              <a:rPr lang="en-US" sz="2400" b="1" dirty="0" smtClean="0">
                <a:solidFill>
                  <a:srgbClr val="FF0000"/>
                </a:solidFill>
              </a:rPr>
              <a:t>1+2+3+4: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vi-VN" sz="2400" dirty="0">
                <a:solidFill>
                  <a:srgbClr val="FFFF00"/>
                </a:solidFill>
              </a:rPr>
              <a:t>Ngàn dặm xa khôn ngăn anh em kết </a:t>
            </a:r>
            <a:r>
              <a:rPr lang="vi-VN" sz="2400" dirty="0" smtClean="0">
                <a:solidFill>
                  <a:srgbClr val="FFFF00"/>
                </a:solidFill>
              </a:rPr>
              <a:t>đoàn</a:t>
            </a:r>
            <a:r>
              <a:rPr lang="en-US" sz="2400" dirty="0" smtClean="0">
                <a:solidFill>
                  <a:srgbClr val="FFFF00"/>
                </a:solidFill>
              </a:rPr>
              <a:t>.  </a:t>
            </a:r>
            <a:r>
              <a:rPr lang="vi-VN" sz="2400" dirty="0">
                <a:solidFill>
                  <a:srgbClr val="FFFF00"/>
                </a:solidFill>
              </a:rPr>
              <a:t>Biên giới sâu khôn ngăn mối dây thâm </a:t>
            </a:r>
            <a:r>
              <a:rPr lang="vi-VN" sz="2400" dirty="0" smtClean="0">
                <a:solidFill>
                  <a:srgbClr val="FFFF00"/>
                </a:solidFill>
              </a:rPr>
              <a:t>tình</a:t>
            </a:r>
            <a:r>
              <a:rPr lang="en-US" sz="2400" dirty="0" smtClean="0">
                <a:solidFill>
                  <a:srgbClr val="FFFF00"/>
                </a:solidFill>
              </a:rPr>
              <a:t>. </a:t>
            </a:r>
            <a:r>
              <a:rPr lang="vi-VN" sz="2400" dirty="0" smtClean="0">
                <a:solidFill>
                  <a:srgbClr val="FFFF00"/>
                </a:solidFill>
              </a:rPr>
              <a:t>Loài </a:t>
            </a:r>
            <a:r>
              <a:rPr lang="vi-VN" sz="2400" dirty="0">
                <a:solidFill>
                  <a:srgbClr val="FFFF00"/>
                </a:solidFill>
              </a:rPr>
              <a:t>giặc kia khôn ngăn tình yêu chưá </a:t>
            </a:r>
            <a:r>
              <a:rPr lang="vi-VN" sz="2400" dirty="0" smtClean="0">
                <a:solidFill>
                  <a:srgbClr val="FFFF00"/>
                </a:solidFill>
              </a:rPr>
              <a:t>chan</a:t>
            </a:r>
            <a:r>
              <a:rPr lang="en-US" sz="2400" dirty="0" smtClean="0">
                <a:solidFill>
                  <a:srgbClr val="FFFF00"/>
                </a:solidFill>
              </a:rPr>
              <a:t>.  </a:t>
            </a:r>
            <a:r>
              <a:rPr lang="vi-VN" sz="2400" dirty="0">
                <a:solidFill>
                  <a:srgbClr val="FFFF00"/>
                </a:solidFill>
              </a:rPr>
              <a:t>của đoàn thiếu nhi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vi-VN" sz="2400" dirty="0">
                <a:solidFill>
                  <a:srgbClr val="FFFF00"/>
                </a:solidFill>
              </a:rPr>
              <a:t>hằng mong yên vui thái bình</a:t>
            </a:r>
            <a:br>
              <a:rPr lang="vi-VN" sz="2400" dirty="0">
                <a:solidFill>
                  <a:srgbClr val="FFFF00"/>
                </a:solidFill>
              </a:rPr>
            </a:br>
            <a:endParaRPr lang="en-US" sz="2400" dirty="0"/>
          </a:p>
        </p:txBody>
      </p:sp>
      <p:pic>
        <p:nvPicPr>
          <p:cNvPr id="5" name="C1+2+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66529" y="4941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7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7624" y="980728"/>
            <a:ext cx="56166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CÂU 5: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vi-VN" sz="3600" dirty="0">
                <a:solidFill>
                  <a:srgbClr val="FFFF00"/>
                </a:solidFill>
              </a:rPr>
              <a:t>Vui liên hoan thiếu nhi thế giới</a:t>
            </a:r>
            <a:r>
              <a:rPr lang="en-US" sz="3600" dirty="0">
                <a:solidFill>
                  <a:srgbClr val="FFFF00"/>
                </a:solidFill>
              </a:rPr>
              <a:t>. </a:t>
            </a:r>
          </a:p>
        </p:txBody>
      </p:sp>
      <p:sp>
        <p:nvSpPr>
          <p:cNvPr id="5" name="Oval 4"/>
          <p:cNvSpPr/>
          <p:nvPr/>
        </p:nvSpPr>
        <p:spPr>
          <a:xfrm>
            <a:off x="1907704" y="1857890"/>
            <a:ext cx="720080" cy="87716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43608" y="1412776"/>
            <a:ext cx="55446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CÂU 6: </a:t>
            </a:r>
            <a:r>
              <a:rPr lang="vi-VN" sz="3600" dirty="0">
                <a:solidFill>
                  <a:srgbClr val="FFFF00"/>
                </a:solidFill>
              </a:rPr>
              <a:t>Ta ca hát vang lên niềm vui</a:t>
            </a:r>
            <a:br>
              <a:rPr lang="vi-VN" sz="3600" dirty="0">
                <a:solidFill>
                  <a:srgbClr val="FFFF00"/>
                </a:solidFill>
              </a:rPr>
            </a:br>
            <a:endParaRPr lang="en-US" sz="3600" dirty="0"/>
          </a:p>
        </p:txBody>
      </p:sp>
      <p:pic>
        <p:nvPicPr>
          <p:cNvPr id="5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76056" y="5085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25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3608" y="1124744"/>
            <a:ext cx="54726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CÂU 7: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vi-VN" sz="3200" dirty="0">
                <a:solidFill>
                  <a:srgbClr val="FFFF00"/>
                </a:solidFill>
              </a:rPr>
              <a:t>Ca vang lên vang lên tay nắm tay qua biên </a:t>
            </a:r>
            <a:r>
              <a:rPr lang="en-US" sz="3200" dirty="0" err="1" smtClean="0">
                <a:solidFill>
                  <a:srgbClr val="FFFF00"/>
                </a:solidFill>
              </a:rPr>
              <a:t>núi</a:t>
            </a:r>
            <a:r>
              <a:rPr lang="vi-VN" sz="3200" dirty="0">
                <a:solidFill>
                  <a:srgbClr val="FFFF00"/>
                </a:solidFill>
              </a:rPr>
              <a:t/>
            </a:r>
            <a:br>
              <a:rPr lang="vi-VN" sz="3200" dirty="0">
                <a:solidFill>
                  <a:srgbClr val="FFFF00"/>
                </a:solidFill>
              </a:rPr>
            </a:br>
            <a:endParaRPr lang="en-US" sz="3200" dirty="0"/>
          </a:p>
        </p:txBody>
      </p:sp>
      <p:pic>
        <p:nvPicPr>
          <p:cNvPr id="5" name="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6096" y="4797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95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5616" y="1052736"/>
            <a:ext cx="58326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</a:rPr>
              <a:t>CÂU 8: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vi-VN" sz="3200" dirty="0">
                <a:solidFill>
                  <a:srgbClr val="FFFF00"/>
                </a:solidFill>
              </a:rPr>
              <a:t>Trông tương lai tươi sáng tiến lên theo nhịp đời</a:t>
            </a:r>
            <a:r>
              <a:rPr lang="en-US" sz="3200" dirty="0">
                <a:solidFill>
                  <a:srgbClr val="FFFF00"/>
                </a:solidFill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solidFill>
                  <a:srgbClr val="FFFF00"/>
                </a:solidFill>
              </a:rPr>
              <a:t>Vang khúc ca yêu đời</a:t>
            </a:r>
            <a:br>
              <a:rPr lang="vi-VN" sz="3200" dirty="0">
                <a:solidFill>
                  <a:srgbClr val="FFFF00"/>
                </a:solidFill>
              </a:rPr>
            </a:br>
            <a:endParaRPr lang="en-US" sz="3200" dirty="0"/>
          </a:p>
        </p:txBody>
      </p:sp>
      <p:pic>
        <p:nvPicPr>
          <p:cNvPr id="7" name="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4048" y="4797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38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59632" y="548680"/>
            <a:ext cx="52565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</a:rPr>
              <a:t>CÂU </a:t>
            </a:r>
            <a:r>
              <a:rPr lang="en-US" sz="2400" b="1" dirty="0" smtClean="0">
                <a:solidFill>
                  <a:srgbClr val="FF0000"/>
                </a:solidFill>
              </a:rPr>
              <a:t>5+6+7+8: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vi-VN" sz="2400" dirty="0">
                <a:solidFill>
                  <a:srgbClr val="FFFF00"/>
                </a:solidFill>
              </a:rPr>
              <a:t>Vui liên hoan thiếu nhi thế giới</a:t>
            </a:r>
            <a:r>
              <a:rPr lang="en-US" sz="2400" dirty="0" smtClean="0">
                <a:solidFill>
                  <a:srgbClr val="FFFF00"/>
                </a:solidFill>
              </a:rPr>
              <a:t>. </a:t>
            </a:r>
            <a:r>
              <a:rPr lang="vi-VN" sz="2400" dirty="0" smtClean="0">
                <a:solidFill>
                  <a:srgbClr val="FFFF00"/>
                </a:solidFill>
              </a:rPr>
              <a:t>Ta </a:t>
            </a:r>
            <a:r>
              <a:rPr lang="vi-VN" sz="2400" dirty="0">
                <a:solidFill>
                  <a:srgbClr val="FFFF00"/>
                </a:solidFill>
              </a:rPr>
              <a:t>ca hát vang lên niềm </a:t>
            </a:r>
            <a:r>
              <a:rPr lang="vi-VN" sz="2400" dirty="0" smtClean="0">
                <a:solidFill>
                  <a:srgbClr val="FFFF00"/>
                </a:solidFill>
              </a:rPr>
              <a:t>vui</a:t>
            </a:r>
            <a:r>
              <a:rPr lang="en-US" sz="2400" dirty="0" smtClean="0">
                <a:solidFill>
                  <a:srgbClr val="FFFF00"/>
                </a:solidFill>
              </a:rPr>
              <a:t>. </a:t>
            </a:r>
            <a:r>
              <a:rPr lang="vi-VN" sz="2400" dirty="0">
                <a:solidFill>
                  <a:srgbClr val="FFFF00"/>
                </a:solidFill>
              </a:rPr>
              <a:t>Ca vang lên vang lên tay nắm tay qua biên </a:t>
            </a:r>
            <a:r>
              <a:rPr lang="vi-VN" sz="2400" dirty="0" smtClean="0">
                <a:solidFill>
                  <a:srgbClr val="FFFF00"/>
                </a:solidFill>
              </a:rPr>
              <a:t>giới</a:t>
            </a:r>
            <a:r>
              <a:rPr lang="en-US" sz="2400" dirty="0" smtClean="0">
                <a:solidFill>
                  <a:srgbClr val="FFFF00"/>
                </a:solidFill>
              </a:rPr>
              <a:t>. </a:t>
            </a:r>
            <a:r>
              <a:rPr lang="vi-VN" sz="2400" dirty="0">
                <a:solidFill>
                  <a:srgbClr val="FFFF00"/>
                </a:solidFill>
              </a:rPr>
              <a:t>Trông tương lai tươi sáng tiến lên theo nhịp đời</a:t>
            </a:r>
            <a:r>
              <a:rPr lang="en-US" sz="2400" dirty="0">
                <a:solidFill>
                  <a:srgbClr val="FFFF00"/>
                </a:solidFill>
              </a:rPr>
              <a:t>. </a:t>
            </a:r>
            <a:r>
              <a:rPr lang="vi-VN" sz="2400" dirty="0" smtClean="0">
                <a:solidFill>
                  <a:srgbClr val="FFFF00"/>
                </a:solidFill>
              </a:rPr>
              <a:t>Vang </a:t>
            </a:r>
            <a:r>
              <a:rPr lang="vi-VN" sz="2400" dirty="0">
                <a:solidFill>
                  <a:srgbClr val="FFFF00"/>
                </a:solidFill>
              </a:rPr>
              <a:t>khúc ca yêu đời</a:t>
            </a:r>
            <a:br>
              <a:rPr lang="vi-VN" sz="2400" dirty="0">
                <a:solidFill>
                  <a:srgbClr val="FFFF00"/>
                </a:solidFill>
              </a:rPr>
            </a:br>
            <a:endParaRPr lang="en-US" sz="2400" dirty="0"/>
          </a:p>
        </p:txBody>
      </p:sp>
      <p:pic>
        <p:nvPicPr>
          <p:cNvPr id="6" name="c5+6+7+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57475" y="4941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58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92280" y="116632"/>
            <a:ext cx="1512168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LỜI 1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5" name="Picture 2" descr="TNTGL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9" b="41615"/>
          <a:stretch>
            <a:fillRect/>
          </a:stretch>
        </p:blipFill>
        <p:spPr bwMode="auto">
          <a:xfrm>
            <a:off x="1115616" y="332656"/>
            <a:ext cx="5400600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HU VOI CON O BAN 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20072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0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56029" y="5633225"/>
            <a:ext cx="396044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HÁT NHẨM LỜI 2 TRÊN GIAI ĐIỆU LỜI 1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Picture 2" descr="TNTGL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9" b="41615"/>
          <a:stretch>
            <a:fillRect/>
          </a:stretch>
        </p:blipFill>
        <p:spPr bwMode="auto">
          <a:xfrm>
            <a:off x="1115616" y="332656"/>
            <a:ext cx="5400600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HU VOI CON O BAN 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59832" y="58670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5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8960"/>
            <a:ext cx="4211960" cy="3789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221" y="3068960"/>
            <a:ext cx="4907779" cy="37890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876344"/>
            <a:ext cx="8964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Bức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tranh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và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câu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giai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điệu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dau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là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bài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hát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nào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đã</a:t>
            </a:r>
            <a:r>
              <a:rPr lang="en-US" sz="3600" dirty="0" smtClean="0">
                <a:solidFill>
                  <a:srgbClr val="FF0000"/>
                </a:solidFill>
              </a:rPr>
              <a:t> hoc, </a:t>
            </a:r>
            <a:r>
              <a:rPr lang="en-US" sz="3600" dirty="0" err="1" smtClean="0">
                <a:solidFill>
                  <a:srgbClr val="FF0000"/>
                </a:solidFill>
              </a:rPr>
              <a:t>tác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giả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bài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hát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đó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8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3608" y="2356648"/>
            <a:ext cx="6096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75856" y="2076673"/>
            <a:ext cx="6428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Đáp</a:t>
            </a:r>
            <a:r>
              <a:rPr lang="en-US" sz="3200" dirty="0" smtClean="0"/>
              <a:t> </a:t>
            </a:r>
            <a:r>
              <a:rPr lang="en-US" sz="3200" dirty="0" err="1" smtClean="0"/>
              <a:t>án</a:t>
            </a:r>
            <a:r>
              <a:rPr lang="en-US" sz="3200" dirty="0" smtClean="0"/>
              <a:t>: </a:t>
            </a:r>
            <a:r>
              <a:rPr lang="en-US" sz="3200" i="1" dirty="0" err="1" smtClean="0">
                <a:solidFill>
                  <a:srgbClr val="FF0000"/>
                </a:solidFill>
              </a:rPr>
              <a:t>Bài</a:t>
            </a:r>
            <a:r>
              <a:rPr lang="en-US" sz="3200" i="1" dirty="0" smtClean="0">
                <a:solidFill>
                  <a:srgbClr val="FF0000"/>
                </a:solidFill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</a:rPr>
              <a:t>chú</a:t>
            </a:r>
            <a:r>
              <a:rPr lang="en-US" sz="3200" i="1" dirty="0" smtClean="0">
                <a:solidFill>
                  <a:srgbClr val="FF0000"/>
                </a:solidFill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</a:rPr>
              <a:t>voi</a:t>
            </a:r>
            <a:r>
              <a:rPr lang="en-US" sz="3200" i="1" dirty="0" smtClean="0">
                <a:solidFill>
                  <a:srgbClr val="FF0000"/>
                </a:solidFill>
              </a:rPr>
              <a:t> con ở </a:t>
            </a:r>
            <a:r>
              <a:rPr lang="en-US" sz="3200" i="1" dirty="0" err="1" smtClean="0">
                <a:solidFill>
                  <a:srgbClr val="FF0000"/>
                </a:solidFill>
              </a:rPr>
              <a:t>Bản</a:t>
            </a:r>
            <a:r>
              <a:rPr lang="en-US" sz="3200" i="1" dirty="0" smtClean="0">
                <a:solidFill>
                  <a:srgbClr val="FF0000"/>
                </a:solidFill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</a:rPr>
              <a:t>Đôn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99792" y="146844"/>
            <a:ext cx="3240360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1.KHỞI ĐỘNG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64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9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35996" y="5633225"/>
            <a:ext cx="396044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HÁT CẢ BÀI VỚI HÌNH THỨC: LỚP, CÁ NHÂN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Picture 2" descr="TNTGL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9" b="41615"/>
          <a:stretch>
            <a:fillRect/>
          </a:stretch>
        </p:blipFill>
        <p:spPr bwMode="auto">
          <a:xfrm>
            <a:off x="1115616" y="332656"/>
            <a:ext cx="5400600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HU VOI CON O BAN 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59832" y="5867034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92280" y="369968"/>
            <a:ext cx="1944724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4</a:t>
            </a:r>
            <a:r>
              <a:rPr lang="en-US" sz="4000" b="1" dirty="0" smtClean="0">
                <a:solidFill>
                  <a:srgbClr val="002060"/>
                </a:solidFill>
              </a:rPr>
              <a:t>.VẬN DỤNG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22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35996" y="5633225"/>
            <a:ext cx="396044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HÁT CẢ BÀI VỚI HÌNH THỨC: LỚP, CÁ NHÂN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Picture 2" descr="TNTGL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9" b="41615"/>
          <a:stretch>
            <a:fillRect/>
          </a:stretch>
        </p:blipFill>
        <p:spPr bwMode="auto">
          <a:xfrm>
            <a:off x="1115616" y="332656"/>
            <a:ext cx="5400600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HU VOI CON O BAN 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59832" y="58670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1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5517232"/>
            <a:ext cx="5425587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HÁT LĨNH XƯỚNG-HÒA GIỌNG. LỜI 2 CHIA TƯƠNG TỰ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6" name="CHU VOI CON O BAN 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1014998"/>
            <a:ext cx="609600" cy="60960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1115108" y="332656"/>
            <a:ext cx="1677175" cy="129614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HS NỮ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1123492" y="1628800"/>
            <a:ext cx="1774068" cy="136815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HS NAM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1123492" y="3020825"/>
            <a:ext cx="1774068" cy="136815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CẢ LỚP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8785" y="809003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</a:rPr>
              <a:t>Ngàn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dặm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xa</a:t>
            </a:r>
            <a:r>
              <a:rPr lang="en-US" sz="2800" dirty="0" smtClean="0">
                <a:solidFill>
                  <a:srgbClr val="FFFF00"/>
                </a:solidFill>
              </a:rPr>
              <a:t>…</a:t>
            </a:r>
            <a:r>
              <a:rPr lang="en-US" sz="2800" dirty="0" err="1" smtClean="0">
                <a:solidFill>
                  <a:srgbClr val="FFFF00"/>
                </a:solidFill>
              </a:rPr>
              <a:t>thân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tình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7560" y="2051266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</a:rPr>
              <a:t>Loài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giặc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kia</a:t>
            </a:r>
            <a:r>
              <a:rPr lang="en-US" sz="2800" dirty="0" smtClean="0">
                <a:solidFill>
                  <a:srgbClr val="FFFF00"/>
                </a:solidFill>
              </a:rPr>
              <a:t>…</a:t>
            </a:r>
            <a:r>
              <a:rPr lang="en-US" sz="2800" dirty="0" err="1" smtClean="0">
                <a:solidFill>
                  <a:srgbClr val="FFFF00"/>
                </a:solidFill>
              </a:rPr>
              <a:t>thái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bình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09303" y="3443291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</a:rPr>
              <a:t>Vui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liên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hoan</a:t>
            </a:r>
            <a:r>
              <a:rPr lang="en-US" sz="2800" dirty="0" smtClean="0">
                <a:solidFill>
                  <a:srgbClr val="FFFF00"/>
                </a:solidFill>
              </a:rPr>
              <a:t>…</a:t>
            </a:r>
            <a:r>
              <a:rPr lang="en-US" sz="2800" dirty="0" err="1" smtClean="0">
                <a:solidFill>
                  <a:srgbClr val="FFFF00"/>
                </a:solidFill>
              </a:rPr>
              <a:t>yêu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đời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98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093296"/>
            <a:ext cx="8964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</a:rPr>
              <a:t>Hát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gõ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đệm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theo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phách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bằng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nhạc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cụ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thanh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phách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-87612"/>
            <a:ext cx="87484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FF"/>
                </a:solidFill>
              </a:rPr>
              <a:t>CÂU 1: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vi-VN" sz="2800" dirty="0">
                <a:solidFill>
                  <a:srgbClr val="002060"/>
                </a:solidFill>
              </a:rPr>
              <a:t>Ngàn dặm xa </a:t>
            </a:r>
            <a:r>
              <a:rPr lang="en-US" sz="2800" dirty="0" smtClean="0">
                <a:solidFill>
                  <a:srgbClr val="002060"/>
                </a:solidFill>
              </a:rPr>
              <a:t>      </a:t>
            </a:r>
            <a:r>
              <a:rPr lang="vi-VN" sz="2800" dirty="0" smtClean="0">
                <a:solidFill>
                  <a:srgbClr val="002060"/>
                </a:solidFill>
              </a:rPr>
              <a:t>khôn </a:t>
            </a:r>
            <a:r>
              <a:rPr lang="vi-VN" sz="2800" dirty="0">
                <a:solidFill>
                  <a:srgbClr val="002060"/>
                </a:solidFill>
              </a:rPr>
              <a:t>ngăn anh em kết đoàn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412776"/>
            <a:ext cx="903649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00FF"/>
                </a:solidFill>
              </a:rPr>
              <a:t>CÂU 8: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vi-VN" sz="2000" dirty="0" smtClean="0">
                <a:solidFill>
                  <a:srgbClr val="002060"/>
                </a:solidFill>
              </a:rPr>
              <a:t>Trông tương lai tươi sáng tiến lên theo nhịp đời</a:t>
            </a:r>
            <a:r>
              <a:rPr lang="en-US" sz="2000" dirty="0" smtClean="0">
                <a:solidFill>
                  <a:srgbClr val="002060"/>
                </a:solidFill>
              </a:rPr>
              <a:t>.  </a:t>
            </a:r>
            <a:r>
              <a:rPr lang="vi-VN" sz="2000" dirty="0" smtClean="0">
                <a:solidFill>
                  <a:srgbClr val="002060"/>
                </a:solidFill>
              </a:rPr>
              <a:t>Vang khúc ca yêu đời</a:t>
            </a:r>
            <a:br>
              <a:rPr lang="vi-VN" sz="2000" dirty="0" smtClean="0">
                <a:solidFill>
                  <a:srgbClr val="002060"/>
                </a:solidFill>
              </a:rPr>
            </a:b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819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2" y="596469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71" y="1934121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509" y="527247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27247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27196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18184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547" y="554385"/>
            <a:ext cx="475366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201" y="596469"/>
            <a:ext cx="381746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118" y="554385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1934121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34121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986" y="1952868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822" y="1934121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600" y="1914750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4" y="1961728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1" y="1947924"/>
            <a:ext cx="360040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262" y="1952868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107" y="1905788"/>
            <a:ext cx="252027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472" y="1966774"/>
            <a:ext cx="252027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98415" y="2441653"/>
            <a:ext cx="954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4 </a:t>
            </a:r>
            <a:r>
              <a:rPr lang="en-US" i="1" dirty="0" err="1" smtClean="0">
                <a:solidFill>
                  <a:srgbClr val="FF0000"/>
                </a:solidFill>
              </a:rPr>
              <a:t>phách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093296"/>
            <a:ext cx="8964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</a:rPr>
              <a:t>Hát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gõ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đệm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theo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phách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bằng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nhạc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cụ</a:t>
            </a:r>
            <a:r>
              <a:rPr lang="en-US" sz="3200" b="1" dirty="0" smtClean="0">
                <a:solidFill>
                  <a:srgbClr val="002060"/>
                </a:solidFill>
              </a:rPr>
              <a:t> song loan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-87612"/>
            <a:ext cx="87484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FF"/>
                </a:solidFill>
              </a:rPr>
              <a:t>CÂU 1: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vi-VN" sz="2800" dirty="0">
                <a:solidFill>
                  <a:srgbClr val="002060"/>
                </a:solidFill>
              </a:rPr>
              <a:t>Ngàn dặm </a:t>
            </a:r>
            <a:r>
              <a:rPr lang="vi-VN" sz="2800" dirty="0" smtClean="0">
                <a:solidFill>
                  <a:srgbClr val="002060"/>
                </a:solidFill>
              </a:rPr>
              <a:t>xa</a:t>
            </a:r>
            <a:r>
              <a:rPr lang="en-US" sz="2800" dirty="0" smtClean="0">
                <a:solidFill>
                  <a:srgbClr val="002060"/>
                </a:solidFill>
              </a:rPr>
              <a:t>  </a:t>
            </a:r>
            <a:r>
              <a:rPr lang="vi-VN" sz="2800" dirty="0" smtClean="0">
                <a:solidFill>
                  <a:srgbClr val="002060"/>
                </a:solidFill>
              </a:rPr>
              <a:t> khôn </a:t>
            </a:r>
            <a:r>
              <a:rPr lang="vi-VN" sz="2800" dirty="0">
                <a:solidFill>
                  <a:srgbClr val="002060"/>
                </a:solidFill>
              </a:rPr>
              <a:t>ngăn anh em kết đoàn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412776"/>
            <a:ext cx="90364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00FF"/>
                </a:solidFill>
              </a:rPr>
              <a:t>CÂU 8: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vi-VN" sz="2000" dirty="0" smtClean="0">
                <a:solidFill>
                  <a:srgbClr val="002060"/>
                </a:solidFill>
              </a:rPr>
              <a:t>Trông tương lai tươi sáng tiến lên theo nhịp đời</a:t>
            </a:r>
            <a:r>
              <a:rPr lang="en-US" sz="2000" dirty="0" smtClean="0">
                <a:solidFill>
                  <a:srgbClr val="002060"/>
                </a:solidFill>
              </a:rPr>
              <a:t>.</a:t>
            </a:r>
            <a:r>
              <a:rPr lang="vi-VN" sz="2000" dirty="0" smtClean="0">
                <a:solidFill>
                  <a:srgbClr val="002060"/>
                </a:solidFill>
              </a:rPr>
              <a:t>Vang khúc ca yêu đời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9218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578754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603" y="578754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634" y="1991588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75722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95522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997638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80" y="2059107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375" y="2097230"/>
            <a:ext cx="357968" cy="36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7" y="1991588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936169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00" y="2071800"/>
            <a:ext cx="357968" cy="36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630" y="2071800"/>
            <a:ext cx="357968" cy="36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31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673" y="305393"/>
            <a:ext cx="8748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TỔ 1 HÁT: </a:t>
            </a:r>
            <a:r>
              <a:rPr lang="en-US" sz="2000" b="1" dirty="0" err="1" smtClean="0">
                <a:solidFill>
                  <a:srgbClr val="FF00FF"/>
                </a:solidFill>
              </a:rPr>
              <a:t>Ngàn</a:t>
            </a:r>
            <a:r>
              <a:rPr lang="en-US" sz="2000" b="1" dirty="0" smtClean="0">
                <a:solidFill>
                  <a:srgbClr val="FF00FF"/>
                </a:solidFill>
              </a:rPr>
              <a:t> </a:t>
            </a:r>
            <a:r>
              <a:rPr lang="en-US" sz="2000" b="1" dirty="0" err="1" smtClean="0">
                <a:solidFill>
                  <a:srgbClr val="FF00FF"/>
                </a:solidFill>
              </a:rPr>
              <a:t>dặm</a:t>
            </a:r>
            <a:r>
              <a:rPr lang="en-US" sz="2000" b="1" dirty="0" smtClean="0">
                <a:solidFill>
                  <a:srgbClr val="FF00FF"/>
                </a:solidFill>
              </a:rPr>
              <a:t> </a:t>
            </a:r>
            <a:r>
              <a:rPr lang="en-US" sz="2000" b="1" dirty="0" err="1" smtClean="0">
                <a:solidFill>
                  <a:srgbClr val="FF00FF"/>
                </a:solidFill>
              </a:rPr>
              <a:t>xa</a:t>
            </a:r>
            <a:r>
              <a:rPr lang="en-US" sz="2000" b="1" dirty="0" smtClean="0">
                <a:solidFill>
                  <a:srgbClr val="FF00FF"/>
                </a:solidFill>
              </a:rPr>
              <a:t>…</a:t>
            </a:r>
            <a:r>
              <a:rPr lang="en-US" sz="2000" b="1" dirty="0" err="1" smtClean="0">
                <a:solidFill>
                  <a:srgbClr val="FF00FF"/>
                </a:solidFill>
              </a:rPr>
              <a:t>thân</a:t>
            </a:r>
            <a:r>
              <a:rPr lang="en-US" sz="2000" b="1" dirty="0" smtClean="0">
                <a:solidFill>
                  <a:srgbClr val="FF00FF"/>
                </a:solidFill>
              </a:rPr>
              <a:t> </a:t>
            </a:r>
            <a:r>
              <a:rPr lang="en-US" sz="2000" b="1" dirty="0" err="1" smtClean="0">
                <a:solidFill>
                  <a:srgbClr val="FF00FF"/>
                </a:solidFill>
              </a:rPr>
              <a:t>tính</a:t>
            </a:r>
            <a:r>
              <a:rPr lang="en-US" sz="2000" b="1" dirty="0" smtClean="0">
                <a:solidFill>
                  <a:srgbClr val="FF00FF"/>
                </a:solidFill>
              </a:rPr>
              <a:t> </a:t>
            </a:r>
            <a:r>
              <a:rPr lang="en-US" sz="2000" b="1" dirty="0" err="1" smtClean="0">
                <a:solidFill>
                  <a:srgbClr val="FF00FF"/>
                </a:solidFill>
              </a:rPr>
              <a:t>gõ</a:t>
            </a:r>
            <a:r>
              <a:rPr lang="en-US" sz="2000" b="1" dirty="0" smtClean="0">
                <a:solidFill>
                  <a:srgbClr val="FF00FF"/>
                </a:solidFill>
              </a:rPr>
              <a:t> </a:t>
            </a:r>
            <a:r>
              <a:rPr lang="en-US" sz="2000" b="1" dirty="0" err="1" smtClean="0">
                <a:solidFill>
                  <a:srgbClr val="FF00FF"/>
                </a:solidFill>
              </a:rPr>
              <a:t>đệm</a:t>
            </a:r>
            <a:r>
              <a:rPr lang="en-US" sz="2000" b="1" dirty="0" smtClean="0">
                <a:solidFill>
                  <a:srgbClr val="FF00FF"/>
                </a:solidFill>
              </a:rPr>
              <a:t> </a:t>
            </a:r>
            <a:r>
              <a:rPr lang="en-US" sz="2000" b="1" dirty="0" err="1" smtClean="0">
                <a:solidFill>
                  <a:srgbClr val="FF00FF"/>
                </a:solidFill>
              </a:rPr>
              <a:t>gõ</a:t>
            </a:r>
            <a:r>
              <a:rPr lang="en-US" sz="2000" b="1" dirty="0" smtClean="0">
                <a:solidFill>
                  <a:srgbClr val="FF00FF"/>
                </a:solidFill>
              </a:rPr>
              <a:t> </a:t>
            </a:r>
            <a:r>
              <a:rPr lang="en-US" sz="2000" b="1" dirty="0" err="1" smtClean="0">
                <a:solidFill>
                  <a:srgbClr val="FF00FF"/>
                </a:solidFill>
              </a:rPr>
              <a:t>đệm</a:t>
            </a:r>
            <a:r>
              <a:rPr lang="en-US" sz="2000" b="1" dirty="0" smtClean="0">
                <a:solidFill>
                  <a:srgbClr val="FF00FF"/>
                </a:solidFill>
              </a:rPr>
              <a:t> </a:t>
            </a:r>
            <a:r>
              <a:rPr lang="en-US" sz="2000" b="1" dirty="0" err="1" smtClean="0">
                <a:solidFill>
                  <a:srgbClr val="FF00FF"/>
                </a:solidFill>
              </a:rPr>
              <a:t>theo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phách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bằng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thanh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phách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673" y="915223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TỔ 2 HÁT:</a:t>
            </a:r>
            <a:r>
              <a:rPr lang="en-US" sz="2000" b="1" dirty="0" smtClean="0">
                <a:solidFill>
                  <a:srgbClr val="FF00FF"/>
                </a:solidFill>
              </a:rPr>
              <a:t> </a:t>
            </a:r>
            <a:r>
              <a:rPr lang="en-US" sz="2000" b="1" dirty="0" err="1" smtClean="0">
                <a:solidFill>
                  <a:srgbClr val="FF00FF"/>
                </a:solidFill>
              </a:rPr>
              <a:t>Loài</a:t>
            </a:r>
            <a:r>
              <a:rPr lang="en-US" sz="2000" b="1" dirty="0" smtClean="0">
                <a:solidFill>
                  <a:srgbClr val="FF00FF"/>
                </a:solidFill>
              </a:rPr>
              <a:t> </a:t>
            </a:r>
            <a:r>
              <a:rPr lang="en-US" sz="2000" b="1" dirty="0" err="1" smtClean="0">
                <a:solidFill>
                  <a:srgbClr val="FF00FF"/>
                </a:solidFill>
              </a:rPr>
              <a:t>giặc</a:t>
            </a:r>
            <a:r>
              <a:rPr lang="en-US" sz="2000" b="1" dirty="0" smtClean="0">
                <a:solidFill>
                  <a:srgbClr val="FF00FF"/>
                </a:solidFill>
              </a:rPr>
              <a:t> </a:t>
            </a:r>
            <a:r>
              <a:rPr lang="en-US" sz="2000" b="1" dirty="0" err="1" smtClean="0">
                <a:solidFill>
                  <a:srgbClr val="FF00FF"/>
                </a:solidFill>
              </a:rPr>
              <a:t>lia</a:t>
            </a:r>
            <a:r>
              <a:rPr lang="en-US" sz="2000" b="1" dirty="0" smtClean="0">
                <a:solidFill>
                  <a:srgbClr val="FF00FF"/>
                </a:solidFill>
              </a:rPr>
              <a:t>…</a:t>
            </a:r>
            <a:r>
              <a:rPr lang="en-US" sz="2000" b="1" dirty="0" err="1" smtClean="0">
                <a:solidFill>
                  <a:srgbClr val="FF00FF"/>
                </a:solidFill>
              </a:rPr>
              <a:t>thái</a:t>
            </a:r>
            <a:r>
              <a:rPr lang="en-US" sz="2000" b="1" dirty="0" smtClean="0">
                <a:solidFill>
                  <a:srgbClr val="FF00FF"/>
                </a:solidFill>
              </a:rPr>
              <a:t> </a:t>
            </a:r>
            <a:r>
              <a:rPr lang="en-US" sz="2000" b="1" dirty="0" err="1" smtClean="0">
                <a:solidFill>
                  <a:srgbClr val="FF00FF"/>
                </a:solidFill>
              </a:rPr>
              <a:t>bình</a:t>
            </a:r>
            <a:r>
              <a:rPr lang="en-US" sz="2000" b="1" dirty="0" smtClean="0">
                <a:solidFill>
                  <a:srgbClr val="FF00FF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gõ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đệm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theo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phách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bằng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thanh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phách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309" y="1448746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CẢ LỚP HÁT :</a:t>
            </a:r>
            <a:r>
              <a:rPr lang="en-US" sz="2000" b="1" dirty="0" smtClean="0">
                <a:solidFill>
                  <a:srgbClr val="FF00FF"/>
                </a:solidFill>
              </a:rPr>
              <a:t> </a:t>
            </a:r>
            <a:r>
              <a:rPr lang="en-US" sz="2000" b="1" dirty="0" err="1" smtClean="0">
                <a:solidFill>
                  <a:srgbClr val="FF00FF"/>
                </a:solidFill>
              </a:rPr>
              <a:t>Vui</a:t>
            </a:r>
            <a:r>
              <a:rPr lang="en-US" sz="2000" b="1" dirty="0" smtClean="0">
                <a:solidFill>
                  <a:srgbClr val="FF00FF"/>
                </a:solidFill>
              </a:rPr>
              <a:t> </a:t>
            </a:r>
            <a:r>
              <a:rPr lang="en-US" sz="2000" b="1" dirty="0" err="1" smtClean="0">
                <a:solidFill>
                  <a:srgbClr val="FF00FF"/>
                </a:solidFill>
              </a:rPr>
              <a:t>liên</a:t>
            </a:r>
            <a:r>
              <a:rPr lang="en-US" sz="2000" b="1" dirty="0" smtClean="0">
                <a:solidFill>
                  <a:srgbClr val="FF00FF"/>
                </a:solidFill>
              </a:rPr>
              <a:t> </a:t>
            </a:r>
            <a:r>
              <a:rPr lang="en-US" sz="2000" b="1" dirty="0" err="1" smtClean="0">
                <a:solidFill>
                  <a:srgbClr val="FF00FF"/>
                </a:solidFill>
              </a:rPr>
              <a:t>hoan</a:t>
            </a:r>
            <a:r>
              <a:rPr lang="en-US" sz="2000" b="1" dirty="0" smtClean="0">
                <a:solidFill>
                  <a:srgbClr val="FF00FF"/>
                </a:solidFill>
              </a:rPr>
              <a:t>…</a:t>
            </a:r>
            <a:r>
              <a:rPr lang="en-US" sz="2000" b="1" dirty="0" err="1" smtClean="0">
                <a:solidFill>
                  <a:srgbClr val="FF00FF"/>
                </a:solidFill>
              </a:rPr>
              <a:t>yêu</a:t>
            </a:r>
            <a:r>
              <a:rPr lang="en-US" sz="2000" b="1" dirty="0" smtClean="0">
                <a:solidFill>
                  <a:srgbClr val="FF00FF"/>
                </a:solidFill>
              </a:rPr>
              <a:t> </a:t>
            </a:r>
            <a:r>
              <a:rPr lang="en-US" sz="2000" b="1" dirty="0" err="1" smtClean="0">
                <a:solidFill>
                  <a:srgbClr val="FF00FF"/>
                </a:solidFill>
              </a:rPr>
              <a:t>đời</a:t>
            </a:r>
            <a:r>
              <a:rPr lang="en-US" sz="2000" b="1" dirty="0" smtClean="0">
                <a:solidFill>
                  <a:srgbClr val="FF00FF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gõ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đệm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theo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nhịp</a:t>
            </a:r>
            <a:r>
              <a:rPr lang="en-US" sz="2000" b="1" dirty="0" smtClean="0">
                <a:solidFill>
                  <a:srgbClr val="002060"/>
                </a:solidFill>
              </a:rPr>
              <a:t>  </a:t>
            </a:r>
            <a:r>
              <a:rPr lang="en-US" sz="2000" b="1" dirty="0" err="1" smtClean="0">
                <a:solidFill>
                  <a:srgbClr val="002060"/>
                </a:solidFill>
              </a:rPr>
              <a:t>bằng</a:t>
            </a:r>
            <a:r>
              <a:rPr lang="en-US" sz="2000" b="1" dirty="0" smtClean="0">
                <a:solidFill>
                  <a:srgbClr val="002060"/>
                </a:solidFill>
              </a:rPr>
              <a:t> song loan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30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620688"/>
            <a:ext cx="9865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</a:rPr>
              <a:t>Hát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lại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bài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Chú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voi</a:t>
            </a:r>
            <a:r>
              <a:rPr lang="en-US" sz="3200" dirty="0" smtClean="0">
                <a:solidFill>
                  <a:srgbClr val="002060"/>
                </a:solidFill>
              </a:rPr>
              <a:t> con ở </a:t>
            </a:r>
            <a:r>
              <a:rPr lang="en-US" sz="3200" dirty="0" err="1" smtClean="0">
                <a:solidFill>
                  <a:srgbClr val="002060"/>
                </a:solidFill>
              </a:rPr>
              <a:t>Bản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Đôn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để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khởi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động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giọng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5" name="CHU VOI CON O BAN 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6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12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68520" y="741329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TIẾT 28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600" y="1890410"/>
            <a:ext cx="7740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HỌC HÁT BÀI: THIẾU NHI THẾ GIỚI LIÊN HOAN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Administrator\Desktop\hinh nen dep pp\ah dog\trai d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504" y="4941168"/>
            <a:ext cx="2304256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istrator\Desktop\hinh nen dep pp\HIH NG NGHEP BAI G\hat mua cat pho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634" y="-25628"/>
            <a:ext cx="3383655" cy="164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24128" y="2276872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Nhạc</a:t>
            </a:r>
            <a:r>
              <a:rPr lang="en-US" sz="3200" dirty="0" smtClean="0"/>
              <a:t> </a:t>
            </a:r>
            <a:r>
              <a:rPr lang="en-US" sz="3200" dirty="0" err="1" smtClean="0"/>
              <a:t>và</a:t>
            </a:r>
            <a:r>
              <a:rPr lang="en-US" sz="3200" dirty="0" smtClean="0"/>
              <a:t> </a:t>
            </a:r>
            <a:r>
              <a:rPr lang="en-US" sz="3200" dirty="0" err="1" smtClean="0"/>
              <a:t>LờI</a:t>
            </a:r>
            <a:r>
              <a:rPr lang="en-US" sz="3200" dirty="0" smtClean="0"/>
              <a:t>: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 rot="20764901">
            <a:off x="227745" y="629810"/>
            <a:ext cx="3943857" cy="52322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CHỦ ĐỀ: TÌNH HỮU NGHỊ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53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802205">
            <a:off x="5093333" y="1209209"/>
            <a:ext cx="346971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</a:rPr>
              <a:t>sỹ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</a:rPr>
              <a:t>Lưu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</a:rPr>
              <a:t>Hữu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</a:rPr>
              <a:t>Phước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</a:rPr>
              <a:t>sinh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</a:rPr>
              <a:t>ngày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</a:rPr>
              <a:t> 12 -9-1921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</a:rPr>
              <a:t>tại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</a:rPr>
              <a:t>huyện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</a:rPr>
              <a:t> Ô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</a:rPr>
              <a:t>Môn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</a:rPr>
              <a:t>tỉnh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</a:rPr>
              <a:t>Cần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</a:rPr>
              <a:t>Thơ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</a:rPr>
              <a:t>..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</a:rPr>
              <a:t>tác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</a:rPr>
              <a:t>phẩm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</a:rPr>
              <a:t>nổi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</a:rPr>
              <a:t>tiếng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</a:rPr>
              <a:t>ông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</a:rPr>
              <a:t>như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</a:rPr>
              <a:t>Lên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</a:rPr>
              <a:t>đàng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</a:rPr>
              <a:t> ,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</a:rPr>
              <a:t>Tiến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</a:rPr>
              <a:t>Sài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</a:rPr>
              <a:t>Gòn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</a:rPr>
              <a:t>Múa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</a:rPr>
              <a:t>vui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</a:rPr>
              <a:t>, reo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</a:rPr>
              <a:t>vang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</a:rPr>
              <a:t>bình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</a:rPr>
              <a:t> minh,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</a:rPr>
              <a:t>hát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</a:rPr>
              <a:t>Thiếu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</a:rPr>
              <a:t>nhi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</a:rPr>
              <a:t>thế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</a:rPr>
              <a:t>giới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</a:rPr>
              <a:t>liên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</a:rPr>
              <a:t>hoan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</a:rPr>
              <a:t>sáng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</a:rPr>
              <a:t>tác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</a:rPr>
              <a:t>vào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</a:rPr>
              <a:t>năm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</a:rPr>
              <a:t> 1950.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5" name="AutoShape 2" descr="BaoBinhDinh - Lưu Hữu Phước và hai tác phẩm viết về Bá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BaoBinhDinh - Lưu Hữu Phước và hai tác phẩm viết về Bá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420888"/>
            <a:ext cx="2952328" cy="30243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99792" y="146844"/>
            <a:ext cx="2592288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2.TÌM HIỂU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19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NTGL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9" b="41615"/>
          <a:stretch>
            <a:fillRect/>
          </a:stretch>
        </p:blipFill>
        <p:spPr bwMode="auto">
          <a:xfrm>
            <a:off x="1547664" y="836712"/>
            <a:ext cx="5040560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08304" y="1124744"/>
            <a:ext cx="1440160" cy="14465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HÁT MẪU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5" name="NGHE MAU CHU VOI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2149" y="5877272"/>
            <a:ext cx="609600" cy="609600"/>
          </a:xfrm>
          <a:prstGeom prst="rect">
            <a:avLst/>
          </a:prstGeom>
        </p:spPr>
      </p:pic>
      <p:pic>
        <p:nvPicPr>
          <p:cNvPr id="6" name="CHU VOI CON O BAN 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83424" y="4835624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59624" y="6250461"/>
            <a:ext cx="338437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Giải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thích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từ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khó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7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4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68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92280" y="33355"/>
            <a:ext cx="1835696" cy="14465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ĐỌC LỜI CA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49613" y="255716"/>
            <a:ext cx="5904656" cy="4619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FF0000"/>
                </a:solidFill>
                <a:latin typeface="+mj-lt"/>
              </a:rPr>
              <a:t>CÂU 1:</a:t>
            </a:r>
            <a:r>
              <a:rPr lang="en-US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>Ngàn </a:t>
            </a:r>
            <a:r>
              <a:rPr lang="vi-VN" dirty="0">
                <a:solidFill>
                  <a:srgbClr val="FFFF00"/>
                </a:solidFill>
                <a:latin typeface="+mj-lt"/>
              </a:rPr>
              <a:t>dặm xa khôn ngăn anh em kết đoàn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/>
            </a:r>
            <a:br>
              <a:rPr lang="vi-VN" dirty="0" smtClean="0">
                <a:solidFill>
                  <a:srgbClr val="FFFF00"/>
                </a:solidFill>
                <a:latin typeface="+mj-lt"/>
              </a:rPr>
            </a:br>
            <a:r>
              <a:rPr lang="en-US" b="1" dirty="0" smtClean="0">
                <a:solidFill>
                  <a:srgbClr val="FF0000"/>
                </a:solidFill>
                <a:latin typeface="+mj-lt"/>
              </a:rPr>
              <a:t>CÂU 2:</a:t>
            </a:r>
            <a:r>
              <a:rPr lang="en-US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>Biên </a:t>
            </a:r>
            <a:r>
              <a:rPr lang="vi-VN" dirty="0">
                <a:solidFill>
                  <a:srgbClr val="FFFF00"/>
                </a:solidFill>
                <a:latin typeface="+mj-lt"/>
              </a:rPr>
              <a:t>giới sâu khôn ngăn mối dây thâm tình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/>
            </a:r>
            <a:br>
              <a:rPr lang="vi-VN" dirty="0" smtClean="0">
                <a:solidFill>
                  <a:srgbClr val="FFFF00"/>
                </a:solidFill>
                <a:latin typeface="+mj-lt"/>
              </a:rPr>
            </a:br>
            <a:r>
              <a:rPr lang="en-US" b="1" dirty="0" smtClean="0">
                <a:solidFill>
                  <a:srgbClr val="FF0000"/>
                </a:solidFill>
                <a:latin typeface="+mj-lt"/>
              </a:rPr>
              <a:t>CÂU 3:</a:t>
            </a:r>
            <a:r>
              <a:rPr lang="en-US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>Loài </a:t>
            </a:r>
            <a:r>
              <a:rPr lang="vi-VN" dirty="0">
                <a:solidFill>
                  <a:srgbClr val="FFFF00"/>
                </a:solidFill>
                <a:latin typeface="+mj-lt"/>
              </a:rPr>
              <a:t>giặc kia khôn ngăn tình yêu chưá chan </a:t>
            </a:r>
            <a:endParaRPr lang="en-US" dirty="0" smtClean="0">
              <a:solidFill>
                <a:srgbClr val="FFFF00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FF0000"/>
                </a:solidFill>
                <a:latin typeface="+mj-lt"/>
              </a:rPr>
              <a:t>CÂU 4:</a:t>
            </a:r>
            <a:r>
              <a:rPr lang="en-US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>của </a:t>
            </a:r>
            <a:r>
              <a:rPr lang="vi-VN" dirty="0">
                <a:solidFill>
                  <a:srgbClr val="FFFF00"/>
                </a:solidFill>
                <a:latin typeface="+mj-lt"/>
              </a:rPr>
              <a:t>đoàn thiếu 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>nhi</a:t>
            </a:r>
            <a:r>
              <a:rPr lang="en-US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>hằng </a:t>
            </a:r>
            <a:r>
              <a:rPr lang="vi-VN" dirty="0">
                <a:solidFill>
                  <a:srgbClr val="FFFF00"/>
                </a:solidFill>
                <a:latin typeface="+mj-lt"/>
              </a:rPr>
              <a:t>mong yên vui thái bình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/>
            </a:r>
            <a:br>
              <a:rPr lang="vi-VN" dirty="0" smtClean="0">
                <a:solidFill>
                  <a:srgbClr val="FFFF00"/>
                </a:solidFill>
                <a:latin typeface="+mj-lt"/>
              </a:rPr>
            </a:br>
            <a:r>
              <a:rPr lang="en-US" b="1" dirty="0" smtClean="0">
                <a:solidFill>
                  <a:srgbClr val="FF0000"/>
                </a:solidFill>
                <a:latin typeface="+mj-lt"/>
              </a:rPr>
              <a:t>CÂU 5: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>Vui </a:t>
            </a:r>
            <a:r>
              <a:rPr lang="vi-VN" dirty="0">
                <a:solidFill>
                  <a:srgbClr val="FFFF00"/>
                </a:solidFill>
                <a:latin typeface="+mj-lt"/>
              </a:rPr>
              <a:t>liên hoan thiếu nhi thế 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>giới</a:t>
            </a:r>
            <a:r>
              <a:rPr lang="en-US" dirty="0" smtClean="0">
                <a:solidFill>
                  <a:srgbClr val="FFFF00"/>
                </a:solidFill>
                <a:latin typeface="+mj-lt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FF0000"/>
                </a:solidFill>
                <a:latin typeface="+mj-lt"/>
              </a:rPr>
              <a:t>CÂU 6: 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>Ta </a:t>
            </a:r>
            <a:r>
              <a:rPr lang="vi-VN" dirty="0">
                <a:solidFill>
                  <a:srgbClr val="FFFF00"/>
                </a:solidFill>
                <a:latin typeface="+mj-lt"/>
              </a:rPr>
              <a:t>ca hát vang lên niềm vui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/>
            </a:r>
            <a:br>
              <a:rPr lang="vi-VN" dirty="0" smtClean="0">
                <a:solidFill>
                  <a:srgbClr val="FFFF00"/>
                </a:solidFill>
                <a:latin typeface="+mj-lt"/>
              </a:rPr>
            </a:br>
            <a:r>
              <a:rPr lang="en-US" b="1" dirty="0" smtClean="0">
                <a:solidFill>
                  <a:srgbClr val="FF0000"/>
                </a:solidFill>
                <a:latin typeface="+mj-lt"/>
              </a:rPr>
              <a:t>CÂU 7:</a:t>
            </a:r>
            <a:r>
              <a:rPr lang="en-US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>Ca </a:t>
            </a:r>
            <a:r>
              <a:rPr lang="vi-VN" dirty="0">
                <a:solidFill>
                  <a:srgbClr val="FFFF00"/>
                </a:solidFill>
                <a:latin typeface="+mj-lt"/>
              </a:rPr>
              <a:t>vang lên vang lên tay nắm tay qua biên giới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/>
            </a:r>
            <a:br>
              <a:rPr lang="vi-VN" dirty="0" smtClean="0">
                <a:solidFill>
                  <a:srgbClr val="FFFF00"/>
                </a:solidFill>
                <a:latin typeface="+mj-lt"/>
              </a:rPr>
            </a:br>
            <a:r>
              <a:rPr lang="en-US" b="1" dirty="0" smtClean="0">
                <a:solidFill>
                  <a:srgbClr val="FF0000"/>
                </a:solidFill>
                <a:latin typeface="+mj-lt"/>
              </a:rPr>
              <a:t>CÂU 8:</a:t>
            </a:r>
            <a:r>
              <a:rPr lang="en-US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>Trông </a:t>
            </a:r>
            <a:r>
              <a:rPr lang="vi-VN" dirty="0">
                <a:solidFill>
                  <a:srgbClr val="FFFF00"/>
                </a:solidFill>
                <a:latin typeface="+mj-lt"/>
              </a:rPr>
              <a:t>tương lai tươi sáng tiến lên theo nhịp 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>đời</a:t>
            </a:r>
            <a:r>
              <a:rPr lang="en-US" dirty="0" smtClean="0">
                <a:solidFill>
                  <a:srgbClr val="FFFF00"/>
                </a:solidFill>
                <a:latin typeface="+mj-lt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vi-VN" dirty="0" smtClean="0">
                <a:solidFill>
                  <a:srgbClr val="FFFF00"/>
                </a:solidFill>
                <a:latin typeface="+mj-lt"/>
              </a:rPr>
              <a:t>Vang </a:t>
            </a:r>
            <a:r>
              <a:rPr lang="vi-VN" dirty="0">
                <a:solidFill>
                  <a:srgbClr val="FFFF00"/>
                </a:solidFill>
                <a:latin typeface="+mj-lt"/>
              </a:rPr>
              <a:t>khúc ca yêu đời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/>
            </a:r>
            <a:br>
              <a:rPr lang="vi-VN" dirty="0" smtClean="0">
                <a:solidFill>
                  <a:srgbClr val="FFFF00"/>
                </a:solidFill>
                <a:latin typeface="+mj-lt"/>
              </a:rPr>
            </a:br>
            <a:r>
              <a:rPr lang="vi-VN" dirty="0" smtClean="0">
                <a:solidFill>
                  <a:srgbClr val="FFFF00"/>
                </a:solidFill>
                <a:latin typeface="+mj-lt"/>
              </a:rPr>
              <a:t/>
            </a:r>
            <a:br>
              <a:rPr lang="vi-VN" dirty="0" smtClean="0">
                <a:solidFill>
                  <a:srgbClr val="FFFF00"/>
                </a:solidFill>
                <a:latin typeface="+mj-lt"/>
              </a:rPr>
            </a:br>
            <a:endParaRPr lang="en-US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3090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92280" y="116632"/>
            <a:ext cx="1224136" cy="14465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DẠY HÁT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87624" y="1054049"/>
            <a:ext cx="5400600" cy="1664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CÂU 1: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vi-VN" sz="3600" dirty="0">
                <a:solidFill>
                  <a:srgbClr val="FFFF00"/>
                </a:solidFill>
              </a:rPr>
              <a:t>Ngàn dặm xa khôn ngăn anh em kết đoàn</a:t>
            </a:r>
            <a:endParaRPr lang="en-US" sz="3600" dirty="0"/>
          </a:p>
        </p:txBody>
      </p:sp>
      <p:pic>
        <p:nvPicPr>
          <p:cNvPr id="8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6800" y="4725144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67944" y="5874295"/>
            <a:ext cx="3926904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3.THỰC HÀNH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95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7624" y="1101517"/>
            <a:ext cx="5472608" cy="2499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CÂU 2: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vi-VN" sz="3600" dirty="0">
                <a:solidFill>
                  <a:srgbClr val="FFFF00"/>
                </a:solidFill>
              </a:rPr>
              <a:t>Biên giới sâu khôn ngăn mối dây thâm tình</a:t>
            </a:r>
            <a:br>
              <a:rPr lang="vi-VN" sz="3600" dirty="0">
                <a:solidFill>
                  <a:srgbClr val="FFFF00"/>
                </a:solidFill>
              </a:rPr>
            </a:br>
            <a:endParaRPr lang="en-US" sz="3600" dirty="0"/>
          </a:p>
        </p:txBody>
      </p:sp>
      <p:pic>
        <p:nvPicPr>
          <p:cNvPr id="5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50632" y="5589240"/>
            <a:ext cx="609600" cy="6096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563888" y="1101517"/>
            <a:ext cx="936104" cy="67129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551</Words>
  <Application>Microsoft Office PowerPoint</Application>
  <PresentationFormat>On-screen Show (4:3)</PresentationFormat>
  <Paragraphs>54</Paragraphs>
  <Slides>25</Slides>
  <Notes>1</Notes>
  <HiddenSlides>0</HiddenSlides>
  <MMClips>18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MTC</cp:lastModifiedBy>
  <cp:revision>51</cp:revision>
  <dcterms:created xsi:type="dcterms:W3CDTF">2021-03-20T09:13:10Z</dcterms:created>
  <dcterms:modified xsi:type="dcterms:W3CDTF">2023-03-20T08:36:55Z</dcterms:modified>
</cp:coreProperties>
</file>