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3" r:id="rId3"/>
    <p:sldId id="274" r:id="rId4"/>
    <p:sldId id="275" r:id="rId5"/>
    <p:sldId id="268" r:id="rId6"/>
    <p:sldId id="291" r:id="rId7"/>
    <p:sldId id="292" r:id="rId8"/>
    <p:sldId id="293" r:id="rId9"/>
    <p:sldId id="269" r:id="rId10"/>
    <p:sldId id="270" r:id="rId11"/>
    <p:sldId id="271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8" r:id="rId20"/>
    <p:sldId id="289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16351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CHÀO MỪNG QUÝ THẦY CÔ VỀ DỰ GIỜ THĂM LỚP</a:t>
            </a: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153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3124200"/>
            <a:ext cx="3886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i="1" dirty="0" err="1">
                <a:solidFill>
                  <a:srgbClr val="002060"/>
                </a:solidFill>
              </a:rPr>
              <a:t>Hát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gõ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đệm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theo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phách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với</a:t>
            </a:r>
            <a:r>
              <a:rPr lang="en-US" sz="3600" i="1" dirty="0">
                <a:solidFill>
                  <a:srgbClr val="002060"/>
                </a:solidFill>
              </a:rPr>
              <a:t> 2 </a:t>
            </a:r>
            <a:r>
              <a:rPr lang="en-US" sz="3600" i="1" dirty="0" err="1">
                <a:solidFill>
                  <a:srgbClr val="002060"/>
                </a:solidFill>
              </a:rPr>
              <a:t>âm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sắc</a:t>
            </a:r>
            <a:endParaRPr lang="en-US" sz="3600" i="1" dirty="0">
              <a:solidFill>
                <a:srgbClr val="002060"/>
              </a:solidFill>
            </a:endParaRPr>
          </a:p>
          <a:p>
            <a:r>
              <a:rPr lang="en-US" sz="3600" b="1" i="1" dirty="0" err="1">
                <a:solidFill>
                  <a:srgbClr val="0000CC"/>
                </a:solidFill>
              </a:rPr>
              <a:t>Dãy</a:t>
            </a:r>
            <a:r>
              <a:rPr lang="en-US" sz="3600" b="1" i="1" dirty="0">
                <a:solidFill>
                  <a:srgbClr val="0000CC"/>
                </a:solidFill>
              </a:rPr>
              <a:t> 1:</a:t>
            </a:r>
            <a:r>
              <a:rPr lang="en-US" sz="3600" i="1" dirty="0">
                <a:solidFill>
                  <a:srgbClr val="FF0505"/>
                </a:solidFill>
              </a:rPr>
              <a:t> </a:t>
            </a:r>
            <a:r>
              <a:rPr lang="en-US" sz="3600" i="1" dirty="0" err="1">
                <a:solidFill>
                  <a:srgbClr val="FF0505"/>
                </a:solidFill>
              </a:rPr>
              <a:t>gõ</a:t>
            </a:r>
            <a:r>
              <a:rPr lang="en-US" sz="3600" i="1" dirty="0">
                <a:solidFill>
                  <a:srgbClr val="FF0505"/>
                </a:solidFill>
              </a:rPr>
              <a:t> </a:t>
            </a:r>
            <a:r>
              <a:rPr lang="en-US" sz="3600" i="1" dirty="0" err="1">
                <a:solidFill>
                  <a:srgbClr val="FF0505"/>
                </a:solidFill>
              </a:rPr>
              <a:t>thanh</a:t>
            </a:r>
            <a:r>
              <a:rPr lang="en-US" sz="3600" i="1" dirty="0">
                <a:solidFill>
                  <a:srgbClr val="FF0505"/>
                </a:solidFill>
              </a:rPr>
              <a:t> </a:t>
            </a:r>
            <a:r>
              <a:rPr lang="en-US" sz="3600" i="1" dirty="0" err="1">
                <a:solidFill>
                  <a:srgbClr val="FF0505"/>
                </a:solidFill>
              </a:rPr>
              <a:t>phách</a:t>
            </a:r>
            <a:endParaRPr lang="en-US" sz="3600" i="1" dirty="0">
              <a:solidFill>
                <a:srgbClr val="FF0505"/>
              </a:solidFill>
            </a:endParaRPr>
          </a:p>
          <a:p>
            <a:r>
              <a:rPr lang="en-US" sz="3600" b="1" i="1" dirty="0" err="1">
                <a:solidFill>
                  <a:srgbClr val="0000CC"/>
                </a:solidFill>
              </a:rPr>
              <a:t>Dãy</a:t>
            </a:r>
            <a:r>
              <a:rPr lang="en-US" sz="3600" b="1" i="1" dirty="0">
                <a:solidFill>
                  <a:srgbClr val="0000CC"/>
                </a:solidFill>
              </a:rPr>
              <a:t> 2: </a:t>
            </a:r>
            <a:r>
              <a:rPr lang="en-US" sz="3600" i="1" dirty="0" err="1">
                <a:solidFill>
                  <a:srgbClr val="FF0505"/>
                </a:solidFill>
              </a:rPr>
              <a:t>Songloan</a:t>
            </a:r>
            <a:endParaRPr lang="en-US" sz="3600" i="1" dirty="0">
              <a:solidFill>
                <a:srgbClr val="FF0505"/>
              </a:solidFill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126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rot="21303501">
            <a:off x="2881313" y="2900363"/>
            <a:ext cx="38100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i="1" dirty="0">
                <a:solidFill>
                  <a:srgbClr val="0000CC"/>
                </a:solidFill>
              </a:rPr>
              <a:t>1 HS </a:t>
            </a:r>
            <a:r>
              <a:rPr lang="en-US" sz="2800" b="1" i="1" dirty="0" err="1">
                <a:solidFill>
                  <a:srgbClr val="0000CC"/>
                </a:solidFill>
              </a:rPr>
              <a:t>hát</a:t>
            </a:r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</a:rPr>
              <a:t>lời</a:t>
            </a:r>
            <a:r>
              <a:rPr lang="en-US" sz="2800" b="1" i="1" dirty="0">
                <a:solidFill>
                  <a:srgbClr val="0000CC"/>
                </a:solidFill>
              </a:rPr>
              <a:t> 1</a:t>
            </a:r>
            <a:r>
              <a:rPr lang="en-US" sz="2800" i="1" dirty="0">
                <a:solidFill>
                  <a:srgbClr val="002060"/>
                </a:solidFill>
              </a:rPr>
              <a:t>: </a:t>
            </a:r>
            <a:r>
              <a:rPr lang="en-US" sz="2800" i="1" dirty="0" err="1">
                <a:solidFill>
                  <a:srgbClr val="FF0000"/>
                </a:solidFill>
              </a:rPr>
              <a:t>gõ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đệm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theo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bằng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thanh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3200" b="1" i="1" dirty="0" err="1">
                <a:solidFill>
                  <a:srgbClr val="0000CC"/>
                </a:solidFill>
              </a:rPr>
              <a:t>Lớp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hát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hòa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giọng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tiếp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theo</a:t>
            </a:r>
            <a:r>
              <a:rPr lang="en-US" sz="3200" i="1" dirty="0">
                <a:solidFill>
                  <a:srgbClr val="FF0505"/>
                </a:solidFill>
              </a:rPr>
              <a:t>: </a:t>
            </a:r>
            <a:r>
              <a:rPr lang="en-US" sz="3200" i="1" dirty="0" err="1">
                <a:solidFill>
                  <a:srgbClr val="FF0505"/>
                </a:solidFill>
              </a:rPr>
              <a:t>Dãy</a:t>
            </a:r>
            <a:r>
              <a:rPr lang="en-US" sz="3200" i="1" dirty="0">
                <a:solidFill>
                  <a:srgbClr val="FF0505"/>
                </a:solidFill>
              </a:rPr>
              <a:t> 1 </a:t>
            </a:r>
            <a:r>
              <a:rPr lang="en-US" sz="3200" i="1" dirty="0" err="1">
                <a:solidFill>
                  <a:srgbClr val="FF0505"/>
                </a:solidFill>
              </a:rPr>
              <a:t>gõ</a:t>
            </a:r>
            <a:r>
              <a:rPr lang="en-US" sz="3200" i="1" dirty="0">
                <a:solidFill>
                  <a:srgbClr val="FF0505"/>
                </a:solidFill>
              </a:rPr>
              <a:t> </a:t>
            </a:r>
            <a:r>
              <a:rPr lang="en-US" sz="3200" i="1" dirty="0" err="1">
                <a:solidFill>
                  <a:srgbClr val="FF0505"/>
                </a:solidFill>
              </a:rPr>
              <a:t>thanh</a:t>
            </a:r>
            <a:r>
              <a:rPr lang="en-US" sz="3200" i="1" dirty="0">
                <a:solidFill>
                  <a:srgbClr val="FF0505"/>
                </a:solidFill>
              </a:rPr>
              <a:t> </a:t>
            </a:r>
            <a:r>
              <a:rPr lang="en-US" sz="3200" i="1" dirty="0" err="1">
                <a:solidFill>
                  <a:srgbClr val="FF0505"/>
                </a:solidFill>
              </a:rPr>
              <a:t>phách</a:t>
            </a:r>
            <a:r>
              <a:rPr lang="en-US" sz="3200" i="1" dirty="0">
                <a:solidFill>
                  <a:srgbClr val="FF0505"/>
                </a:solidFill>
              </a:rPr>
              <a:t>. </a:t>
            </a:r>
            <a:r>
              <a:rPr lang="en-US" sz="3200" i="1" dirty="0" err="1">
                <a:solidFill>
                  <a:srgbClr val="FF0505"/>
                </a:solidFill>
              </a:rPr>
              <a:t>Dãy</a:t>
            </a:r>
            <a:r>
              <a:rPr lang="en-US" sz="3200" i="1" dirty="0">
                <a:solidFill>
                  <a:srgbClr val="FF0505"/>
                </a:solidFill>
              </a:rPr>
              <a:t> 2 </a:t>
            </a:r>
            <a:r>
              <a:rPr lang="en-US" sz="3200" i="1" dirty="0" err="1">
                <a:solidFill>
                  <a:srgbClr val="FF0505"/>
                </a:solidFill>
              </a:rPr>
              <a:t>gõ</a:t>
            </a:r>
            <a:r>
              <a:rPr lang="en-US" sz="3200" i="1" dirty="0">
                <a:solidFill>
                  <a:srgbClr val="FF0505"/>
                </a:solidFill>
              </a:rPr>
              <a:t> </a:t>
            </a:r>
            <a:r>
              <a:rPr lang="en-US" sz="3200" i="1" dirty="0" err="1">
                <a:solidFill>
                  <a:srgbClr val="FF0505"/>
                </a:solidFill>
              </a:rPr>
              <a:t>songloan</a:t>
            </a:r>
            <a:endParaRPr lang="en-US" sz="3200" b="1" i="1" dirty="0">
              <a:solidFill>
                <a:srgbClr val="0000CC"/>
              </a:solidFill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245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57800"/>
            <a:ext cx="563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400">
                <a:solidFill>
                  <a:schemeClr val="bg1"/>
                </a:solidFill>
              </a:rPr>
              <a:t>Giới thiệu bài TĐN số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11752" y="213873"/>
            <a:ext cx="223224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2.NỘI DUNG: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D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139825" y="965200"/>
            <a:ext cx="5410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57388" y="381000"/>
            <a:ext cx="3910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ĐỒNG LÚA BÊN SÔNG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6257835"/>
            <a:ext cx="44637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1.HĐ TÌM HIỂU-KHÁM PHÁ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57800"/>
            <a:ext cx="586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400">
                <a:solidFill>
                  <a:schemeClr val="bg1"/>
                </a:solidFill>
              </a:rPr>
              <a:t>- Luyện cao độ, tiết tấu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30480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1052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0" y="5181600"/>
            <a:ext cx="388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- Hỏi hình nốt nhạc, tên nốt nhạc trong bài</a:t>
            </a:r>
          </a:p>
        </p:txBody>
      </p:sp>
      <p:pic>
        <p:nvPicPr>
          <p:cNvPr id="5" name="Picture 4" descr="D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139825" y="533400"/>
            <a:ext cx="5337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33400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400">
                <a:solidFill>
                  <a:schemeClr val="bg1"/>
                </a:solidFill>
              </a:rPr>
              <a:t>Dạy câu 1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53197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508518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6257835"/>
            <a:ext cx="532784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.HĐ THỰC HÀNH- LUYỆN TẬP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38400" y="644525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400">
                <a:solidFill>
                  <a:schemeClr val="bg1"/>
                </a:solidFill>
              </a:rPr>
              <a:t>Dạy câu 2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541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5400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810000" y="5181600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400">
                <a:solidFill>
                  <a:schemeClr val="bg1"/>
                </a:solidFill>
              </a:rPr>
              <a:t>Cả bài</a:t>
            </a:r>
          </a:p>
        </p:txBody>
      </p:sp>
      <p:pic>
        <p:nvPicPr>
          <p:cNvPr id="4" name="MP4 TDN DOG LU V SO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708" y="260648"/>
            <a:ext cx="5256584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722688" y="4953000"/>
            <a:ext cx="5410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chemeClr val="bg1"/>
                </a:solidFill>
              </a:rPr>
              <a:t>Đọc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nhẩm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lời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và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nghép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lời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143000" y="788988"/>
            <a:ext cx="5410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6522" y="60975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3722688" y="4953000"/>
            <a:ext cx="46593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chemeClr val="bg1"/>
                </a:solidFill>
              </a:rPr>
              <a:t>Đọc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nhạc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với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các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hình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thức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1143000" y="457200"/>
            <a:ext cx="1981200" cy="121920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DÃY 1</a:t>
            </a: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200400" y="5588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0" i="1" dirty="0" err="1">
                <a:solidFill>
                  <a:srgbClr val="FFFF00"/>
                </a:solidFill>
              </a:rPr>
              <a:t>Đọc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  <a:r>
              <a:rPr lang="en-US" sz="6000" i="1" dirty="0" err="1">
                <a:solidFill>
                  <a:srgbClr val="FFFF00"/>
                </a:solidFill>
              </a:rPr>
              <a:t>nhạc</a:t>
            </a:r>
            <a:endParaRPr lang="en-US" sz="6000" i="1" dirty="0">
              <a:solidFill>
                <a:srgbClr val="FFFF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1066800" y="1879600"/>
            <a:ext cx="1981200" cy="121920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DÃY 2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3238500" y="19812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0" i="1" dirty="0" err="1">
                <a:solidFill>
                  <a:srgbClr val="FFFF00"/>
                </a:solidFill>
              </a:rPr>
              <a:t>Ghép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  <a:r>
              <a:rPr lang="en-US" sz="6000" i="1" dirty="0" err="1">
                <a:solidFill>
                  <a:srgbClr val="FFFF00"/>
                </a:solidFill>
              </a:rPr>
              <a:t>lời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200400" y="3208338"/>
            <a:ext cx="297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i="1" dirty="0" err="1">
                <a:solidFill>
                  <a:schemeClr val="bg1"/>
                </a:solidFill>
              </a:rPr>
              <a:t>Đổi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ngược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lại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4" y="5903893"/>
            <a:ext cx="74827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CÂU 1: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 BỨC TRANH VÀ CÂU GIAI ĐIỆU NÀY LÀ CỦA BÀI HÁT NÀO CHỦ ĐỀ CON VẬT ĐÃ HỌC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93688"/>
            <a:ext cx="81003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 smtClean="0">
                <a:solidFill>
                  <a:srgbClr val="002060"/>
                </a:solidFill>
              </a:rPr>
              <a:t>ĐÁP ÁN CÂU 1:Bài </a:t>
            </a:r>
            <a:r>
              <a:rPr lang="en-US" altLang="en-US" sz="3600" dirty="0" err="1">
                <a:solidFill>
                  <a:srgbClr val="002060"/>
                </a:solidFill>
              </a:rPr>
              <a:t>Chú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Voi</a:t>
            </a:r>
            <a:r>
              <a:rPr lang="en-US" altLang="en-US" sz="3600" dirty="0">
                <a:solidFill>
                  <a:srgbClr val="002060"/>
                </a:solidFill>
              </a:rPr>
              <a:t> con ở </a:t>
            </a:r>
            <a:r>
              <a:rPr lang="en-US" altLang="en-US" sz="3600" dirty="0" err="1">
                <a:solidFill>
                  <a:srgbClr val="002060"/>
                </a:solidFill>
              </a:rPr>
              <a:t>Bản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Đôn</a:t>
            </a:r>
            <a:endParaRPr lang="en-US" altLang="en-US" sz="3600" dirty="0">
              <a:solidFill>
                <a:srgbClr val="002060"/>
              </a:solidFill>
            </a:endParaRPr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 rot="-569373">
            <a:off x="150813" y="203200"/>
            <a:ext cx="3487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rgbClr val="0000CC"/>
                </a:solidFill>
              </a:rPr>
              <a:t>Nêu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giáo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dục-củng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cố-dặn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dò</a:t>
            </a:r>
            <a:endParaRPr lang="en-US" sz="3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62600"/>
            <a:ext cx="6553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Chúc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thầy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khỏe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ngoan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giỏi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14847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34447" y="88346"/>
            <a:ext cx="6074600" cy="774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2: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81" y="5780782"/>
            <a:ext cx="714460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CÂU 2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BÀI HÁT CHÚ VOI CON Ở BẢN ĐÔN LÀ SÁNG TÁC CỦA NHẠC SĨ NÀO?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151721"/>
            <a:ext cx="5220072" cy="17148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 VOI TRONG BÀI HÁT CÓ TÍNH CÁCH NHƯ NÀO?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147828"/>
            <a:ext cx="6552728" cy="774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3: Ham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27984" y="-78931"/>
            <a:ext cx="1600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093FB7"/>
                </a:solidFill>
              </a:rPr>
              <a:t>TIẾT 27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65984" y="444737"/>
            <a:ext cx="472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</a:rPr>
              <a:t>Ôn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Chú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Voi</a:t>
            </a:r>
            <a:r>
              <a:rPr lang="en-US" sz="2400" b="1" dirty="0">
                <a:solidFill>
                  <a:srgbClr val="FF0000"/>
                </a:solidFill>
              </a:rPr>
              <a:t> con ở </a:t>
            </a:r>
            <a:r>
              <a:rPr lang="en-US" sz="2400" b="1" dirty="0" err="1">
                <a:solidFill>
                  <a:srgbClr val="FF0000"/>
                </a:solidFill>
              </a:rPr>
              <a:t>Bản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Đôn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03848" y="905352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nhạc</a:t>
            </a:r>
            <a:r>
              <a:rPr lang="en-US" sz="2400" b="1" dirty="0">
                <a:solidFill>
                  <a:srgbClr val="FF0000"/>
                </a:solidFill>
              </a:rPr>
              <a:t>: TĐN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3" name="TextBox 2"/>
          <p:cNvSpPr txBox="1"/>
          <p:nvPr/>
        </p:nvSpPr>
        <p:spPr>
          <a:xfrm rot="19937431">
            <a:off x="-65109" y="745113"/>
            <a:ext cx="3256886" cy="52322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CHỦ ĐỀ : LOÀI VẬT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3848" y="980728"/>
            <a:ext cx="51125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solidFill>
                  <a:srgbClr val="FFFF00"/>
                </a:solidFill>
              </a:rPr>
              <a:t>Chú voi con ở Bản Đôn</a:t>
            </a:r>
            <a:br>
              <a:rPr lang="vi-VN" sz="2800" i="1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rgbClr val="FFFF00"/>
                </a:solidFill>
              </a:rPr>
              <a:t>Chưa có ngà nên còn trẻ con</a:t>
            </a:r>
            <a:br>
              <a:rPr lang="vi-VN" sz="2800" i="1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rgbClr val="FFFF00"/>
                </a:solidFill>
              </a:rPr>
              <a:t>Từ rừng già chú đến với người</a:t>
            </a:r>
            <a:br>
              <a:rPr lang="vi-VN" sz="2800" i="1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rgbClr val="FFFF00"/>
                </a:solidFill>
              </a:rPr>
              <a:t>Rất ham ăn với lại ham chơi</a:t>
            </a:r>
            <a:r>
              <a:rPr lang="vi-VN" sz="2800" i="1" dirty="0" smtClean="0">
                <a:solidFill>
                  <a:srgbClr val="FFFF00"/>
                </a:solidFill>
              </a:rPr>
              <a:t>.....</a:t>
            </a:r>
            <a:endParaRPr lang="en-US" sz="2800" i="1" dirty="0" smtClean="0">
              <a:solidFill>
                <a:srgbClr val="FFFF00"/>
              </a:solidFill>
            </a:endParaRPr>
          </a:p>
          <a:p>
            <a:r>
              <a:rPr lang="vi-VN" sz="2800" i="1" dirty="0">
                <a:solidFill>
                  <a:srgbClr val="FFFF00"/>
                </a:solidFill>
              </a:rPr>
              <a:t/>
            </a:r>
            <a:br>
              <a:rPr lang="vi-VN" sz="2800" i="1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rgbClr val="FFFF00"/>
                </a:solidFill>
              </a:rPr>
              <a:t>Voi con ơi, voi con ơi</a:t>
            </a:r>
            <a:br>
              <a:rPr lang="vi-VN" sz="2800" i="1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rgbClr val="FFFF00"/>
                </a:solidFill>
              </a:rPr>
              <a:t>Mau lớn lên có đôi ngà to</a:t>
            </a:r>
            <a:br>
              <a:rPr lang="vi-VN" sz="2800" i="1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rgbClr val="FFFF00"/>
                </a:solidFill>
              </a:rPr>
              <a:t>Có sức đi khắp miền rừng xa</a:t>
            </a:r>
            <a:br>
              <a:rPr lang="vi-VN" sz="2800" i="1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rgbClr val="FFFF00"/>
                </a:solidFill>
              </a:rPr>
              <a:t>Kéo gỗ cho buôn làng của ta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5805264"/>
            <a:ext cx="151216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/>
              <a:t>LỜI 1</a:t>
            </a:r>
            <a:endParaRPr lang="en-US" sz="4400" dirty="0"/>
          </a:p>
        </p:txBody>
      </p:sp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494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32040" y="5805264"/>
            <a:ext cx="151216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/>
              <a:t>LỜI 2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3034502" y="764704"/>
            <a:ext cx="57606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solidFill>
                  <a:srgbClr val="FFFF00"/>
                </a:solidFill>
                <a:latin typeface="+mj-lt"/>
              </a:rPr>
              <a:t>Chú voi con thật là khôn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Quen thiếu nhi khắp vùng Bản Đôn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Đầu gật gù, lúc lắc chiếc vòi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Khéo đung đưa theo nhịp chiêng vui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/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Voi con ơi, voi con ơi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Mau lớn lên có thân mình to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Khấp chốn Tây Nguyên còn nhiều voi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Góp sức xây buôn làng đẹp tươi</a:t>
            </a:r>
            <a:br>
              <a:rPr lang="vi-VN" sz="2800" i="1" dirty="0">
                <a:solidFill>
                  <a:srgbClr val="FFFF00"/>
                </a:solidFill>
                <a:latin typeface="+mj-lt"/>
              </a:rPr>
            </a:br>
            <a:r>
              <a:rPr lang="vi-VN" sz="2800" i="1" dirty="0">
                <a:solidFill>
                  <a:srgbClr val="FFFF00"/>
                </a:solidFill>
                <a:latin typeface="+mj-lt"/>
              </a:rPr>
              <a:t>Voi ơi voi ơi...</a:t>
            </a:r>
            <a:endParaRPr lang="en-US" sz="28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0084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556792"/>
            <a:ext cx="5040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FF0000"/>
                </a:solidFill>
              </a:rPr>
              <a:t>Chú voi con ở Bản Đôn</a:t>
            </a:r>
            <a:br>
              <a:rPr lang="vi-VN" sz="2400" i="1" dirty="0">
                <a:solidFill>
                  <a:srgbClr val="FF0000"/>
                </a:solidFill>
              </a:rPr>
            </a:br>
            <a:r>
              <a:rPr lang="vi-VN" sz="2400" i="1" dirty="0">
                <a:solidFill>
                  <a:srgbClr val="FF0000"/>
                </a:solidFill>
              </a:rPr>
              <a:t>Chưa có ngà nên còn trẻ con</a:t>
            </a:r>
            <a:br>
              <a:rPr lang="vi-VN" sz="2400" i="1" dirty="0">
                <a:solidFill>
                  <a:srgbClr val="FF0000"/>
                </a:solidFill>
              </a:rPr>
            </a:br>
            <a:r>
              <a:rPr lang="vi-VN" sz="2400" i="1" dirty="0">
                <a:solidFill>
                  <a:srgbClr val="FF0000"/>
                </a:solidFill>
              </a:rPr>
              <a:t>Từ rừng già chú đến với người</a:t>
            </a:r>
            <a:br>
              <a:rPr lang="vi-VN" sz="2400" i="1" dirty="0">
                <a:solidFill>
                  <a:srgbClr val="FF0000"/>
                </a:solidFill>
              </a:rPr>
            </a:br>
            <a:r>
              <a:rPr lang="vi-VN" sz="2400" i="1" dirty="0">
                <a:solidFill>
                  <a:srgbClr val="FF0000"/>
                </a:solidFill>
              </a:rPr>
              <a:t>Rất ham ăn với lại ham chơi</a:t>
            </a:r>
            <a:r>
              <a:rPr lang="vi-VN" sz="2400" i="1" dirty="0" smtClean="0">
                <a:solidFill>
                  <a:srgbClr val="FF0000"/>
                </a:solidFill>
              </a:rPr>
              <a:t>.....</a:t>
            </a:r>
            <a:endParaRPr lang="en-US" sz="2400" i="1" dirty="0" smtClean="0">
              <a:solidFill>
                <a:srgbClr val="FF0000"/>
              </a:solidFill>
            </a:endParaRPr>
          </a:p>
          <a:p>
            <a:r>
              <a:rPr lang="vi-VN" sz="2400" i="1" dirty="0">
                <a:solidFill>
                  <a:srgbClr val="FF0000"/>
                </a:solidFill>
              </a:rPr>
              <a:t/>
            </a:r>
            <a:br>
              <a:rPr lang="vi-VN" sz="2400" i="1" dirty="0">
                <a:solidFill>
                  <a:srgbClr val="FF0000"/>
                </a:solidFill>
              </a:rPr>
            </a:br>
            <a:r>
              <a:rPr lang="vi-VN" sz="2400" i="1" dirty="0">
                <a:solidFill>
                  <a:srgbClr val="FF0000"/>
                </a:solidFill>
              </a:rPr>
              <a:t>Voi con ơi, voi con ơi</a:t>
            </a:r>
            <a:br>
              <a:rPr lang="vi-VN" sz="2400" i="1" dirty="0">
                <a:solidFill>
                  <a:srgbClr val="FF0000"/>
                </a:solidFill>
              </a:rPr>
            </a:br>
            <a:r>
              <a:rPr lang="vi-VN" sz="2400" i="1" dirty="0">
                <a:solidFill>
                  <a:srgbClr val="FF0000"/>
                </a:solidFill>
              </a:rPr>
              <a:t>Mau lớn lên có đôi ngà to</a:t>
            </a:r>
            <a:br>
              <a:rPr lang="vi-VN" sz="2400" i="1" dirty="0">
                <a:solidFill>
                  <a:srgbClr val="FF0000"/>
                </a:solidFill>
              </a:rPr>
            </a:br>
            <a:r>
              <a:rPr lang="vi-VN" sz="2400" i="1" dirty="0">
                <a:solidFill>
                  <a:srgbClr val="FF0000"/>
                </a:solidFill>
              </a:rPr>
              <a:t>Có sức đi khắp miền rừng xa</a:t>
            </a:r>
            <a:br>
              <a:rPr lang="vi-VN" sz="2400" i="1" dirty="0">
                <a:solidFill>
                  <a:srgbClr val="FF0000"/>
                </a:solidFill>
              </a:rPr>
            </a:br>
            <a:r>
              <a:rPr lang="vi-VN" sz="2400" i="1" dirty="0">
                <a:solidFill>
                  <a:srgbClr val="FF0000"/>
                </a:solidFill>
              </a:rPr>
              <a:t>Kéo gỗ cho buôn làng của ta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1412776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7030A0"/>
                </a:solidFill>
              </a:rPr>
              <a:t>Chú voi con thật là khôn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>
                <a:solidFill>
                  <a:srgbClr val="7030A0"/>
                </a:solidFill>
              </a:rPr>
              <a:t>Quen thiếu nhi khắp vùng Bản Đôn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>
                <a:solidFill>
                  <a:srgbClr val="7030A0"/>
                </a:solidFill>
              </a:rPr>
              <a:t>Đầu gật gù, lúc lắc chiếc vòi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>
                <a:solidFill>
                  <a:srgbClr val="7030A0"/>
                </a:solidFill>
              </a:rPr>
              <a:t>Khéo đung đưa theo nhịp chiêng vui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 smtClean="0">
                <a:solidFill>
                  <a:srgbClr val="7030A0"/>
                </a:solidFill>
              </a:rPr>
              <a:t>Voi </a:t>
            </a:r>
            <a:r>
              <a:rPr lang="vi-VN" sz="2400" i="1" dirty="0">
                <a:solidFill>
                  <a:srgbClr val="7030A0"/>
                </a:solidFill>
              </a:rPr>
              <a:t>con ơi, voi con ơi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>
                <a:solidFill>
                  <a:srgbClr val="7030A0"/>
                </a:solidFill>
              </a:rPr>
              <a:t>Mau lớn lên có thân mình to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>
                <a:solidFill>
                  <a:srgbClr val="7030A0"/>
                </a:solidFill>
              </a:rPr>
              <a:t>Khấp chốn Tây Nguyên còn nhiều voi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>
                <a:solidFill>
                  <a:srgbClr val="7030A0"/>
                </a:solidFill>
              </a:rPr>
              <a:t>Góp sức xây buôn làng đẹp tươi</a:t>
            </a:r>
            <a:br>
              <a:rPr lang="vi-VN" sz="2400" i="1" dirty="0">
                <a:solidFill>
                  <a:srgbClr val="7030A0"/>
                </a:solidFill>
              </a:rPr>
            </a:br>
            <a:r>
              <a:rPr lang="vi-VN" sz="2400" i="1" dirty="0">
                <a:solidFill>
                  <a:srgbClr val="7030A0"/>
                </a:solidFill>
              </a:rPr>
              <a:t>Voi ơi voi ơi...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9608" y="404664"/>
            <a:ext cx="206652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/>
              <a:t>CẢ BÀI</a:t>
            </a:r>
            <a:endParaRPr lang="en-US" sz="4400" dirty="0"/>
          </a:p>
        </p:txBody>
      </p:sp>
      <p:pic>
        <p:nvPicPr>
          <p:cNvPr id="7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4992" y="53274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3429000"/>
            <a:ext cx="350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i="1">
                <a:solidFill>
                  <a:srgbClr val="093FB7"/>
                </a:solidFill>
              </a:rPr>
              <a:t>Hát nhẩm theo giai điệu một lần sau đó hát với các hình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76200"/>
            <a:ext cx="68580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2564904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28" y="6137920"/>
            <a:ext cx="6408712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HĐ THỰC HÀNH-LUYỆN TẬP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Office PowerPoint</Application>
  <PresentationFormat>On-screen Show (4:3)</PresentationFormat>
  <Paragraphs>47</Paragraphs>
  <Slides>21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33</cp:revision>
  <dcterms:created xsi:type="dcterms:W3CDTF">2021-03-21T03:21:00Z</dcterms:created>
  <dcterms:modified xsi:type="dcterms:W3CDTF">2023-03-20T08:36:19Z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E914AE1C1B5442ADB459CDA4EEE58A36</vt:lpwstr>
  </property>
  <property fmtid="{D5CDD505-2E9C-101B-9397-08002B2CF9AE}" pid="3" name="KSOProductBuildVer">
    <vt:lpwstr>1033-11.2.0.10265</vt:lpwstr>
  </property>
</Properties>
</file>