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281" r:id="rId3"/>
    <p:sldId id="282" r:id="rId4"/>
    <p:sldId id="347" r:id="rId5"/>
    <p:sldId id="293" r:id="rId6"/>
    <p:sldId id="324" r:id="rId7"/>
    <p:sldId id="348" r:id="rId8"/>
    <p:sldId id="349" r:id="rId9"/>
    <p:sldId id="320" r:id="rId10"/>
    <p:sldId id="321" r:id="rId11"/>
    <p:sldId id="342" r:id="rId12"/>
    <p:sldId id="343" r:id="rId13"/>
    <p:sldId id="345" r:id="rId14"/>
    <p:sldId id="351" r:id="rId15"/>
    <p:sldId id="352" r:id="rId16"/>
    <p:sldId id="353" r:id="rId17"/>
    <p:sldId id="354" r:id="rId18"/>
    <p:sldId id="355" r:id="rId19"/>
    <p:sldId id="356" r:id="rId20"/>
    <p:sldId id="357" r:id="rId21"/>
    <p:sldId id="360" r:id="rId22"/>
    <p:sldId id="359" r:id="rId23"/>
    <p:sldId id="362" r:id="rId24"/>
    <p:sldId id="363" r:id="rId25"/>
    <p:sldId id="364" r:id="rId26"/>
    <p:sldId id="367" r:id="rId27"/>
    <p:sldId id="368" r:id="rId28"/>
    <p:sldId id="369" r:id="rId29"/>
    <p:sldId id="370" r:id="rId30"/>
    <p:sldId id="371" r:id="rId31"/>
    <p:sldId id="372" r:id="rId32"/>
    <p:sldId id="290" r:id="rId33"/>
    <p:sldId id="291" r:id="rId34"/>
  </p:sldIdLst>
  <p:sldSz cx="12192000" cy="6858000"/>
  <p:notesSz cx="6858000" cy="9144000"/>
  <p:embeddedFontLst>
    <p:embeddedFont>
      <p:font typeface="Calibri" panose="020F0502020204030204" charset="0"/>
      <p:regular r:id="rId39"/>
      <p:bold r:id="rId40"/>
      <p:italic r:id="rId41"/>
      <p:boldItalic r:id="rId42"/>
    </p:embeddedFont>
    <p:embeddedFont>
      <p:font typeface="Calibri Light" panose="020F030202020403020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varScale="1">
        <p:scale>
          <a:sx n="66" d="100"/>
          <a:sy n="66" d="100"/>
        </p:scale>
        <p:origin x="-90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4" Type="http://schemas.openxmlformats.org/officeDocument/2006/relationships/font" Target="fonts/font6.fntdata"/><Relationship Id="rId43" Type="http://schemas.openxmlformats.org/officeDocument/2006/relationships/font" Target="fonts/font5.fntdata"/><Relationship Id="rId42" Type="http://schemas.openxmlformats.org/officeDocument/2006/relationships/font" Target="fonts/font4.fntdata"/><Relationship Id="rId41" Type="http://schemas.openxmlformats.org/officeDocument/2006/relationships/font" Target="fonts/font3.fntdata"/><Relationship Id="rId40" Type="http://schemas.openxmlformats.org/officeDocument/2006/relationships/font" Target="fonts/font2.fntdata"/><Relationship Id="rId4" Type="http://schemas.openxmlformats.org/officeDocument/2006/relationships/slide" Target="slides/slide2.xml"/><Relationship Id="rId39" Type="http://schemas.openxmlformats.org/officeDocument/2006/relationships/font" Target="fonts/font1.fntdata"/><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notesMaster" Target="notesMasters/notesMaster1.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DF482EC-926D-4C5A-9790-48C7BDC6D9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DF482EC-926D-4C5A-9790-48C7BDC6D9F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DF482EC-926D-4C5A-9790-48C7BDC6D9F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DF482EC-926D-4C5A-9790-48C7BDC6D9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B8B373-8D77-4B1D-89C4-87E4A3F9FEF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slide" Target="slide8.xml"/><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6.mp3"/><Relationship Id="rId3" Type="http://schemas.openxmlformats.org/officeDocument/2006/relationships/audio" Target="../media/media6.mp3"/><Relationship Id="rId2" Type="http://schemas.openxmlformats.org/officeDocument/2006/relationships/slide" Target="slide8.xml"/><Relationship Id="rId1" Type="http://schemas.openxmlformats.org/officeDocument/2006/relationships/image" Target="../media/image14.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7.mp3"/><Relationship Id="rId3" Type="http://schemas.openxmlformats.org/officeDocument/2006/relationships/audio" Target="../media/media7.mp3"/><Relationship Id="rId2" Type="http://schemas.openxmlformats.org/officeDocument/2006/relationships/slide" Target="slide8.xml"/><Relationship Id="rId1" Type="http://schemas.openxmlformats.org/officeDocument/2006/relationships/image" Target="../media/image14.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7.png"/><Relationship Id="rId3" Type="http://schemas.microsoft.com/office/2007/relationships/media" Target="../media/media8.mp4"/><Relationship Id="rId2" Type="http://schemas.openxmlformats.org/officeDocument/2006/relationships/video" Target="../media/media8.mp4"/><Relationship Id="rId1"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9.mp3"/><Relationship Id="rId3" Type="http://schemas.openxmlformats.org/officeDocument/2006/relationships/audio" Target="../media/media9.mp3"/><Relationship Id="rId2" Type="http://schemas.openxmlformats.org/officeDocument/2006/relationships/image" Target="../media/image20.pn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10.mp3"/><Relationship Id="rId3" Type="http://schemas.openxmlformats.org/officeDocument/2006/relationships/audio" Target="../media/media10.mp3"/><Relationship Id="rId2" Type="http://schemas.openxmlformats.org/officeDocument/2006/relationships/image" Target="../media/image21.png"/><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11.mp3"/><Relationship Id="rId3" Type="http://schemas.openxmlformats.org/officeDocument/2006/relationships/audio" Target="../media/media11.mp3"/><Relationship Id="rId2" Type="http://schemas.openxmlformats.org/officeDocument/2006/relationships/image" Target="../media/image22.png"/><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12.mp3"/><Relationship Id="rId3" Type="http://schemas.openxmlformats.org/officeDocument/2006/relationships/audio" Target="../media/media12.mp3"/><Relationship Id="rId2" Type="http://schemas.openxmlformats.org/officeDocument/2006/relationships/image" Target="../media/image22.png"/><Relationship Id="rId1" Type="http://schemas.openxmlformats.org/officeDocument/2006/relationships/image" Target="../media/image18.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13.mp3"/><Relationship Id="rId3" Type="http://schemas.openxmlformats.org/officeDocument/2006/relationships/audio" Target="../media/media13.mp3"/><Relationship Id="rId2" Type="http://schemas.openxmlformats.org/officeDocument/2006/relationships/image" Target="../media/image23.png"/><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14.mp3"/><Relationship Id="rId3" Type="http://schemas.openxmlformats.org/officeDocument/2006/relationships/audio" Target="../media/media14.mp3"/><Relationship Id="rId2" Type="http://schemas.openxmlformats.org/officeDocument/2006/relationships/image" Target="../media/image24.png"/><Relationship Id="rId1" Type="http://schemas.openxmlformats.org/officeDocument/2006/relationships/image" Target="../media/image18.jpeg"/></Relationships>
</file>

<file path=ppt/slides/_rels/slide2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media" Target="../media/media15.mp3"/><Relationship Id="rId4" Type="http://schemas.openxmlformats.org/officeDocument/2006/relationships/audio" Target="../media/media15.mp3"/><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image" Target="../media/image18.jpe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16.mp3"/><Relationship Id="rId3" Type="http://schemas.openxmlformats.org/officeDocument/2006/relationships/audio" Target="../media/media16.mp3"/><Relationship Id="rId2" Type="http://schemas.openxmlformats.org/officeDocument/2006/relationships/image" Target="../media/image19.png"/><Relationship Id="rId1" Type="http://schemas.openxmlformats.org/officeDocument/2006/relationships/image" Target="../media/image18.jpe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0.png"/><Relationship Id="rId6" Type="http://schemas.openxmlformats.org/officeDocument/2006/relationships/slide" Target="slide26.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1.png"/><Relationship Id="rId6" Type="http://schemas.openxmlformats.org/officeDocument/2006/relationships/image" Target="../media/image30.png"/><Relationship Id="rId5" Type="http://schemas.openxmlformats.org/officeDocument/2006/relationships/slide" Target="slide28.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image" Target="../media/image25.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2.png"/><Relationship Id="rId6" Type="http://schemas.openxmlformats.org/officeDocument/2006/relationships/image" Target="../media/image30.png"/><Relationship Id="rId5" Type="http://schemas.openxmlformats.org/officeDocument/2006/relationships/slide" Target="slide30.xml"/><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5.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2.png"/><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image" Target="../media/image25.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34.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9" Type="http://schemas.openxmlformats.org/officeDocument/2006/relationships/image" Target="../media/image2.png"/><Relationship Id="rId8" Type="http://schemas.microsoft.com/office/2007/relationships/media" Target="../media/media4.mp3"/><Relationship Id="rId7" Type="http://schemas.openxmlformats.org/officeDocument/2006/relationships/audio" Target="../media/media4.mp3"/><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11.xml"/><Relationship Id="rId3" Type="http://schemas.openxmlformats.org/officeDocument/2006/relationships/image" Target="../media/image13.png"/><Relationship Id="rId2" Type="http://schemas.openxmlformats.org/officeDocument/2006/relationships/slide" Target="slide9.xml"/><Relationship Id="rId16" Type="http://schemas.openxmlformats.org/officeDocument/2006/relationships/slideLayout" Target="../slideLayouts/slideLayout2.xml"/><Relationship Id="rId15" Type="http://schemas.microsoft.com/office/2007/relationships/media" Target="../media/media7.mp3"/><Relationship Id="rId14" Type="http://schemas.openxmlformats.org/officeDocument/2006/relationships/audio" Target="../media/media7.mp3"/><Relationship Id="rId13" Type="http://schemas.microsoft.com/office/2007/relationships/media" Target="../media/media6.mp3"/><Relationship Id="rId12" Type="http://schemas.openxmlformats.org/officeDocument/2006/relationships/audio" Target="../media/media6.mp3"/><Relationship Id="rId11" Type="http://schemas.microsoft.com/office/2007/relationships/media" Target="../media/media5.mp3"/><Relationship Id="rId10" Type="http://schemas.openxmlformats.org/officeDocument/2006/relationships/audio" Target="../media/media5.mp3"/><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media" Target="../media/media4.mp3"/><Relationship Id="rId3" Type="http://schemas.openxmlformats.org/officeDocument/2006/relationships/audio" Target="../media/media4.mp3"/><Relationship Id="rId2" Type="http://schemas.openxmlformats.org/officeDocument/2006/relationships/slide" Target="slide8.xml"/><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9000" b="-19000"/>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479145" y="1301325"/>
            <a:ext cx="609600" cy="609600"/>
          </a:xfrm>
          <a:prstGeom prst="rect">
            <a:avLst/>
          </a:prstGeom>
        </p:spPr>
      </p:pic>
      <p:sp>
        <p:nvSpPr>
          <p:cNvPr id="2" name="TextBox 1"/>
          <p:cNvSpPr txBox="1"/>
          <p:nvPr/>
        </p:nvSpPr>
        <p:spPr>
          <a:xfrm>
            <a:off x="6894287" y="127586"/>
            <a:ext cx="5297713" cy="954107"/>
          </a:xfrm>
          <a:prstGeom prst="rect">
            <a:avLst/>
          </a:prstGeom>
          <a:noFill/>
        </p:spPr>
        <p:txBody>
          <a:bodyPr wrap="square" rtlCol="0">
            <a:prstTxWarp prst="textWave1">
              <a:avLst/>
            </a:prstTxWarp>
            <a:spAutoFit/>
          </a:bodyPr>
          <a:lstStyle/>
          <a:p>
            <a:r>
              <a:rPr lang="en-US" sz="2800" b="1" i="1" smtClean="0">
                <a:solidFill>
                  <a:srgbClr val="6600FF"/>
                </a:solidFill>
              </a:rPr>
              <a:t>Chào mừng quý thầy cô và các bạn học sinh về dự tiết âm nhạc</a:t>
            </a:r>
            <a:endParaRPr lang="en-US" sz="2800" b="1" i="1">
              <a:solidFill>
                <a:srgbClr val="6600FF"/>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rot="734639">
            <a:off x="2624362" y="2493160"/>
            <a:ext cx="1057798" cy="646331"/>
          </a:xfrm>
          <a:prstGeom prst="rect">
            <a:avLst/>
          </a:prstGeom>
        </p:spPr>
        <p:txBody>
          <a:bodyPr wrap="square">
            <a:spAutoFit/>
          </a:bodyPr>
          <a:lstStyle/>
          <a:p>
            <a:r>
              <a:rPr lang="en-US" sz="3600" i="1" smtClean="0">
                <a:solidFill>
                  <a:srgbClr val="000066"/>
                </a:solidFill>
              </a:rPr>
              <a:t>   </a:t>
            </a:r>
            <a:endParaRPr lang="en-US" sz="3200" i="1">
              <a:solidFill>
                <a:srgbClr val="000066"/>
              </a:solidFill>
            </a:endParaRPr>
          </a:p>
        </p:txBody>
      </p:sp>
      <p:sp>
        <p:nvSpPr>
          <p:cNvPr id="6" name="Right Arrow 5">
            <a:hlinkClick r:id="rId2" action="ppaction://hlinksldjump"/>
          </p:cNvPr>
          <p:cNvSpPr/>
          <p:nvPr/>
        </p:nvSpPr>
        <p:spPr>
          <a:xfrm>
            <a:off x="4388241" y="505822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Quay lại nội dung trò chơi</a:t>
            </a:r>
            <a:endParaRPr lang="en-US" sz="3200" b="1" i="1">
              <a:solidFill>
                <a:schemeClr val="bg2"/>
              </a:solidFill>
            </a:endParaRPr>
          </a:p>
        </p:txBody>
      </p:sp>
      <p:sp>
        <p:nvSpPr>
          <p:cNvPr id="3" name="TextBox 2"/>
          <p:cNvSpPr txBox="1"/>
          <p:nvPr/>
        </p:nvSpPr>
        <p:spPr>
          <a:xfrm rot="20366272">
            <a:off x="2855330" y="1849735"/>
            <a:ext cx="6197753" cy="1077218"/>
          </a:xfrm>
          <a:prstGeom prst="rect">
            <a:avLst/>
          </a:prstGeom>
          <a:noFill/>
        </p:spPr>
        <p:txBody>
          <a:bodyPr wrap="square" rtlCol="0">
            <a:spAutoFit/>
          </a:bodyPr>
          <a:lstStyle/>
          <a:p>
            <a:r>
              <a:rPr lang="en-US" sz="3200" b="1" i="1" smtClean="0">
                <a:solidFill>
                  <a:srgbClr val="0070C0"/>
                </a:solidFill>
              </a:rPr>
              <a:t>Câu 1: Cùng đàn cùng hát vang lừng, họp vào ngày tết tưng bừng</a:t>
            </a:r>
            <a:endParaRPr lang="en-US" sz="3200" b="1" i="1">
              <a:solidFill>
                <a:srgbClr val="0070C0"/>
              </a:solidFill>
            </a:endParaRPr>
          </a:p>
        </p:txBody>
      </p:sp>
      <p:pic>
        <p:nvPicPr>
          <p:cNvPr id="7" name="C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4260332" y="31859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518143">
            <a:off x="3085171" y="1963503"/>
            <a:ext cx="6067309" cy="1077218"/>
          </a:xfrm>
          <a:prstGeom prst="rect">
            <a:avLst/>
          </a:prstGeom>
          <a:noFill/>
        </p:spPr>
        <p:txBody>
          <a:bodyPr wrap="square" rtlCol="0">
            <a:spAutoFit/>
          </a:bodyPr>
          <a:lstStyle/>
          <a:p>
            <a:r>
              <a:rPr lang="en-US" sz="3200" b="1" i="1" smtClean="0">
                <a:solidFill>
                  <a:srgbClr val="0070C0"/>
                </a:solidFill>
              </a:rPr>
              <a:t>Câu 3: Nhớ mãi phút giây êm đềm sống bên nhau bao bạn hiền</a:t>
            </a:r>
            <a:endParaRPr lang="en-US" sz="3200" b="1" i="1">
              <a:solidFill>
                <a:srgbClr val="0070C0"/>
              </a:solidFill>
            </a:endParaRPr>
          </a:p>
        </p:txBody>
      </p:sp>
      <p:sp>
        <p:nvSpPr>
          <p:cNvPr id="5" name="Right Arrow 4">
            <a:hlinkClick r:id="rId2" action="ppaction://hlinksldjump"/>
          </p:cNvPr>
          <p:cNvSpPr/>
          <p:nvPr/>
        </p:nvSpPr>
        <p:spPr>
          <a:xfrm>
            <a:off x="3285156" y="439304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Quay lại nội dung trò chơi</a:t>
            </a:r>
            <a:endParaRPr lang="en-US" sz="3200" b="1" i="1">
              <a:solidFill>
                <a:schemeClr val="bg2"/>
              </a:solidFill>
            </a:endParaRPr>
          </a:p>
        </p:txBody>
      </p:sp>
      <p:pic>
        <p:nvPicPr>
          <p:cNvPr id="6" name="C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3846286" y="49245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626706">
            <a:off x="2768278" y="2340186"/>
            <a:ext cx="6927006" cy="584775"/>
          </a:xfrm>
          <a:prstGeom prst="rect">
            <a:avLst/>
          </a:prstGeom>
          <a:noFill/>
        </p:spPr>
        <p:txBody>
          <a:bodyPr wrap="square" rtlCol="0">
            <a:spAutoFit/>
          </a:bodyPr>
          <a:lstStyle/>
          <a:p>
            <a:r>
              <a:rPr lang="en-US" sz="3200" b="1" i="1" smtClean="0">
                <a:solidFill>
                  <a:srgbClr val="0070C0"/>
                </a:solidFill>
              </a:rPr>
              <a:t>Câu </a:t>
            </a:r>
            <a:r>
              <a:rPr lang="en-US" sz="3200" b="1" i="1">
                <a:solidFill>
                  <a:srgbClr val="0070C0"/>
                </a:solidFill>
              </a:rPr>
              <a:t>4</a:t>
            </a:r>
            <a:r>
              <a:rPr lang="en-US" sz="3200" b="1" i="1" smtClean="0">
                <a:solidFill>
                  <a:srgbClr val="0070C0"/>
                </a:solidFill>
              </a:rPr>
              <a:t>: Hát lên tình thiết tha lâu bền </a:t>
            </a:r>
            <a:endParaRPr lang="en-US" sz="3200" b="1" i="1">
              <a:solidFill>
                <a:srgbClr val="0070C0"/>
              </a:solidFill>
            </a:endParaRPr>
          </a:p>
        </p:txBody>
      </p:sp>
      <p:sp>
        <p:nvSpPr>
          <p:cNvPr id="5" name="Right Arrow 4">
            <a:hlinkClick r:id="rId2" action="ppaction://hlinksldjump"/>
          </p:cNvPr>
          <p:cNvSpPr/>
          <p:nvPr/>
        </p:nvSpPr>
        <p:spPr>
          <a:xfrm>
            <a:off x="3285156" y="439304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Chuyển nội dung tiếp theo</a:t>
            </a:r>
            <a:endParaRPr lang="en-US" sz="3200" b="1" i="1">
              <a:solidFill>
                <a:schemeClr val="bg2"/>
              </a:solidFill>
            </a:endParaRPr>
          </a:p>
        </p:txBody>
      </p:sp>
      <p:pic>
        <p:nvPicPr>
          <p:cNvPr id="6" name="C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2824485" y="51859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8686" y="1277258"/>
            <a:ext cx="9376228" cy="584775"/>
          </a:xfrm>
          <a:prstGeom prst="rect">
            <a:avLst/>
          </a:prstGeom>
          <a:noFill/>
        </p:spPr>
        <p:txBody>
          <a:bodyPr wrap="square" rtlCol="0">
            <a:spAutoFit/>
          </a:bodyPr>
          <a:lstStyle/>
          <a:p>
            <a:r>
              <a:rPr lang="en-US" sz="3200" b="1" i="1" smtClean="0">
                <a:solidFill>
                  <a:srgbClr val="FF0000"/>
                </a:solidFill>
              </a:rPr>
              <a:t>- HD lại cho HS hát kết hợp gõ đệm với 2 âm sắc</a:t>
            </a:r>
            <a:endParaRPr lang="en-US" sz="3200" b="1" i="1">
              <a:solidFill>
                <a:srgbClr val="FF0000"/>
              </a:solidFill>
            </a:endParaRPr>
          </a:p>
        </p:txBody>
      </p:sp>
      <p:pic>
        <p:nvPicPr>
          <p:cNvPr id="5" name="CHUC MUG Cm BGD">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885714" y="110671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09601" y="3700085"/>
            <a:ext cx="2830285" cy="3046988"/>
          </a:xfrm>
          <a:prstGeom prst="rect">
            <a:avLst/>
          </a:prstGeom>
          <a:noFill/>
        </p:spPr>
        <p:txBody>
          <a:bodyPr wrap="square" rtlCol="0">
            <a:spAutoFit/>
          </a:bodyPr>
          <a:lstStyle/>
          <a:p>
            <a:r>
              <a:rPr lang="en-US" i="1" smtClean="0"/>
              <a:t>- </a:t>
            </a:r>
            <a:r>
              <a:rPr lang="en-US" sz="3200" i="1" smtClean="0">
                <a:solidFill>
                  <a:srgbClr val="00B0F0"/>
                </a:solidFill>
              </a:rPr>
              <a:t>Cho HS xem Video mẫu sau đó HD HS hát kết hợp vận động phụ họa cho bài hát</a:t>
            </a:r>
            <a:endParaRPr lang="en-US" sz="3200" i="1">
              <a:solidFill>
                <a:srgbClr val="00B0F0"/>
              </a:solidFill>
            </a:endParaRPr>
          </a:p>
        </p:txBody>
      </p:sp>
      <p:pic>
        <p:nvPicPr>
          <p:cNvPr id="5" name="van dog chuc mug">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3164114" y="2110771"/>
            <a:ext cx="7605486" cy="3178628"/>
          </a:xfrm>
          <a:prstGeom prst="rect">
            <a:avLst/>
          </a:prstGeom>
          <a:solidFill>
            <a:srgbClr val="000000"/>
          </a:solidFill>
          <a:ln w="177800" cap="flat">
            <a:solidFill>
              <a:srgbClr val="0D0D0D"/>
            </a:solidFill>
            <a:miter lim="800000"/>
            <a:headEnd/>
            <a:tailEnd/>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3771" y="420915"/>
            <a:ext cx="3512457" cy="1938992"/>
          </a:xfrm>
          <a:prstGeom prst="rect">
            <a:avLst/>
          </a:prstGeom>
          <a:noFill/>
        </p:spPr>
        <p:txBody>
          <a:bodyPr wrap="square" rtlCol="0">
            <a:spAutoFit/>
          </a:bodyPr>
          <a:lstStyle/>
          <a:p>
            <a:r>
              <a:rPr lang="en-US" sz="2400" b="1" smtClean="0">
                <a:solidFill>
                  <a:srgbClr val="FF0000"/>
                </a:solidFill>
              </a:rPr>
              <a:t>2. Tập Đọc nhạc số 5 Hoa bé ngoan:</a:t>
            </a:r>
            <a:endParaRPr lang="en-US" sz="2400" b="1" smtClean="0">
              <a:solidFill>
                <a:srgbClr val="FF0000"/>
              </a:solidFill>
            </a:endParaRPr>
          </a:p>
          <a:p>
            <a:r>
              <a:rPr lang="en-US" sz="2400" b="1" i="1" smtClean="0">
                <a:solidFill>
                  <a:srgbClr val="0070C0"/>
                </a:solidFill>
              </a:rPr>
              <a:t>- Giới thiệu bài TĐN trích từ bài Hoa bé ngoan của tác giả Hoàng Văn Yến</a:t>
            </a:r>
            <a:endParaRPr lang="en-US" sz="2400" b="1" i="1">
              <a:solidFill>
                <a:srgbClr val="0070C0"/>
              </a:solidFill>
            </a:endParaRPr>
          </a:p>
        </p:txBody>
      </p:sp>
      <p:pic>
        <p:nvPicPr>
          <p:cNvPr id="11" name="Picture 10"/>
          <p:cNvPicPr>
            <a:picLocks noChangeAspect="1"/>
          </p:cNvPicPr>
          <p:nvPr/>
        </p:nvPicPr>
        <p:blipFill>
          <a:blip r:embed="rId2"/>
          <a:stretch>
            <a:fillRect/>
          </a:stretch>
        </p:blipFill>
        <p:spPr>
          <a:xfrm>
            <a:off x="4833258" y="235176"/>
            <a:ext cx="6807199" cy="46125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3771" y="420915"/>
            <a:ext cx="8926286" cy="646331"/>
          </a:xfrm>
          <a:prstGeom prst="rect">
            <a:avLst/>
          </a:prstGeom>
          <a:noFill/>
        </p:spPr>
        <p:txBody>
          <a:bodyPr wrap="square" rtlCol="0">
            <a:spAutoFit/>
          </a:bodyPr>
          <a:lstStyle/>
          <a:p>
            <a:r>
              <a:rPr lang="en-US" sz="3600" b="1" i="1" smtClean="0">
                <a:solidFill>
                  <a:srgbClr val="0070C0"/>
                </a:solidFill>
              </a:rPr>
              <a:t>- HD HS Luyện cao độ, tiết tấu</a:t>
            </a:r>
            <a:endParaRPr lang="en-US" sz="3600" b="1" i="1">
              <a:solidFill>
                <a:srgbClr val="0070C0"/>
              </a:solidFill>
            </a:endParaRPr>
          </a:p>
        </p:txBody>
      </p:sp>
      <p:pic>
        <p:nvPicPr>
          <p:cNvPr id="10" name="Picture 9"/>
          <p:cNvPicPr>
            <a:picLocks noChangeAspect="1"/>
          </p:cNvPicPr>
          <p:nvPr/>
        </p:nvPicPr>
        <p:blipFill>
          <a:blip r:embed="rId2"/>
          <a:stretch>
            <a:fillRect/>
          </a:stretch>
        </p:blipFill>
        <p:spPr>
          <a:xfrm>
            <a:off x="5246914" y="1633303"/>
            <a:ext cx="6364514" cy="3040297"/>
          </a:xfrm>
          <a:prstGeom prst="rect">
            <a:avLst/>
          </a:prstGeom>
        </p:spPr>
      </p:pic>
      <p:pic>
        <p:nvPicPr>
          <p:cNvPr id="11" name="LCD DEN DRMSL">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712685" y="132850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96685" y="290287"/>
            <a:ext cx="3628572" cy="2677656"/>
          </a:xfrm>
          <a:prstGeom prst="rect">
            <a:avLst/>
          </a:prstGeom>
          <a:noFill/>
        </p:spPr>
        <p:txBody>
          <a:bodyPr wrap="square" rtlCol="0">
            <a:spAutoFit/>
          </a:bodyPr>
          <a:lstStyle/>
          <a:p>
            <a:r>
              <a:rPr lang="en-US" sz="2800" b="1" i="1" smtClean="0">
                <a:solidFill>
                  <a:srgbClr val="0070C0"/>
                </a:solidFill>
              </a:rPr>
              <a:t>- Hỏi trong bài TĐN có những hình nốt nhạc, tên nốt nhạc gì. Sau đó cho đọc mẫu tên nốt nhạc theo tiết tấu của bài và HD hs đọc lại</a:t>
            </a:r>
            <a:endParaRPr lang="en-US" sz="2800" b="1" i="1">
              <a:solidFill>
                <a:srgbClr val="0070C0"/>
              </a:solidFill>
            </a:endParaRPr>
          </a:p>
        </p:txBody>
      </p:sp>
      <p:pic>
        <p:nvPicPr>
          <p:cNvPr id="3" name="Picture 2"/>
          <p:cNvPicPr>
            <a:picLocks noChangeAspect="1"/>
          </p:cNvPicPr>
          <p:nvPr/>
        </p:nvPicPr>
        <p:blipFill>
          <a:blip r:embed="rId2"/>
          <a:stretch>
            <a:fillRect/>
          </a:stretch>
        </p:blipFill>
        <p:spPr>
          <a:xfrm>
            <a:off x="4862286" y="0"/>
            <a:ext cx="6712402" cy="4281714"/>
          </a:xfrm>
          <a:prstGeom prst="rect">
            <a:avLst/>
          </a:prstGeom>
        </p:spPr>
      </p:pic>
      <p:sp>
        <p:nvSpPr>
          <p:cNvPr id="11" name="TextBox 10"/>
          <p:cNvSpPr txBox="1"/>
          <p:nvPr/>
        </p:nvSpPr>
        <p:spPr>
          <a:xfrm>
            <a:off x="5633354" y="2737110"/>
            <a:ext cx="1146629" cy="461665"/>
          </a:xfrm>
          <a:prstGeom prst="rect">
            <a:avLst/>
          </a:prstGeom>
          <a:noFill/>
        </p:spPr>
        <p:txBody>
          <a:bodyPr wrap="square" rtlCol="0">
            <a:spAutoFit/>
          </a:bodyPr>
          <a:lstStyle/>
          <a:p>
            <a:r>
              <a:rPr lang="en-US" sz="2400" i="1" smtClean="0">
                <a:solidFill>
                  <a:srgbClr val="FF0000"/>
                </a:solidFill>
              </a:rPr>
              <a:t>CÂU 1</a:t>
            </a:r>
            <a:endParaRPr lang="en-US" sz="2400" i="1">
              <a:solidFill>
                <a:srgbClr val="FF0000"/>
              </a:solidFill>
            </a:endParaRPr>
          </a:p>
        </p:txBody>
      </p:sp>
      <p:sp>
        <p:nvSpPr>
          <p:cNvPr id="12" name="TextBox 11"/>
          <p:cNvSpPr txBox="1"/>
          <p:nvPr/>
        </p:nvSpPr>
        <p:spPr>
          <a:xfrm>
            <a:off x="8450941" y="2737110"/>
            <a:ext cx="1146629" cy="461665"/>
          </a:xfrm>
          <a:prstGeom prst="rect">
            <a:avLst/>
          </a:prstGeom>
          <a:noFill/>
        </p:spPr>
        <p:txBody>
          <a:bodyPr wrap="square" rtlCol="0">
            <a:spAutoFit/>
          </a:bodyPr>
          <a:lstStyle/>
          <a:p>
            <a:r>
              <a:rPr lang="en-US" sz="2400" i="1" smtClean="0">
                <a:solidFill>
                  <a:srgbClr val="FF0000"/>
                </a:solidFill>
              </a:rPr>
              <a:t>CÂU 2</a:t>
            </a:r>
            <a:endParaRPr lang="en-US" sz="2400" i="1">
              <a:solidFill>
                <a:srgbClr val="FF0000"/>
              </a:solidFill>
            </a:endParaRPr>
          </a:p>
        </p:txBody>
      </p:sp>
      <p:sp>
        <p:nvSpPr>
          <p:cNvPr id="13" name="TextBox 12"/>
          <p:cNvSpPr txBox="1"/>
          <p:nvPr/>
        </p:nvSpPr>
        <p:spPr>
          <a:xfrm>
            <a:off x="5076369" y="4281714"/>
            <a:ext cx="1052286" cy="461665"/>
          </a:xfrm>
          <a:prstGeom prst="rect">
            <a:avLst/>
          </a:prstGeom>
          <a:noFill/>
        </p:spPr>
        <p:txBody>
          <a:bodyPr wrap="square" rtlCol="0">
            <a:spAutoFit/>
          </a:bodyPr>
          <a:lstStyle/>
          <a:p>
            <a:r>
              <a:rPr lang="en-US" sz="2400" i="1" smtClean="0">
                <a:solidFill>
                  <a:srgbClr val="FF0000"/>
                </a:solidFill>
              </a:rPr>
              <a:t>CÂU 3</a:t>
            </a:r>
            <a:endParaRPr lang="en-US" sz="2400" i="1">
              <a:solidFill>
                <a:srgbClr val="FF0000"/>
              </a:solidFill>
            </a:endParaRPr>
          </a:p>
        </p:txBody>
      </p:sp>
      <p:sp>
        <p:nvSpPr>
          <p:cNvPr id="14" name="TextBox 13"/>
          <p:cNvSpPr txBox="1"/>
          <p:nvPr/>
        </p:nvSpPr>
        <p:spPr>
          <a:xfrm>
            <a:off x="8450942" y="4281714"/>
            <a:ext cx="1146629" cy="461665"/>
          </a:xfrm>
          <a:prstGeom prst="rect">
            <a:avLst/>
          </a:prstGeom>
          <a:noFill/>
        </p:spPr>
        <p:txBody>
          <a:bodyPr wrap="square" rtlCol="0">
            <a:spAutoFit/>
          </a:bodyPr>
          <a:lstStyle/>
          <a:p>
            <a:r>
              <a:rPr lang="en-US" sz="2400" i="1" smtClean="0">
                <a:solidFill>
                  <a:srgbClr val="FF0000"/>
                </a:solidFill>
              </a:rPr>
              <a:t>CÂU 4</a:t>
            </a:r>
            <a:endParaRPr lang="en-US" sz="2400" i="1">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38629" y="174774"/>
            <a:ext cx="2119085" cy="830997"/>
          </a:xfrm>
          <a:prstGeom prst="rect">
            <a:avLst/>
          </a:prstGeom>
          <a:noFill/>
        </p:spPr>
        <p:txBody>
          <a:bodyPr wrap="square" rtlCol="0">
            <a:spAutoFit/>
          </a:bodyPr>
          <a:lstStyle/>
          <a:p>
            <a:r>
              <a:rPr lang="en-US" sz="4800" b="1" i="1" smtClean="0">
                <a:solidFill>
                  <a:srgbClr val="0070C0"/>
                </a:solidFill>
              </a:rPr>
              <a:t>Câu 1</a:t>
            </a:r>
            <a:endParaRPr lang="en-US" sz="4800" b="1" i="1">
              <a:solidFill>
                <a:srgbClr val="0070C0"/>
              </a:solidFill>
            </a:endParaRPr>
          </a:p>
        </p:txBody>
      </p:sp>
      <p:pic>
        <p:nvPicPr>
          <p:cNvPr id="2" name="Picture 1"/>
          <p:cNvPicPr>
            <a:picLocks noChangeAspect="1"/>
          </p:cNvPicPr>
          <p:nvPr/>
        </p:nvPicPr>
        <p:blipFill>
          <a:blip r:embed="rId2"/>
          <a:stretch>
            <a:fillRect/>
          </a:stretch>
        </p:blipFill>
        <p:spPr>
          <a:xfrm>
            <a:off x="638629" y="1236435"/>
            <a:ext cx="6952343" cy="1971222"/>
          </a:xfrm>
          <a:prstGeom prst="rect">
            <a:avLst/>
          </a:prstGeom>
        </p:spPr>
      </p:pic>
      <p:pic>
        <p:nvPicPr>
          <p:cNvPr id="3" name="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flipH="1">
            <a:off x="7590972" y="2064657"/>
            <a:ext cx="3599543"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2119085" cy="830997"/>
          </a:xfrm>
          <a:prstGeom prst="rect">
            <a:avLst/>
          </a:prstGeom>
          <a:noFill/>
        </p:spPr>
        <p:txBody>
          <a:bodyPr wrap="square" rtlCol="0">
            <a:spAutoFit/>
          </a:bodyPr>
          <a:lstStyle/>
          <a:p>
            <a:r>
              <a:rPr lang="en-US" sz="4800" b="1" i="1" smtClean="0">
                <a:solidFill>
                  <a:srgbClr val="0070C0"/>
                </a:solidFill>
              </a:rPr>
              <a:t>Câu 2</a:t>
            </a:r>
            <a:endParaRPr lang="en-US" sz="4800" b="1" i="1">
              <a:solidFill>
                <a:srgbClr val="0070C0"/>
              </a:solidFill>
            </a:endParaRPr>
          </a:p>
        </p:txBody>
      </p:sp>
      <p:pic>
        <p:nvPicPr>
          <p:cNvPr id="7" name="Picture 6"/>
          <p:cNvPicPr>
            <a:picLocks noChangeAspect="1"/>
          </p:cNvPicPr>
          <p:nvPr/>
        </p:nvPicPr>
        <p:blipFill>
          <a:blip r:embed="rId2"/>
          <a:stretch>
            <a:fillRect/>
          </a:stretch>
        </p:blipFill>
        <p:spPr>
          <a:xfrm>
            <a:off x="653142" y="1451429"/>
            <a:ext cx="7358744" cy="2181679"/>
          </a:xfrm>
          <a:prstGeom prst="rect">
            <a:avLst/>
          </a:prstGeom>
        </p:spPr>
      </p:pic>
      <p:pic>
        <p:nvPicPr>
          <p:cNvPr id="8" name="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114972" y="28629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720114" y="1032417"/>
            <a:ext cx="5646057" cy="1200329"/>
          </a:xfrm>
          <a:prstGeom prst="rect">
            <a:avLst/>
          </a:prstGeom>
          <a:noFill/>
        </p:spPr>
        <p:txBody>
          <a:bodyPr wrap="square" rtlCol="0">
            <a:spAutoFit/>
          </a:bodyPr>
          <a:lstStyle/>
          <a:p>
            <a:r>
              <a:rPr lang="en-US" sz="3600" i="1" smtClean="0">
                <a:solidFill>
                  <a:schemeClr val="accent1"/>
                </a:solidFill>
              </a:rPr>
              <a:t>Hỏi HS câu giai điệu và tranh nói về Bài hát gì đã học</a:t>
            </a:r>
            <a:r>
              <a:rPr lang="en-US" sz="3600" i="1">
                <a:solidFill>
                  <a:srgbClr val="FF0000"/>
                </a:solidFill>
              </a:rPr>
              <a:t>.</a:t>
            </a:r>
            <a:endParaRPr lang="en-US" sz="3600" i="1">
              <a:solidFill>
                <a:srgbClr val="FF0000"/>
              </a:solidFill>
            </a:endParaRPr>
          </a:p>
        </p:txBody>
      </p:sp>
      <p:pic>
        <p:nvPicPr>
          <p:cNvPr id="3" name="Picture 2"/>
          <p:cNvPicPr>
            <a:picLocks noChangeAspect="1"/>
          </p:cNvPicPr>
          <p:nvPr/>
        </p:nvPicPr>
        <p:blipFill>
          <a:blip r:embed="rId2"/>
          <a:stretch>
            <a:fillRect/>
          </a:stretch>
        </p:blipFill>
        <p:spPr>
          <a:xfrm>
            <a:off x="5112344" y="2946400"/>
            <a:ext cx="6165257" cy="35777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14" y="2946400"/>
            <a:ext cx="5867087" cy="35777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 name="1">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831771" y="11357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3918857" cy="830997"/>
          </a:xfrm>
          <a:prstGeom prst="rect">
            <a:avLst/>
          </a:prstGeom>
          <a:noFill/>
        </p:spPr>
        <p:txBody>
          <a:bodyPr wrap="square" rtlCol="0">
            <a:spAutoFit/>
          </a:bodyPr>
          <a:lstStyle/>
          <a:p>
            <a:r>
              <a:rPr lang="en-US" sz="4800" b="1" i="1" smtClean="0">
                <a:solidFill>
                  <a:srgbClr val="0070C0"/>
                </a:solidFill>
              </a:rPr>
              <a:t>Câu 1+2</a:t>
            </a:r>
            <a:endParaRPr lang="en-US" sz="4800" b="1" i="1">
              <a:solidFill>
                <a:srgbClr val="0070C0"/>
              </a:solidFill>
            </a:endParaRPr>
          </a:p>
        </p:txBody>
      </p:sp>
      <p:pic>
        <p:nvPicPr>
          <p:cNvPr id="7" name="Picture 6"/>
          <p:cNvPicPr>
            <a:picLocks noChangeAspect="1"/>
          </p:cNvPicPr>
          <p:nvPr/>
        </p:nvPicPr>
        <p:blipFill>
          <a:blip r:embed="rId2"/>
          <a:stretch>
            <a:fillRect/>
          </a:stretch>
        </p:blipFill>
        <p:spPr>
          <a:xfrm>
            <a:off x="696685" y="1320800"/>
            <a:ext cx="5646058" cy="2181679"/>
          </a:xfrm>
          <a:prstGeom prst="rect">
            <a:avLst/>
          </a:prstGeom>
        </p:spPr>
      </p:pic>
      <p:pic>
        <p:nvPicPr>
          <p:cNvPr id="4" name="Picture 3"/>
          <p:cNvPicPr>
            <a:picLocks noChangeAspect="1"/>
          </p:cNvPicPr>
          <p:nvPr/>
        </p:nvPicPr>
        <p:blipFill>
          <a:blip r:embed="rId2"/>
          <a:stretch>
            <a:fillRect/>
          </a:stretch>
        </p:blipFill>
        <p:spPr>
          <a:xfrm>
            <a:off x="6183085" y="1320800"/>
            <a:ext cx="5544458" cy="2181679"/>
          </a:xfrm>
          <a:prstGeom prst="rect">
            <a:avLst/>
          </a:prstGeom>
        </p:spPr>
      </p:pic>
      <p:pic>
        <p:nvPicPr>
          <p:cNvPr id="2" name="C1+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955314" y="412568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2119085" cy="830997"/>
          </a:xfrm>
          <a:prstGeom prst="rect">
            <a:avLst/>
          </a:prstGeom>
          <a:noFill/>
        </p:spPr>
        <p:txBody>
          <a:bodyPr wrap="square" rtlCol="0">
            <a:spAutoFit/>
          </a:bodyPr>
          <a:lstStyle/>
          <a:p>
            <a:r>
              <a:rPr lang="en-US" sz="4800" b="1" i="1" smtClean="0">
                <a:solidFill>
                  <a:srgbClr val="0070C0"/>
                </a:solidFill>
              </a:rPr>
              <a:t>Câu 3</a:t>
            </a:r>
            <a:endParaRPr lang="en-US" sz="4800" b="1" i="1">
              <a:solidFill>
                <a:srgbClr val="0070C0"/>
              </a:solidFill>
            </a:endParaRPr>
          </a:p>
        </p:txBody>
      </p:sp>
      <p:pic>
        <p:nvPicPr>
          <p:cNvPr id="2" name="Picture 1"/>
          <p:cNvPicPr>
            <a:picLocks noChangeAspect="1"/>
          </p:cNvPicPr>
          <p:nvPr/>
        </p:nvPicPr>
        <p:blipFill>
          <a:blip r:embed="rId2"/>
          <a:stretch>
            <a:fillRect/>
          </a:stretch>
        </p:blipFill>
        <p:spPr>
          <a:xfrm>
            <a:off x="646792" y="1841500"/>
            <a:ext cx="8802008" cy="1787072"/>
          </a:xfrm>
          <a:prstGeom prst="rect">
            <a:avLst/>
          </a:prstGeom>
        </p:spPr>
      </p:pic>
      <p:pic>
        <p:nvPicPr>
          <p:cNvPr id="3" name="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955314" y="416922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85371" y="174775"/>
            <a:ext cx="4034972" cy="830997"/>
          </a:xfrm>
          <a:prstGeom prst="rect">
            <a:avLst/>
          </a:prstGeom>
          <a:noFill/>
        </p:spPr>
        <p:txBody>
          <a:bodyPr wrap="square" rtlCol="0">
            <a:spAutoFit/>
          </a:bodyPr>
          <a:lstStyle/>
          <a:p>
            <a:r>
              <a:rPr lang="en-US" sz="4800" b="1" i="1" smtClean="0">
                <a:solidFill>
                  <a:srgbClr val="0070C0"/>
                </a:solidFill>
              </a:rPr>
              <a:t>Câu 4</a:t>
            </a:r>
            <a:endParaRPr lang="en-US" sz="4800" b="1" i="1">
              <a:solidFill>
                <a:srgbClr val="0070C0"/>
              </a:solidFill>
            </a:endParaRPr>
          </a:p>
        </p:txBody>
      </p:sp>
      <p:pic>
        <p:nvPicPr>
          <p:cNvPr id="3" name="Picture 2"/>
          <p:cNvPicPr>
            <a:picLocks noChangeAspect="1"/>
          </p:cNvPicPr>
          <p:nvPr/>
        </p:nvPicPr>
        <p:blipFill>
          <a:blip r:embed="rId2"/>
          <a:stretch>
            <a:fillRect/>
          </a:stretch>
        </p:blipFill>
        <p:spPr>
          <a:xfrm>
            <a:off x="522514" y="1291771"/>
            <a:ext cx="6705600" cy="2017486"/>
          </a:xfrm>
          <a:prstGeom prst="rect">
            <a:avLst/>
          </a:prstGeom>
        </p:spPr>
      </p:pic>
      <p:pic>
        <p:nvPicPr>
          <p:cNvPr id="8" name="4">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723085" y="330925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8"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85371" y="174775"/>
            <a:ext cx="4034972" cy="830997"/>
          </a:xfrm>
          <a:prstGeom prst="rect">
            <a:avLst/>
          </a:prstGeom>
          <a:noFill/>
        </p:spPr>
        <p:txBody>
          <a:bodyPr wrap="square" rtlCol="0">
            <a:spAutoFit/>
          </a:bodyPr>
          <a:lstStyle/>
          <a:p>
            <a:r>
              <a:rPr lang="en-US" sz="4800" b="1" i="1" smtClean="0">
                <a:solidFill>
                  <a:srgbClr val="0070C0"/>
                </a:solidFill>
              </a:rPr>
              <a:t>Câu 3+4</a:t>
            </a:r>
            <a:endParaRPr lang="en-US" sz="4800" b="1" i="1">
              <a:solidFill>
                <a:srgbClr val="0070C0"/>
              </a:solidFill>
            </a:endParaRPr>
          </a:p>
        </p:txBody>
      </p:sp>
      <p:pic>
        <p:nvPicPr>
          <p:cNvPr id="3" name="Picture 2"/>
          <p:cNvPicPr>
            <a:picLocks noChangeAspect="1"/>
          </p:cNvPicPr>
          <p:nvPr/>
        </p:nvPicPr>
        <p:blipFill>
          <a:blip r:embed="rId2"/>
          <a:stretch>
            <a:fillRect/>
          </a:stretch>
        </p:blipFill>
        <p:spPr>
          <a:xfrm>
            <a:off x="6110514" y="1799771"/>
            <a:ext cx="5588000" cy="1915886"/>
          </a:xfrm>
          <a:prstGeom prst="rect">
            <a:avLst/>
          </a:prstGeom>
        </p:spPr>
      </p:pic>
      <p:pic>
        <p:nvPicPr>
          <p:cNvPr id="4" name="Picture 3"/>
          <p:cNvPicPr>
            <a:picLocks noChangeAspect="1"/>
          </p:cNvPicPr>
          <p:nvPr/>
        </p:nvPicPr>
        <p:blipFill>
          <a:blip r:embed="rId3"/>
          <a:stretch>
            <a:fillRect/>
          </a:stretch>
        </p:blipFill>
        <p:spPr>
          <a:xfrm>
            <a:off x="516163" y="1654629"/>
            <a:ext cx="5724980" cy="2061028"/>
          </a:xfrm>
          <a:prstGeom prst="rect">
            <a:avLst/>
          </a:prstGeom>
        </p:spPr>
      </p:pic>
      <p:pic>
        <p:nvPicPr>
          <p:cNvPr id="2" name="C3+4">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9144000" y="42708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5086" y="784375"/>
            <a:ext cx="4151086" cy="2246769"/>
          </a:xfrm>
          <a:prstGeom prst="rect">
            <a:avLst/>
          </a:prstGeom>
          <a:noFill/>
        </p:spPr>
        <p:txBody>
          <a:bodyPr wrap="square" rtlCol="0">
            <a:spAutoFit/>
          </a:bodyPr>
          <a:lstStyle/>
          <a:p>
            <a:r>
              <a:rPr lang="en-US" sz="2800" b="1" i="1" smtClean="0">
                <a:solidFill>
                  <a:srgbClr val="0070C0"/>
                </a:solidFill>
              </a:rPr>
              <a:t>- HD HS đọc cả bài sau đó nghép lời với các hình thức: Lớp, cá nhân. Chia lớp 2 tổ tổ 1 đọc nhạc, tổ 2 và đổi ngược lại </a:t>
            </a:r>
            <a:endParaRPr lang="en-US" sz="2800" b="1" i="1">
              <a:solidFill>
                <a:srgbClr val="0070C0"/>
              </a:solidFill>
            </a:endParaRPr>
          </a:p>
        </p:txBody>
      </p:sp>
      <p:pic>
        <p:nvPicPr>
          <p:cNvPr id="5" name="Picture 4"/>
          <p:cNvPicPr>
            <a:picLocks noChangeAspect="1"/>
          </p:cNvPicPr>
          <p:nvPr/>
        </p:nvPicPr>
        <p:blipFill>
          <a:blip r:embed="rId2"/>
          <a:stretch>
            <a:fillRect/>
          </a:stretch>
        </p:blipFill>
        <p:spPr>
          <a:xfrm>
            <a:off x="4746172" y="174775"/>
            <a:ext cx="6807199" cy="4612595"/>
          </a:xfrm>
          <a:prstGeom prst="rect">
            <a:avLst/>
          </a:prstGeom>
        </p:spPr>
      </p:pic>
      <p:pic>
        <p:nvPicPr>
          <p:cNvPr id="2" name="CA BAI TDN5 HOA BE NGOAN">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9376228" y="519974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Blanca. Definición, valor, en el pentagrama - Comamus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514" y="1915886"/>
            <a:ext cx="4107543" cy="243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138714" y="4353719"/>
            <a:ext cx="1436914" cy="1204118"/>
          </a:xfrm>
          <a:prstGeom prst="rect">
            <a:avLst/>
          </a:prstGeom>
        </p:spPr>
      </p:pic>
      <p:pic>
        <p:nvPicPr>
          <p:cNvPr id="5" name="Picture 4"/>
          <p:cNvPicPr>
            <a:picLocks noChangeAspect="1"/>
          </p:cNvPicPr>
          <p:nvPr/>
        </p:nvPicPr>
        <p:blipFill>
          <a:blip r:embed="rId4"/>
          <a:stretch>
            <a:fillRect/>
          </a:stretch>
        </p:blipFill>
        <p:spPr>
          <a:xfrm>
            <a:off x="5458730" y="4353719"/>
            <a:ext cx="1537155" cy="1204118"/>
          </a:xfrm>
          <a:prstGeom prst="rect">
            <a:avLst/>
          </a:prstGeom>
        </p:spPr>
      </p:pic>
      <p:pic>
        <p:nvPicPr>
          <p:cNvPr id="6" name="Picture 5"/>
          <p:cNvPicPr>
            <a:picLocks noChangeAspect="1"/>
          </p:cNvPicPr>
          <p:nvPr/>
        </p:nvPicPr>
        <p:blipFill>
          <a:blip r:embed="rId5"/>
          <a:stretch>
            <a:fillRect/>
          </a:stretch>
        </p:blipFill>
        <p:spPr>
          <a:xfrm>
            <a:off x="7714343" y="4252119"/>
            <a:ext cx="1398814" cy="1204118"/>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2" name="Rectangle 1"/>
          <p:cNvSpPr/>
          <p:nvPr/>
        </p:nvSpPr>
        <p:spPr>
          <a:xfrm>
            <a:off x="4732565" y="5634505"/>
            <a:ext cx="6860720" cy="1077218"/>
          </a:xfrm>
          <a:prstGeom prst="rect">
            <a:avLst/>
          </a:prstGeom>
        </p:spPr>
        <p:txBody>
          <a:bodyPr wrap="square">
            <a:spAutoFit/>
          </a:bodyPr>
          <a:lstStyle/>
          <a:p>
            <a:r>
              <a:rPr lang="en-US" sz="3200" b="1" i="1">
                <a:solidFill>
                  <a:srgbClr val="6600FF"/>
                </a:solidFill>
              </a:rPr>
              <a:t>Trò chơi: Xem nốt nhạc trên khuông nhạc đọc tên hình nốt nhạc và tên nốt</a:t>
            </a:r>
            <a:endParaRPr lang="en-US" sz="3200" b="1" i="1">
              <a:solidFill>
                <a:srgbClr val="6600FF"/>
              </a:solidFill>
            </a:endParaRPr>
          </a:p>
        </p:txBody>
      </p:sp>
      <p:sp>
        <p:nvSpPr>
          <p:cNvPr id="3" name="TextBox 2"/>
          <p:cNvSpPr txBox="1"/>
          <p:nvPr/>
        </p:nvSpPr>
        <p:spPr>
          <a:xfrm>
            <a:off x="2932793" y="3852009"/>
            <a:ext cx="1786166" cy="400110"/>
          </a:xfrm>
          <a:prstGeom prst="rect">
            <a:avLst/>
          </a:prstGeom>
          <a:noFill/>
        </p:spPr>
        <p:txBody>
          <a:bodyPr wrap="square" rtlCol="0">
            <a:spAutoFit/>
          </a:bodyPr>
          <a:lstStyle/>
          <a:p>
            <a:r>
              <a:rPr lang="en-US" sz="2000" b="1" smtClean="0">
                <a:solidFill>
                  <a:srgbClr val="0070C0"/>
                </a:solidFill>
              </a:rPr>
              <a:t>NỐT LA TRẮNG</a:t>
            </a:r>
            <a:endParaRPr lang="en-US" sz="2000" b="1">
              <a:solidFill>
                <a:srgbClr val="0070C0"/>
              </a:solidFill>
            </a:endParaRPr>
          </a:p>
        </p:txBody>
      </p:sp>
      <p:sp>
        <p:nvSpPr>
          <p:cNvPr id="9" name="TextBox 8"/>
          <p:cNvSpPr txBox="1"/>
          <p:nvPr/>
        </p:nvSpPr>
        <p:spPr>
          <a:xfrm>
            <a:off x="5359856" y="3915275"/>
            <a:ext cx="1786166" cy="400110"/>
          </a:xfrm>
          <a:prstGeom prst="rect">
            <a:avLst/>
          </a:prstGeom>
          <a:noFill/>
        </p:spPr>
        <p:txBody>
          <a:bodyPr wrap="square" rtlCol="0">
            <a:spAutoFit/>
          </a:bodyPr>
          <a:lstStyle/>
          <a:p>
            <a:r>
              <a:rPr lang="en-US" sz="2000" b="1" smtClean="0">
                <a:solidFill>
                  <a:srgbClr val="0070C0"/>
                </a:solidFill>
              </a:rPr>
              <a:t>NỐT ĐỒ ĐEN</a:t>
            </a:r>
            <a:endParaRPr lang="en-US" sz="2000" b="1">
              <a:solidFill>
                <a:srgbClr val="0070C0"/>
              </a:solidFill>
            </a:endParaRPr>
          </a:p>
        </p:txBody>
      </p:sp>
      <p:sp>
        <p:nvSpPr>
          <p:cNvPr id="10" name="TextBox 9"/>
          <p:cNvSpPr txBox="1"/>
          <p:nvPr/>
        </p:nvSpPr>
        <p:spPr>
          <a:xfrm>
            <a:off x="7294336" y="3852009"/>
            <a:ext cx="2285547" cy="400110"/>
          </a:xfrm>
          <a:prstGeom prst="rect">
            <a:avLst/>
          </a:prstGeom>
          <a:noFill/>
        </p:spPr>
        <p:txBody>
          <a:bodyPr wrap="square" rtlCol="0">
            <a:spAutoFit/>
          </a:bodyPr>
          <a:lstStyle/>
          <a:p>
            <a:r>
              <a:rPr lang="en-US" sz="2000" b="1" smtClean="0">
                <a:solidFill>
                  <a:srgbClr val="0070C0"/>
                </a:solidFill>
              </a:rPr>
              <a:t>NỐT SOL TRẮNG</a:t>
            </a:r>
            <a:endParaRPr lang="en-US" sz="2000" b="1">
              <a:solidFill>
                <a:srgbClr val="0070C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050" name="Picture 2" descr="Blanca. Definición, valor, en el pentagrama - Comamusic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7514" y="1915886"/>
            <a:ext cx="4107543" cy="2437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6983187" y="4001856"/>
            <a:ext cx="2102756" cy="1464808"/>
          </a:xfrm>
          <a:prstGeom prst="rect">
            <a:avLst/>
          </a:prstGeom>
        </p:spPr>
      </p:pic>
      <p:sp>
        <p:nvSpPr>
          <p:cNvPr id="8" name="TextBox 7"/>
          <p:cNvSpPr txBox="1"/>
          <p:nvPr/>
        </p:nvSpPr>
        <p:spPr>
          <a:xfrm>
            <a:off x="3875314" y="4734260"/>
            <a:ext cx="2947310" cy="461665"/>
          </a:xfrm>
          <a:prstGeom prst="rect">
            <a:avLst/>
          </a:prstGeom>
          <a:noFill/>
        </p:spPr>
        <p:txBody>
          <a:bodyPr wrap="square" rtlCol="0">
            <a:spAutoFit/>
          </a:bodyPr>
          <a:lstStyle/>
          <a:p>
            <a:r>
              <a:rPr lang="en-US" sz="2400" b="1" i="1" smtClean="0">
                <a:solidFill>
                  <a:srgbClr val="0070C0"/>
                </a:solidFill>
              </a:rPr>
              <a:t>NỐT SOL TRẮNG</a:t>
            </a:r>
            <a:endParaRPr lang="en-US" sz="2400" b="1" i="1">
              <a:solidFill>
                <a:srgbClr val="0070C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8714" y="4353719"/>
            <a:ext cx="1436914" cy="1204118"/>
          </a:xfrm>
          <a:prstGeom prst="rect">
            <a:avLst/>
          </a:prstGeom>
        </p:spPr>
      </p:pic>
      <p:pic>
        <p:nvPicPr>
          <p:cNvPr id="5" name="Picture 4"/>
          <p:cNvPicPr>
            <a:picLocks noChangeAspect="1"/>
          </p:cNvPicPr>
          <p:nvPr/>
        </p:nvPicPr>
        <p:blipFill>
          <a:blip r:embed="rId3"/>
          <a:stretch>
            <a:fillRect/>
          </a:stretch>
        </p:blipFill>
        <p:spPr>
          <a:xfrm>
            <a:off x="5458730" y="4353719"/>
            <a:ext cx="1537155" cy="1204118"/>
          </a:xfrm>
          <a:prstGeom prst="rect">
            <a:avLst/>
          </a:prstGeom>
        </p:spPr>
      </p:pic>
      <p:pic>
        <p:nvPicPr>
          <p:cNvPr id="6" name="Picture 5"/>
          <p:cNvPicPr>
            <a:picLocks noChangeAspect="1"/>
          </p:cNvPicPr>
          <p:nvPr/>
        </p:nvPicPr>
        <p:blipFill>
          <a:blip r:embed="rId4"/>
          <a:stretch>
            <a:fillRect/>
          </a:stretch>
        </p:blipFill>
        <p:spPr>
          <a:xfrm>
            <a:off x="7714343" y="4252119"/>
            <a:ext cx="1398814" cy="1204118"/>
          </a:xfrm>
          <a:prstGeom prst="rect">
            <a:avLst/>
          </a:prstGeom>
        </p:spPr>
      </p:pic>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8" name="TextBox 7"/>
          <p:cNvSpPr txBox="1"/>
          <p:nvPr/>
        </p:nvSpPr>
        <p:spPr>
          <a:xfrm>
            <a:off x="7460343" y="3882787"/>
            <a:ext cx="1887766" cy="369332"/>
          </a:xfrm>
          <a:prstGeom prst="rect">
            <a:avLst/>
          </a:prstGeom>
          <a:noFill/>
        </p:spPr>
        <p:txBody>
          <a:bodyPr wrap="square" rtlCol="0">
            <a:spAutoFit/>
          </a:bodyPr>
          <a:lstStyle/>
          <a:p>
            <a:r>
              <a:rPr lang="en-US" b="1" i="1" smtClean="0">
                <a:solidFill>
                  <a:srgbClr val="0070C0"/>
                </a:solidFill>
              </a:rPr>
              <a:t>NỐT LA TRẮNG</a:t>
            </a:r>
            <a:endParaRPr lang="en-US" b="1" i="1">
              <a:solidFill>
                <a:srgbClr val="0070C0"/>
              </a:solidFill>
            </a:endParaRPr>
          </a:p>
        </p:txBody>
      </p:sp>
      <p:sp>
        <p:nvSpPr>
          <p:cNvPr id="10" name="TextBox 9"/>
          <p:cNvSpPr txBox="1"/>
          <p:nvPr/>
        </p:nvSpPr>
        <p:spPr>
          <a:xfrm>
            <a:off x="5589360" y="3882787"/>
            <a:ext cx="1633766" cy="369332"/>
          </a:xfrm>
          <a:prstGeom prst="rect">
            <a:avLst/>
          </a:prstGeom>
          <a:noFill/>
        </p:spPr>
        <p:txBody>
          <a:bodyPr wrap="square" rtlCol="0">
            <a:spAutoFit/>
          </a:bodyPr>
          <a:lstStyle/>
          <a:p>
            <a:r>
              <a:rPr lang="en-US" b="1" i="1" smtClean="0">
                <a:solidFill>
                  <a:srgbClr val="0070C0"/>
                </a:solidFill>
              </a:rPr>
              <a:t>NỐT LA ĐƠN</a:t>
            </a:r>
            <a:endParaRPr lang="en-US" b="1" i="1">
              <a:solidFill>
                <a:srgbClr val="0070C0"/>
              </a:solidFill>
            </a:endParaRPr>
          </a:p>
        </p:txBody>
      </p:sp>
      <p:sp>
        <p:nvSpPr>
          <p:cNvPr id="11" name="TextBox 10"/>
          <p:cNvSpPr txBox="1"/>
          <p:nvPr/>
        </p:nvSpPr>
        <p:spPr>
          <a:xfrm>
            <a:off x="3203120" y="3882787"/>
            <a:ext cx="1633766" cy="369332"/>
          </a:xfrm>
          <a:prstGeom prst="rect">
            <a:avLst/>
          </a:prstGeom>
          <a:noFill/>
        </p:spPr>
        <p:txBody>
          <a:bodyPr wrap="square" rtlCol="0">
            <a:spAutoFit/>
          </a:bodyPr>
          <a:lstStyle/>
          <a:p>
            <a:r>
              <a:rPr lang="en-US" b="1" i="1" smtClean="0">
                <a:solidFill>
                  <a:srgbClr val="0070C0"/>
                </a:solidFill>
              </a:rPr>
              <a:t>NỐT  RÊ TRÒN</a:t>
            </a:r>
            <a:endParaRPr lang="en-US" b="1" i="1">
              <a:solidFill>
                <a:srgbClr val="0070C0"/>
              </a:solidFill>
            </a:endParaRPr>
          </a:p>
        </p:txBody>
      </p:sp>
      <p:pic>
        <p:nvPicPr>
          <p:cNvPr id="2" name="Picture 1"/>
          <p:cNvPicPr>
            <a:picLocks noChangeAspect="1"/>
          </p:cNvPicPr>
          <p:nvPr/>
        </p:nvPicPr>
        <p:blipFill>
          <a:blip r:embed="rId7"/>
          <a:stretch>
            <a:fillRect/>
          </a:stretch>
        </p:blipFill>
        <p:spPr>
          <a:xfrm>
            <a:off x="4328430" y="1915886"/>
            <a:ext cx="3797753" cy="196690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458730" y="4353719"/>
            <a:ext cx="1537155" cy="1204118"/>
          </a:xfrm>
          <a:prstGeom prst="rect">
            <a:avLst/>
          </a:prstGeom>
        </p:spPr>
      </p:pic>
      <p:sp>
        <p:nvSpPr>
          <p:cNvPr id="10" name="TextBox 9"/>
          <p:cNvSpPr txBox="1"/>
          <p:nvPr/>
        </p:nvSpPr>
        <p:spPr>
          <a:xfrm>
            <a:off x="5589360" y="3882787"/>
            <a:ext cx="1633766" cy="369332"/>
          </a:xfrm>
          <a:prstGeom prst="rect">
            <a:avLst/>
          </a:prstGeom>
          <a:noFill/>
        </p:spPr>
        <p:txBody>
          <a:bodyPr wrap="square" rtlCol="0">
            <a:spAutoFit/>
          </a:bodyPr>
          <a:lstStyle/>
          <a:p>
            <a:r>
              <a:rPr lang="en-US" b="1" i="1" smtClean="0">
                <a:solidFill>
                  <a:srgbClr val="0070C0"/>
                </a:solidFill>
              </a:rPr>
              <a:t>NỐT LA ĐƠN</a:t>
            </a:r>
            <a:endParaRPr lang="en-US" b="1" i="1">
              <a:solidFill>
                <a:srgbClr val="0070C0"/>
              </a:solidFill>
            </a:endParaRPr>
          </a:p>
        </p:txBody>
      </p:sp>
      <p:pic>
        <p:nvPicPr>
          <p:cNvPr id="2" name="Picture 1"/>
          <p:cNvPicPr>
            <a:picLocks noChangeAspect="1"/>
          </p:cNvPicPr>
          <p:nvPr/>
        </p:nvPicPr>
        <p:blipFill>
          <a:blip r:embed="rId3"/>
          <a:stretch>
            <a:fillRect/>
          </a:stretch>
        </p:blipFill>
        <p:spPr>
          <a:xfrm>
            <a:off x="4328430" y="1915886"/>
            <a:ext cx="3797753" cy="196690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8714" y="4353719"/>
            <a:ext cx="1436914" cy="1204118"/>
          </a:xfrm>
          <a:prstGeom prst="rect">
            <a:avLst/>
          </a:prstGeom>
        </p:spPr>
      </p:pic>
      <p:pic>
        <p:nvPicPr>
          <p:cNvPr id="5" name="Picture 4"/>
          <p:cNvPicPr>
            <a:picLocks noChangeAspect="1"/>
          </p:cNvPicPr>
          <p:nvPr/>
        </p:nvPicPr>
        <p:blipFill>
          <a:blip r:embed="rId3"/>
          <a:stretch>
            <a:fillRect/>
          </a:stretch>
        </p:blipFill>
        <p:spPr>
          <a:xfrm>
            <a:off x="5458730" y="4353719"/>
            <a:ext cx="1537155" cy="1204118"/>
          </a:xfrm>
          <a:prstGeom prst="rect">
            <a:avLst/>
          </a:prstGeom>
        </p:spPr>
      </p:pic>
      <p:pic>
        <p:nvPicPr>
          <p:cNvPr id="6" name="Picture 5"/>
          <p:cNvPicPr>
            <a:picLocks noChangeAspect="1"/>
          </p:cNvPicPr>
          <p:nvPr/>
        </p:nvPicPr>
        <p:blipFill>
          <a:blip r:embed="rId4"/>
          <a:stretch>
            <a:fillRect/>
          </a:stretch>
        </p:blipFill>
        <p:spPr>
          <a:xfrm>
            <a:off x="7714343" y="4252119"/>
            <a:ext cx="1398814" cy="1204118"/>
          </a:xfrm>
          <a:prstGeom prst="rect">
            <a:avLst/>
          </a:prstGeom>
        </p:spPr>
      </p:pic>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8" name="TextBox 7"/>
          <p:cNvSpPr txBox="1"/>
          <p:nvPr/>
        </p:nvSpPr>
        <p:spPr>
          <a:xfrm>
            <a:off x="7460343" y="3882787"/>
            <a:ext cx="1887766" cy="369332"/>
          </a:xfrm>
          <a:prstGeom prst="rect">
            <a:avLst/>
          </a:prstGeom>
          <a:noFill/>
        </p:spPr>
        <p:txBody>
          <a:bodyPr wrap="square" rtlCol="0">
            <a:spAutoFit/>
          </a:bodyPr>
          <a:lstStyle/>
          <a:p>
            <a:r>
              <a:rPr lang="en-US" b="1" i="1" smtClean="0">
                <a:solidFill>
                  <a:srgbClr val="0070C0"/>
                </a:solidFill>
              </a:rPr>
              <a:t>NỐT RÊ ĐEN</a:t>
            </a:r>
            <a:endParaRPr lang="en-US" b="1" i="1">
              <a:solidFill>
                <a:srgbClr val="0070C0"/>
              </a:solidFill>
            </a:endParaRPr>
          </a:p>
        </p:txBody>
      </p:sp>
      <p:sp>
        <p:nvSpPr>
          <p:cNvPr id="10" name="TextBox 9"/>
          <p:cNvSpPr txBox="1"/>
          <p:nvPr/>
        </p:nvSpPr>
        <p:spPr>
          <a:xfrm>
            <a:off x="5395008" y="3882787"/>
            <a:ext cx="1890031" cy="369332"/>
          </a:xfrm>
          <a:prstGeom prst="rect">
            <a:avLst/>
          </a:prstGeom>
          <a:noFill/>
        </p:spPr>
        <p:txBody>
          <a:bodyPr wrap="square" rtlCol="0">
            <a:spAutoFit/>
          </a:bodyPr>
          <a:lstStyle/>
          <a:p>
            <a:r>
              <a:rPr lang="en-US" b="1" i="1" smtClean="0">
                <a:solidFill>
                  <a:srgbClr val="0070C0"/>
                </a:solidFill>
              </a:rPr>
              <a:t>NỐT PHA TRÒN</a:t>
            </a:r>
            <a:endParaRPr lang="en-US" b="1" i="1">
              <a:solidFill>
                <a:srgbClr val="0070C0"/>
              </a:solidFill>
            </a:endParaRPr>
          </a:p>
        </p:txBody>
      </p:sp>
      <p:sp>
        <p:nvSpPr>
          <p:cNvPr id="11" name="TextBox 10"/>
          <p:cNvSpPr txBox="1"/>
          <p:nvPr/>
        </p:nvSpPr>
        <p:spPr>
          <a:xfrm>
            <a:off x="3203120" y="3882787"/>
            <a:ext cx="1633766" cy="369332"/>
          </a:xfrm>
          <a:prstGeom prst="rect">
            <a:avLst/>
          </a:prstGeom>
          <a:noFill/>
        </p:spPr>
        <p:txBody>
          <a:bodyPr wrap="square" rtlCol="0">
            <a:spAutoFit/>
          </a:bodyPr>
          <a:lstStyle/>
          <a:p>
            <a:r>
              <a:rPr lang="en-US" b="1" i="1" smtClean="0">
                <a:solidFill>
                  <a:srgbClr val="0070C0"/>
                </a:solidFill>
              </a:rPr>
              <a:t>NỐT  MI ĐEN</a:t>
            </a:r>
            <a:endParaRPr lang="en-US" b="1" i="1">
              <a:solidFill>
                <a:srgbClr val="0070C0"/>
              </a:solidFill>
            </a:endParaRPr>
          </a:p>
        </p:txBody>
      </p:sp>
      <p:pic>
        <p:nvPicPr>
          <p:cNvPr id="3" name="Picture 2"/>
          <p:cNvPicPr>
            <a:picLocks noChangeAspect="1"/>
          </p:cNvPicPr>
          <p:nvPr/>
        </p:nvPicPr>
        <p:blipFill>
          <a:blip r:embed="rId7"/>
          <a:stretch>
            <a:fillRect/>
          </a:stretch>
        </p:blipFill>
        <p:spPr>
          <a:xfrm>
            <a:off x="5118101" y="2160860"/>
            <a:ext cx="2105025" cy="162032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250" y="2525486"/>
            <a:ext cx="4106355" cy="32836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3"/>
          <a:stretch>
            <a:fillRect/>
          </a:stretch>
        </p:blipFill>
        <p:spPr>
          <a:xfrm>
            <a:off x="7246913" y="1973942"/>
            <a:ext cx="3361357" cy="2543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2256178" y="1235632"/>
            <a:ext cx="7636608" cy="954107"/>
          </a:xfrm>
          <a:prstGeom prst="rect">
            <a:avLst/>
          </a:prstGeom>
          <a:noFill/>
        </p:spPr>
        <p:txBody>
          <a:bodyPr wrap="square" rtlCol="0">
            <a:spAutoFit/>
          </a:bodyPr>
          <a:lstStyle/>
          <a:p>
            <a:r>
              <a:rPr lang="en-US" sz="2800" i="1" smtClean="0">
                <a:solidFill>
                  <a:srgbClr val="0070C0"/>
                </a:solidFill>
              </a:rPr>
              <a:t>- Hỏi HS các bức tranh nói về Hoa gì mà khi các em được điểm cao được các thầy cô thưởng </a:t>
            </a:r>
            <a:endParaRPr lang="en-US" sz="2800" i="1">
              <a:solidFill>
                <a:srgbClr val="0070C0"/>
              </a:solidFill>
            </a:endParaRPr>
          </a:p>
        </p:txBody>
      </p:sp>
      <p:pic>
        <p:nvPicPr>
          <p:cNvPr id="1026" name="Picture 2" descr="Nỗi lo điểm 10 đỏ rực học bạ - VietNam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082" y="2380227"/>
            <a:ext cx="1538514" cy="17308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8714" y="4353719"/>
            <a:ext cx="2463800" cy="120411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11" name="TextBox 10"/>
          <p:cNvSpPr txBox="1"/>
          <p:nvPr/>
        </p:nvSpPr>
        <p:spPr>
          <a:xfrm>
            <a:off x="3374117" y="3768944"/>
            <a:ext cx="3487967" cy="584775"/>
          </a:xfrm>
          <a:prstGeom prst="rect">
            <a:avLst/>
          </a:prstGeom>
          <a:noFill/>
        </p:spPr>
        <p:txBody>
          <a:bodyPr wrap="square" rtlCol="0">
            <a:spAutoFit/>
          </a:bodyPr>
          <a:lstStyle/>
          <a:p>
            <a:r>
              <a:rPr lang="en-US" sz="3200" b="1" i="1" smtClean="0">
                <a:solidFill>
                  <a:srgbClr val="0070C0"/>
                </a:solidFill>
              </a:rPr>
              <a:t>NỐT  MI ĐEN</a:t>
            </a:r>
            <a:endParaRPr lang="en-US" sz="3200" b="1" i="1">
              <a:solidFill>
                <a:srgbClr val="0070C0"/>
              </a:solidFill>
            </a:endParaRPr>
          </a:p>
        </p:txBody>
      </p:sp>
      <p:pic>
        <p:nvPicPr>
          <p:cNvPr id="3" name="Picture 2"/>
          <p:cNvPicPr>
            <a:picLocks noChangeAspect="1"/>
          </p:cNvPicPr>
          <p:nvPr/>
        </p:nvPicPr>
        <p:blipFill>
          <a:blip r:embed="rId4"/>
          <a:stretch>
            <a:fillRect/>
          </a:stretch>
        </p:blipFill>
        <p:spPr>
          <a:xfrm>
            <a:off x="5118101" y="2160860"/>
            <a:ext cx="2105025" cy="162032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39999" y="2858716"/>
            <a:ext cx="7895772" cy="769441"/>
          </a:xfrm>
          <a:prstGeom prst="rect">
            <a:avLst/>
          </a:prstGeom>
          <a:noFill/>
        </p:spPr>
        <p:txBody>
          <a:bodyPr wrap="square" rtlCol="0">
            <a:spAutoFit/>
          </a:bodyPr>
          <a:lstStyle/>
          <a:p>
            <a:r>
              <a:rPr lang="en-US" sz="4400" b="1" i="1" smtClean="0">
                <a:solidFill>
                  <a:srgbClr val="FF0000"/>
                </a:solidFill>
              </a:rPr>
              <a:t>- Củng cố, dặn dò, nêu giáo dục</a:t>
            </a:r>
            <a:endParaRPr lang="en-US" sz="4400" b="1" i="1">
              <a:solidFill>
                <a:srgbClr val="FF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rot="20397090">
            <a:off x="4833259" y="1428996"/>
            <a:ext cx="5921828" cy="1633518"/>
          </a:xfrm>
          <a:prstGeom prst="rect">
            <a:avLst/>
          </a:prstGeom>
          <a:noFill/>
        </p:spPr>
        <p:txBody>
          <a:bodyPr wrap="square" rtlCol="0">
            <a:prstTxWarp prst="textCanUp">
              <a:avLst/>
            </a:prstTxWarp>
            <a:spAutoFit/>
          </a:bodyPr>
          <a:lstStyle/>
          <a:p>
            <a:r>
              <a:rPr lang="en-US" sz="4800" i="1" smtClean="0">
                <a:solidFill>
                  <a:srgbClr val="FF0000"/>
                </a:solidFill>
              </a:rPr>
              <a:t>Chúc thầy cô mạnh khỏe, các bạn HS chăm ngoan học giỏi</a:t>
            </a:r>
            <a:endParaRPr lang="en-US" sz="4800" i="1">
              <a:solidFill>
                <a:srgbClr val="FF0000"/>
              </a:solidFill>
            </a:endParaRPr>
          </a:p>
        </p:txBody>
      </p:sp>
      <p:pic>
        <p:nvPicPr>
          <p:cNvPr id="6" name="CHUC MUG Cm BGD">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246062" y="24420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54881" y="4969595"/>
            <a:ext cx="4374651" cy="1754326"/>
          </a:xfrm>
          <a:prstGeom prst="rect">
            <a:avLst/>
          </a:prstGeom>
          <a:noFill/>
        </p:spPr>
        <p:txBody>
          <a:bodyPr wrap="square" rtlCol="0">
            <a:spAutoFit/>
          </a:bodyPr>
          <a:lstStyle/>
          <a:p>
            <a:r>
              <a:rPr lang="en-US" sz="3600" b="1" i="1" smtClean="0">
                <a:solidFill>
                  <a:srgbClr val="FF0000"/>
                </a:solidFill>
              </a:rPr>
              <a:t>Hát lại bài hát: Chúc mừng kiểm tra bài cũ và khởi động giọng</a:t>
            </a:r>
            <a:endParaRPr lang="en-US" sz="3600" b="1" i="1">
              <a:solidFill>
                <a:srgbClr val="FF0000"/>
              </a:solidFill>
            </a:endParaRPr>
          </a:p>
        </p:txBody>
      </p:sp>
      <p:pic>
        <p:nvPicPr>
          <p:cNvPr id="3" name="CHUC MUG Cm BGD">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306286" y="2442029"/>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386285" y="0"/>
            <a:ext cx="8215086" cy="523220"/>
          </a:xfrm>
          <a:prstGeom prst="rect">
            <a:avLst/>
          </a:prstGeom>
          <a:noFill/>
        </p:spPr>
        <p:txBody>
          <a:bodyPr wrap="square" rtlCol="0">
            <a:spAutoFit/>
          </a:bodyPr>
          <a:lstStyle/>
          <a:p>
            <a:r>
              <a:rPr lang="en-US" sz="2800" b="1" smtClean="0">
                <a:solidFill>
                  <a:srgbClr val="0070C0"/>
                </a:solidFill>
              </a:rPr>
              <a:t>THỨ      NGÀY     THÁNG 1 NĂM 2021</a:t>
            </a:r>
            <a:endParaRPr lang="en-US" sz="2800" b="1">
              <a:solidFill>
                <a:srgbClr val="0070C0"/>
              </a:solidFill>
            </a:endParaRPr>
          </a:p>
        </p:txBody>
      </p:sp>
      <p:sp>
        <p:nvSpPr>
          <p:cNvPr id="6" name="TextBox 5"/>
          <p:cNvSpPr txBox="1"/>
          <p:nvPr/>
        </p:nvSpPr>
        <p:spPr>
          <a:xfrm>
            <a:off x="8614229" y="1270886"/>
            <a:ext cx="1407886" cy="584775"/>
          </a:xfrm>
          <a:prstGeom prst="rect">
            <a:avLst/>
          </a:prstGeom>
          <a:noFill/>
        </p:spPr>
        <p:txBody>
          <a:bodyPr wrap="square" rtlCol="0">
            <a:spAutoFit/>
          </a:bodyPr>
          <a:lstStyle/>
          <a:p>
            <a:r>
              <a:rPr lang="en-US" sz="3200" b="1" smtClean="0">
                <a:solidFill>
                  <a:srgbClr val="FF0000"/>
                </a:solidFill>
              </a:rPr>
              <a:t>TIẾT 21</a:t>
            </a:r>
            <a:endParaRPr lang="en-US" sz="3200" b="1">
              <a:solidFill>
                <a:srgbClr val="FF0000"/>
              </a:solidFill>
            </a:endParaRPr>
          </a:p>
        </p:txBody>
      </p:sp>
      <p:sp>
        <p:nvSpPr>
          <p:cNvPr id="7" name="TextBox 6"/>
          <p:cNvSpPr txBox="1"/>
          <p:nvPr/>
        </p:nvSpPr>
        <p:spPr>
          <a:xfrm>
            <a:off x="6821714" y="2310939"/>
            <a:ext cx="5014687" cy="584775"/>
          </a:xfrm>
          <a:prstGeom prst="rect">
            <a:avLst/>
          </a:prstGeom>
          <a:noFill/>
        </p:spPr>
        <p:txBody>
          <a:bodyPr wrap="square" rtlCol="0">
            <a:spAutoFit/>
          </a:bodyPr>
          <a:lstStyle/>
          <a:p>
            <a:r>
              <a:rPr lang="en-US" sz="3200" b="1" smtClean="0">
                <a:solidFill>
                  <a:srgbClr val="0070C0"/>
                </a:solidFill>
              </a:rPr>
              <a:t>Ôn Tập Bài Hát: Chúc Mừng</a:t>
            </a:r>
            <a:endParaRPr lang="en-US" sz="3200" b="1">
              <a:solidFill>
                <a:srgbClr val="0070C0"/>
              </a:solidFill>
            </a:endParaRPr>
          </a:p>
        </p:txBody>
      </p:sp>
      <p:sp>
        <p:nvSpPr>
          <p:cNvPr id="2" name="TextBox 1"/>
          <p:cNvSpPr txBox="1"/>
          <p:nvPr/>
        </p:nvSpPr>
        <p:spPr>
          <a:xfrm>
            <a:off x="6821714" y="3350992"/>
            <a:ext cx="4557486" cy="584775"/>
          </a:xfrm>
          <a:prstGeom prst="rect">
            <a:avLst/>
          </a:prstGeom>
          <a:noFill/>
        </p:spPr>
        <p:txBody>
          <a:bodyPr wrap="square" rtlCol="0">
            <a:spAutoFit/>
          </a:bodyPr>
          <a:lstStyle/>
          <a:p>
            <a:r>
              <a:rPr lang="en-US" sz="3200" b="1" smtClean="0">
                <a:solidFill>
                  <a:srgbClr val="0070C0"/>
                </a:solidFill>
              </a:rPr>
              <a:t>Tập Đọc Nhạc: TĐN Số 5</a:t>
            </a:r>
            <a:endParaRPr lang="en-US" sz="3200" b="1">
              <a:solidFill>
                <a:srgbClr val="0070C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03199"/>
            <a:ext cx="6836229" cy="984885"/>
          </a:xfrm>
          <a:prstGeom prst="rect">
            <a:avLst/>
          </a:prstGeom>
          <a:noFill/>
        </p:spPr>
        <p:txBody>
          <a:bodyPr wrap="square" rtlCol="0">
            <a:spAutoFit/>
          </a:bodyPr>
          <a:lstStyle/>
          <a:p>
            <a:pPr marL="342900" indent="-342900">
              <a:buAutoNum type="arabicPeriod"/>
            </a:pPr>
            <a:r>
              <a:rPr lang="en-US" sz="4000" b="1" smtClean="0">
                <a:solidFill>
                  <a:srgbClr val="0070C0"/>
                </a:solidFill>
              </a:rPr>
              <a:t>Ôn tập bài hát Chúc Mừng:</a:t>
            </a:r>
            <a:endParaRPr lang="en-US" sz="4000" b="1" smtClean="0">
              <a:solidFill>
                <a:srgbClr val="0070C0"/>
              </a:solidFill>
            </a:endParaRPr>
          </a:p>
          <a:p>
            <a:pPr marL="342900" indent="-342900">
              <a:buAutoNum type="arabicPeriod"/>
            </a:pPr>
            <a:endParaRPr lang="en-US"/>
          </a:p>
        </p:txBody>
      </p:sp>
      <p:sp>
        <p:nvSpPr>
          <p:cNvPr id="5" name="TextBox 4"/>
          <p:cNvSpPr txBox="1"/>
          <p:nvPr/>
        </p:nvSpPr>
        <p:spPr>
          <a:xfrm>
            <a:off x="1335315" y="4165600"/>
            <a:ext cx="9042400" cy="1569660"/>
          </a:xfrm>
          <a:prstGeom prst="rect">
            <a:avLst/>
          </a:prstGeom>
          <a:noFill/>
        </p:spPr>
        <p:txBody>
          <a:bodyPr wrap="square" rtlCol="0">
            <a:spAutoFit/>
          </a:bodyPr>
          <a:lstStyle/>
          <a:p>
            <a:r>
              <a:rPr lang="en-US" sz="3200" i="1" smtClean="0">
                <a:solidFill>
                  <a:srgbClr val="FF0000"/>
                </a:solidFill>
              </a:rPr>
              <a:t>- Bật giai điệu bài hát HS hát nhẩm 1 lần sau đó cho HS hát lại kết hợp các hình thức: Lớp, tổ, nhóm, cá nhân chú ý sửa sai cho HS</a:t>
            </a:r>
            <a:endParaRPr lang="en-US" sz="3200" i="1">
              <a:solidFill>
                <a:srgbClr val="FF0000"/>
              </a:solidFill>
            </a:endParaRPr>
          </a:p>
        </p:txBody>
      </p:sp>
      <p:pic>
        <p:nvPicPr>
          <p:cNvPr id="6" name="CHUC MUG Cm BGD">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901372" y="118808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35315" y="4165600"/>
            <a:ext cx="9042400" cy="1569660"/>
          </a:xfrm>
          <a:prstGeom prst="rect">
            <a:avLst/>
          </a:prstGeom>
          <a:noFill/>
        </p:spPr>
        <p:txBody>
          <a:bodyPr wrap="square" rtlCol="0">
            <a:spAutoFit/>
          </a:bodyPr>
          <a:lstStyle/>
          <a:p>
            <a:r>
              <a:rPr lang="en-US" sz="4800" i="1" smtClean="0">
                <a:solidFill>
                  <a:srgbClr val="FF0000"/>
                </a:solidFill>
              </a:rPr>
              <a:t>- Hỏi HS khi học bài hát Chúc mừng, chúng ta chia làm mấy câu?</a:t>
            </a:r>
            <a:endParaRPr lang="en-US" sz="4800" i="1">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rot="19802810">
            <a:off x="284157" y="2162880"/>
            <a:ext cx="2533141" cy="1815882"/>
          </a:xfrm>
          <a:prstGeom prst="rect">
            <a:avLst/>
          </a:prstGeom>
          <a:noFill/>
        </p:spPr>
        <p:txBody>
          <a:bodyPr wrap="square" rtlCol="0">
            <a:spAutoFit/>
          </a:bodyPr>
          <a:lstStyle/>
          <a:p>
            <a:r>
              <a:rPr lang="en-US" sz="2800" b="1" i="1" smtClean="0">
                <a:solidFill>
                  <a:srgbClr val="FF0000"/>
                </a:solidFill>
              </a:rPr>
              <a:t>TRÒ CHƠI: Nghe giai điệu đoán tên câu hát</a:t>
            </a:r>
            <a:endParaRPr lang="en-US" sz="2800" b="1" i="1">
              <a:solidFill>
                <a:srgbClr val="FF0000"/>
              </a:solidFill>
            </a:endParaRPr>
          </a:p>
        </p:txBody>
      </p:sp>
      <p:sp>
        <p:nvSpPr>
          <p:cNvPr id="10" name="TextBox 9"/>
          <p:cNvSpPr txBox="1"/>
          <p:nvPr/>
        </p:nvSpPr>
        <p:spPr>
          <a:xfrm rot="1250479">
            <a:off x="9550400" y="396153"/>
            <a:ext cx="2583544" cy="1938992"/>
          </a:xfrm>
          <a:prstGeom prst="rect">
            <a:avLst/>
          </a:prstGeom>
          <a:noFill/>
        </p:spPr>
        <p:txBody>
          <a:bodyPr wrap="square" rtlCol="0">
            <a:spAutoFit/>
          </a:bodyPr>
          <a:lstStyle/>
          <a:p>
            <a:r>
              <a:rPr lang="en-US" sz="2400" b="1" i="1" smtClean="0">
                <a:solidFill>
                  <a:srgbClr val="FF0000"/>
                </a:solidFill>
              </a:rPr>
              <a:t>Cho HS nghe giai điệu hỏi câu giai điệu đó là câu hát mấy trong bài? hát lại câu hát đó. </a:t>
            </a:r>
            <a:endParaRPr lang="en-US" sz="2400" b="1" i="1">
              <a:solidFill>
                <a:srgbClr val="FF0000"/>
              </a:solidFill>
            </a:endParaRPr>
          </a:p>
        </p:txBody>
      </p:sp>
      <p:sp>
        <p:nvSpPr>
          <p:cNvPr id="2" name="TextBox 1">
            <a:hlinkClick r:id="rId2" action="ppaction://hlinksldjump"/>
          </p:cNvPr>
          <p:cNvSpPr txBox="1"/>
          <p:nvPr/>
        </p:nvSpPr>
        <p:spPr>
          <a:xfrm>
            <a:off x="2467430" y="509245"/>
            <a:ext cx="4688114" cy="769441"/>
          </a:xfrm>
          <a:prstGeom prst="rect">
            <a:avLst/>
          </a:prstGeom>
          <a:noFill/>
        </p:spPr>
        <p:txBody>
          <a:bodyPr wrap="square" rtlCol="0">
            <a:spAutoFit/>
          </a:bodyPr>
          <a:lstStyle/>
          <a:p>
            <a:r>
              <a:rPr lang="en-US" sz="4400" b="1" i="1" smtClean="0">
                <a:solidFill>
                  <a:srgbClr val="0070C0"/>
                </a:solidFill>
              </a:rPr>
              <a:t>Âm thanh 1</a:t>
            </a:r>
            <a:endParaRPr lang="en-US" sz="4400" b="1" i="1">
              <a:solidFill>
                <a:srgbClr val="0070C0"/>
              </a:solidFill>
            </a:endParaRPr>
          </a:p>
        </p:txBody>
      </p:sp>
      <p:sp>
        <p:nvSpPr>
          <p:cNvPr id="8" name="TextBox 7">
            <a:hlinkClick r:id="rId2" action="ppaction://hlinksldjump"/>
          </p:cNvPr>
          <p:cNvSpPr txBox="1"/>
          <p:nvPr/>
        </p:nvSpPr>
        <p:spPr>
          <a:xfrm>
            <a:off x="5235904" y="2024834"/>
            <a:ext cx="4688114" cy="769441"/>
          </a:xfrm>
          <a:prstGeom prst="rect">
            <a:avLst/>
          </a:prstGeom>
          <a:noFill/>
        </p:spPr>
        <p:txBody>
          <a:bodyPr wrap="square" rtlCol="0">
            <a:spAutoFit/>
          </a:bodyPr>
          <a:lstStyle/>
          <a:p>
            <a:r>
              <a:rPr lang="en-US" sz="4400" b="1" i="1" smtClean="0">
                <a:solidFill>
                  <a:srgbClr val="0070C0"/>
                </a:solidFill>
              </a:rPr>
              <a:t>Âm thanh 2</a:t>
            </a:r>
            <a:endParaRPr lang="en-US" sz="4400" b="1" i="1">
              <a:solidFill>
                <a:srgbClr val="0070C0"/>
              </a:solidFill>
            </a:endParaRP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5601" y="605033"/>
            <a:ext cx="1262743" cy="1031059"/>
          </a:xfrm>
          <a:prstGeom prst="rect">
            <a:avLst/>
          </a:prstGeom>
        </p:spPr>
      </p:pic>
      <p:sp>
        <p:nvSpPr>
          <p:cNvPr id="11" name="TextBox 10">
            <a:hlinkClick r:id="rId2" action="ppaction://hlinksldjump"/>
          </p:cNvPr>
          <p:cNvSpPr txBox="1"/>
          <p:nvPr/>
        </p:nvSpPr>
        <p:spPr>
          <a:xfrm>
            <a:off x="5435601" y="5011468"/>
            <a:ext cx="4688114" cy="769441"/>
          </a:xfrm>
          <a:prstGeom prst="rect">
            <a:avLst/>
          </a:prstGeom>
          <a:noFill/>
        </p:spPr>
        <p:txBody>
          <a:bodyPr wrap="square" rtlCol="0">
            <a:spAutoFit/>
          </a:bodyPr>
          <a:lstStyle/>
          <a:p>
            <a:r>
              <a:rPr lang="en-US" sz="4400" b="1" i="1" smtClean="0">
                <a:solidFill>
                  <a:srgbClr val="0070C0"/>
                </a:solidFill>
              </a:rPr>
              <a:t>Âm thanh 4</a:t>
            </a:r>
            <a:endParaRPr lang="en-US" sz="4400" b="1" i="1">
              <a:solidFill>
                <a:srgbClr val="0070C0"/>
              </a:solidFill>
            </a:endParaRPr>
          </a:p>
        </p:txBody>
      </p:sp>
      <p:sp>
        <p:nvSpPr>
          <p:cNvPr id="12" name="TextBox 11">
            <a:hlinkClick r:id="rId2" action="ppaction://hlinksldjump"/>
          </p:cNvPr>
          <p:cNvSpPr txBox="1"/>
          <p:nvPr/>
        </p:nvSpPr>
        <p:spPr>
          <a:xfrm>
            <a:off x="2467430" y="3571759"/>
            <a:ext cx="4688114" cy="769441"/>
          </a:xfrm>
          <a:prstGeom prst="rect">
            <a:avLst/>
          </a:prstGeom>
          <a:noFill/>
        </p:spPr>
        <p:txBody>
          <a:bodyPr wrap="square" rtlCol="0">
            <a:spAutoFit/>
          </a:bodyPr>
          <a:lstStyle/>
          <a:p>
            <a:r>
              <a:rPr lang="en-US" sz="4400" b="1" i="1" smtClean="0">
                <a:solidFill>
                  <a:srgbClr val="0070C0"/>
                </a:solidFill>
              </a:rPr>
              <a:t>Âm thanh 3</a:t>
            </a:r>
            <a:endParaRPr lang="en-US" sz="4400" b="1" i="1">
              <a:solidFill>
                <a:srgbClr val="0070C0"/>
              </a:solidFill>
            </a:endParaRPr>
          </a:p>
        </p:txBody>
      </p:sp>
      <p:pic>
        <p:nvPicPr>
          <p:cNvPr id="13" name="Picture 12">
            <a:hlinkClick r:id="rId4"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801" y="3756155"/>
            <a:ext cx="1262743" cy="1031059"/>
          </a:xfrm>
          <a:prstGeom prst="rect">
            <a:avLst/>
          </a:prstGeom>
        </p:spPr>
      </p:pic>
      <p:pic>
        <p:nvPicPr>
          <p:cNvPr id="14" name="Picture 13">
            <a:hlinkClick r:id="rId5"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9878" y="2105712"/>
            <a:ext cx="1262743" cy="1031059"/>
          </a:xfrm>
          <a:prstGeom prst="rect">
            <a:avLst/>
          </a:prstGeom>
        </p:spPr>
      </p:pic>
      <p:pic>
        <p:nvPicPr>
          <p:cNvPr id="17" name="Picture 16">
            <a:hlinkClick r:id="rId6"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210" y="5265379"/>
            <a:ext cx="1262743" cy="1031059"/>
          </a:xfrm>
          <a:prstGeom prst="rect">
            <a:avLst/>
          </a:prstGeom>
        </p:spPr>
      </p:pic>
      <p:pic>
        <p:nvPicPr>
          <p:cNvPr id="21" name="C2">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3723303" y="1160424"/>
            <a:ext cx="609600" cy="609600"/>
          </a:xfrm>
          <a:prstGeom prst="rect">
            <a:avLst/>
          </a:prstGeom>
        </p:spPr>
      </p:pic>
      <p:pic>
        <p:nvPicPr>
          <p:cNvPr id="22" name="C1">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5927210" y="2543783"/>
            <a:ext cx="609600" cy="609600"/>
          </a:xfrm>
          <a:prstGeom prst="rect">
            <a:avLst/>
          </a:prstGeom>
        </p:spPr>
      </p:pic>
      <p:pic>
        <p:nvPicPr>
          <p:cNvPr id="23" name="C3">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9"/>
          <a:stretch>
            <a:fillRect/>
          </a:stretch>
        </p:blipFill>
        <p:spPr>
          <a:xfrm>
            <a:off x="3744686" y="4319711"/>
            <a:ext cx="609600" cy="609600"/>
          </a:xfrm>
          <a:prstGeom prst="rect">
            <a:avLst/>
          </a:prstGeom>
        </p:spPr>
      </p:pic>
      <p:pic>
        <p:nvPicPr>
          <p:cNvPr id="24" name="C4">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9"/>
          <a:stretch>
            <a:fillRect/>
          </a:stretch>
        </p:blipFill>
        <p:spPr>
          <a:xfrm>
            <a:off x="6674697" y="5606297"/>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105"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765"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3"/>
                </p:tgtEl>
              </p:cMediaNode>
            </p:audio>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504" fill="hold"/>
                                        <p:tgtEl>
                                          <p:spTgt spid="24"/>
                                        </p:tgtEl>
                                      </p:cBhvr>
                                    </p:cmd>
                                  </p:childTnLst>
                                </p:cTn>
                              </p:par>
                            </p:childTnLst>
                          </p:cTn>
                        </p:par>
                      </p:childTnLst>
                    </p:cTn>
                  </p:par>
                </p:childTnLst>
              </p:cTn>
              <p:nextCondLst>
                <p:cond evt="onClick" delay="0">
                  <p:tgtEl>
                    <p:spTgt spid="24"/>
                  </p:tgtEl>
                </p:cond>
              </p:nextCondLst>
            </p:seq>
            <p:audio>
              <p:cMediaNode vol="80000">
                <p:cTn id="25"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rot="734639">
            <a:off x="2419146" y="2831836"/>
            <a:ext cx="7199087" cy="646331"/>
          </a:xfrm>
          <a:prstGeom prst="rect">
            <a:avLst/>
          </a:prstGeom>
        </p:spPr>
        <p:txBody>
          <a:bodyPr wrap="square">
            <a:spAutoFit/>
          </a:bodyPr>
          <a:lstStyle/>
          <a:p>
            <a:r>
              <a:rPr lang="en-US" sz="3600" i="1" smtClean="0">
                <a:solidFill>
                  <a:srgbClr val="000066"/>
                </a:solidFill>
              </a:rPr>
              <a:t>   </a:t>
            </a:r>
            <a:endParaRPr lang="en-US" sz="3200" i="1">
              <a:solidFill>
                <a:srgbClr val="000066"/>
              </a:solidFill>
            </a:endParaRPr>
          </a:p>
        </p:txBody>
      </p:sp>
      <p:sp>
        <p:nvSpPr>
          <p:cNvPr id="3" name="TextBox 2"/>
          <p:cNvSpPr txBox="1"/>
          <p:nvPr/>
        </p:nvSpPr>
        <p:spPr>
          <a:xfrm rot="20935046">
            <a:off x="3033486" y="2182288"/>
            <a:ext cx="6923314" cy="1077218"/>
          </a:xfrm>
          <a:prstGeom prst="rect">
            <a:avLst/>
          </a:prstGeom>
          <a:noFill/>
        </p:spPr>
        <p:txBody>
          <a:bodyPr wrap="square" rtlCol="0">
            <a:spAutoFit/>
          </a:bodyPr>
          <a:lstStyle/>
          <a:p>
            <a:r>
              <a:rPr lang="en-US" sz="3200" b="1" i="1" smtClean="0">
                <a:solidFill>
                  <a:srgbClr val="0070C0"/>
                </a:solidFill>
              </a:rPr>
              <a:t>CÂU 2: Nhịp nhàng cùng hát vui bên người thân</a:t>
            </a:r>
            <a:endParaRPr lang="en-US" sz="3200" b="1" i="1">
              <a:solidFill>
                <a:srgbClr val="0070C0"/>
              </a:solidFill>
            </a:endParaRPr>
          </a:p>
        </p:txBody>
      </p:sp>
      <p:sp>
        <p:nvSpPr>
          <p:cNvPr id="8" name="Right Arrow 7">
            <a:hlinkClick r:id="rId2" action="ppaction://hlinksldjump"/>
          </p:cNvPr>
          <p:cNvSpPr/>
          <p:nvPr/>
        </p:nvSpPr>
        <p:spPr>
          <a:xfrm>
            <a:off x="4388241" y="505822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rPr>
              <a:t>Quay lại nội dung trò chơi</a:t>
            </a:r>
            <a:endParaRPr lang="en-US" sz="3200" b="1" i="1">
              <a:solidFill>
                <a:schemeClr val="bg2"/>
              </a:solidFill>
            </a:endParaRPr>
          </a:p>
        </p:txBody>
      </p:sp>
      <p:pic>
        <p:nvPicPr>
          <p:cNvPr id="9" name="C2">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680012" y="398083"/>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1909</Words>
  <Application>WPS Presentation</Application>
  <PresentationFormat>Custom</PresentationFormat>
  <Paragraphs>118</Paragraphs>
  <Slides>32</Slides>
  <Notes>0</Notes>
  <HiddenSlides>0</HiddenSlides>
  <MMClips>23</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32</vt:i4>
      </vt:variant>
    </vt:vector>
  </HeadingPairs>
  <TitlesOfParts>
    <vt:vector size="40" baseType="lpstr">
      <vt:lpstr>Arial</vt:lpstr>
      <vt:lpstr>SimSun</vt:lpstr>
      <vt:lpstr>Wingdings</vt:lpstr>
      <vt:lpstr>Calibri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199</cp:revision>
  <dcterms:created xsi:type="dcterms:W3CDTF">2020-08-30T12:35:00Z</dcterms:created>
  <dcterms:modified xsi:type="dcterms:W3CDTF">2021-08-30T05:56:56Z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EACC00082BA843CD9C79C04D82A20517</vt:lpwstr>
  </property>
  <property fmtid="{D5CDD505-2E9C-101B-9397-08002B2CF9AE}" pid="3" name="KSOProductBuildVer">
    <vt:lpwstr>1033-11.2.0.10265</vt:lpwstr>
  </property>
</Properties>
</file>