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6" r:id="rId2"/>
    <p:sldId id="267" r:id="rId3"/>
    <p:sldId id="268" r:id="rId4"/>
    <p:sldId id="269" r:id="rId5"/>
    <p:sldId id="272" r:id="rId6"/>
    <p:sldId id="273" r:id="rId7"/>
    <p:sldId id="277" r:id="rId8"/>
    <p:sldId id="270" r:id="rId9"/>
    <p:sldId id="271" r:id="rId10"/>
    <p:sldId id="278" r:id="rId11"/>
    <p:sldId id="274" r:id="rId12"/>
    <p:sldId id="279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D2"/>
    <a:srgbClr val="0000CC"/>
    <a:srgbClr val="0000FF"/>
    <a:srgbClr val="0066FF"/>
    <a:srgbClr val="FF3300"/>
    <a:srgbClr val="00FF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ED417-616B-4145-92F5-1697842D7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4F198-1A56-460D-B42F-D4457D278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D9EA2-06FA-451A-AD57-B3897C02E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13011-FAC1-4BD5-BA7E-1D9839249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318AD-F306-4704-8499-9B20CDDF7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E63B-6D24-4560-9C24-6AFA9E62C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5B63F-4631-43B6-9BD4-4EF9216A8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09495-334F-4628-A9AA-975133A6B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D45A-57AD-4C09-8EB4-9FA61CBDC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B1C2E-B0AF-46A7-B38A-CE01CE12F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C2324-B86B-4985-AE65-5A73D341C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7165C-0AF3-4D6B-9D12-6AB92E52A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79156C8-1DFF-4E68-9B94-FE5F754A7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Kiểm tra bài cũ: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057400" y="278765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rgbClr val="0066FF"/>
                </a:solidFill>
              </a:rPr>
              <a:t>Mùa xuân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ến, cây bàng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ã </a:t>
            </a:r>
            <a:r>
              <a:rPr lang="vi-VN" sz="2800">
                <a:solidFill>
                  <a:srgbClr val="0066FF"/>
                </a:solidFill>
              </a:rPr>
              <a:t>đư</a:t>
            </a:r>
            <a:r>
              <a:rPr lang="en-US" sz="2800">
                <a:solidFill>
                  <a:srgbClr val="0066FF"/>
                </a:solidFill>
              </a:rPr>
              <a:t>ợc mặc một </a:t>
            </a:r>
          </a:p>
          <a:p>
            <a:pPr marL="514350" indent="-514350"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chiếc áo.</a:t>
            </a: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2438400" y="1981201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2514600" y="2286001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4038600" y="2438401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9" name="Text Box 19"/>
          <p:cNvSpPr txBox="1">
            <a:spLocks noChangeArrowheads="1"/>
          </p:cNvSpPr>
          <p:nvPr/>
        </p:nvSpPr>
        <p:spPr bwMode="auto">
          <a:xfrm>
            <a:off x="7239000" y="259080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0" name="Text Box 21"/>
          <p:cNvSpPr txBox="1">
            <a:spLocks noChangeArrowheads="1"/>
          </p:cNvSpPr>
          <p:nvPr/>
        </p:nvSpPr>
        <p:spPr bwMode="auto">
          <a:xfrm>
            <a:off x="8686800" y="228600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1" name="Text Box 23"/>
          <p:cNvSpPr txBox="1">
            <a:spLocks noChangeArrowheads="1"/>
          </p:cNvSpPr>
          <p:nvPr/>
        </p:nvSpPr>
        <p:spPr bwMode="auto">
          <a:xfrm>
            <a:off x="9448800" y="2438401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2057400" y="393065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2. Mùa xuân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ến, cây bàng </a:t>
            </a:r>
            <a:r>
              <a:rPr lang="vi-VN" sz="2800">
                <a:solidFill>
                  <a:srgbClr val="0066FF"/>
                </a:solidFill>
              </a:rPr>
              <a:t>đ</a:t>
            </a:r>
            <a:r>
              <a:rPr lang="en-US" sz="2800">
                <a:solidFill>
                  <a:srgbClr val="0066FF"/>
                </a:solidFill>
              </a:rPr>
              <a:t>ã </a:t>
            </a:r>
            <a:r>
              <a:rPr lang="vi-VN" sz="2800">
                <a:solidFill>
                  <a:srgbClr val="0066FF"/>
                </a:solidFill>
              </a:rPr>
              <a:t>đư</a:t>
            </a:r>
            <a:r>
              <a:rPr lang="en-US" sz="2800">
                <a:solidFill>
                  <a:srgbClr val="0066FF"/>
                </a:solidFill>
              </a:rPr>
              <a:t>ợc mặc một chiếc áo xanh non nõn nà.</a:t>
            </a:r>
          </a:p>
        </p:txBody>
      </p:sp>
      <p:sp>
        <p:nvSpPr>
          <p:cNvPr id="38950" name="Text Box 38"/>
          <p:cNvSpPr txBox="1">
            <a:spLocks noChangeArrowheads="1"/>
          </p:cNvSpPr>
          <p:nvPr/>
        </p:nvSpPr>
        <p:spPr bwMode="auto">
          <a:xfrm>
            <a:off x="2286000" y="1766888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FF"/>
                </a:solidFill>
              </a:rPr>
              <a:t>Tìm danh từ, </a:t>
            </a:r>
            <a:r>
              <a:rPr lang="vi-VN" sz="2800" b="1">
                <a:solidFill>
                  <a:srgbClr val="0066FF"/>
                </a:solidFill>
              </a:rPr>
              <a:t>đ</a:t>
            </a:r>
            <a:r>
              <a:rPr lang="en-US" sz="2800" b="1">
                <a:solidFill>
                  <a:srgbClr val="0066FF"/>
                </a:solidFill>
              </a:rPr>
              <a:t>ộng từ trong câu v</a:t>
            </a:r>
            <a:r>
              <a:rPr lang="vi-VN" sz="2800" b="1">
                <a:solidFill>
                  <a:srgbClr val="0066FF"/>
                </a:solidFill>
              </a:rPr>
              <a:t>ă</a:t>
            </a:r>
            <a:r>
              <a:rPr lang="en-US" sz="2800" b="1">
                <a:solidFill>
                  <a:srgbClr val="0066FF"/>
                </a:solidFill>
              </a:rPr>
              <a:t>n sau: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47" grpId="0"/>
      <p:bldP spid="389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6"/>
          <p:cNvSpPr txBox="1">
            <a:spLocks noChangeArrowheads="1"/>
          </p:cNvSpPr>
          <p:nvPr/>
        </p:nvSpPr>
        <p:spPr bwMode="auto">
          <a:xfrm>
            <a:off x="44548" y="108744"/>
            <a:ext cx="12102904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1828800" y="64452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</a:rPr>
              <a:t>Luyện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từ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và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câu</a:t>
            </a:r>
            <a:r>
              <a:rPr lang="en-US" sz="2800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5257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Tính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từ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2133600" y="14351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1524000" y="1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1828800" y="64452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3316" name="TextBox 2"/>
          <p:cNvSpPr txBox="1">
            <a:spLocks noChangeArrowheads="1"/>
          </p:cNvSpPr>
          <p:nvPr/>
        </p:nvSpPr>
        <p:spPr bwMode="auto">
          <a:xfrm>
            <a:off x="5257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133600" y="1219201"/>
            <a:ext cx="8077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Mẹ em rất </a:t>
            </a:r>
            <a:r>
              <a:rPr lang="en-US" sz="2400">
                <a:solidFill>
                  <a:srgbClr val="FF3300"/>
                </a:solidFill>
              </a:rPr>
              <a:t>dịu dàng.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Bố em là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rất </a:t>
            </a:r>
            <a:r>
              <a:rPr lang="en-US" sz="2400">
                <a:solidFill>
                  <a:srgbClr val="FF3300"/>
                </a:solidFill>
              </a:rPr>
              <a:t>nghiêm khắc.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Mái tóc của bà em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ã </a:t>
            </a:r>
            <a:r>
              <a:rPr lang="en-US" sz="2400">
                <a:solidFill>
                  <a:srgbClr val="FF3300"/>
                </a:solidFill>
              </a:rPr>
              <a:t>bạc trắng.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Em trai em rất </a:t>
            </a:r>
            <a:r>
              <a:rPr lang="en-US" sz="2400">
                <a:solidFill>
                  <a:srgbClr val="FF3300"/>
                </a:solidFill>
              </a:rPr>
              <a:t>bụ bẫm.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Chị Lan có n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ớc da </a:t>
            </a:r>
            <a:r>
              <a:rPr lang="en-US" sz="2400">
                <a:solidFill>
                  <a:srgbClr val="FF3300"/>
                </a:solidFill>
              </a:rPr>
              <a:t>trắng hồng.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Bạn H</a:t>
            </a:r>
            <a:r>
              <a:rPr lang="vi-VN" sz="2400">
                <a:solidFill>
                  <a:srgbClr val="0066FF"/>
                </a:solidFill>
              </a:rPr>
              <a:t>ươ</a:t>
            </a:r>
            <a:r>
              <a:rPr lang="en-US" sz="2400">
                <a:solidFill>
                  <a:srgbClr val="0066FF"/>
                </a:solidFill>
              </a:rPr>
              <a:t>ng rất </a:t>
            </a:r>
            <a:r>
              <a:rPr lang="en-US" sz="2400">
                <a:solidFill>
                  <a:srgbClr val="FF3300"/>
                </a:solidFill>
              </a:rPr>
              <a:t>hiền.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Bạn Hằng lớp em vừa </a:t>
            </a:r>
            <a:r>
              <a:rPr lang="en-US" sz="2400">
                <a:solidFill>
                  <a:srgbClr val="FF3300"/>
                </a:solidFill>
              </a:rPr>
              <a:t>ch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m ngoan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en-US" sz="2400">
                <a:solidFill>
                  <a:srgbClr val="FF3300"/>
                </a:solidFill>
              </a:rPr>
              <a:t>thông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1524000" y="1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1828800" y="64452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4340" name="TextBox 2"/>
          <p:cNvSpPr txBox="1">
            <a:spLocks noChangeArrowheads="1"/>
          </p:cNvSpPr>
          <p:nvPr/>
        </p:nvSpPr>
        <p:spPr bwMode="auto">
          <a:xfrm>
            <a:off x="5257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133600" y="14351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1524000" y="1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1828800" y="64452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5257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2133600" y="1219201"/>
            <a:ext cx="80772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</a:t>
            </a:r>
            <a:r>
              <a:rPr lang="en-US" sz="2400" u="sng">
                <a:solidFill>
                  <a:srgbClr val="0066FF"/>
                </a:solidFill>
              </a:rPr>
              <a:t>viết một câu</a:t>
            </a:r>
            <a:r>
              <a:rPr lang="en-US" sz="2400">
                <a:solidFill>
                  <a:srgbClr val="0066FF"/>
                </a:solidFill>
              </a:rPr>
              <a:t> có </a:t>
            </a:r>
            <a:r>
              <a:rPr lang="en-US" sz="2400" u="sng">
                <a:solidFill>
                  <a:srgbClr val="0066FF"/>
                </a:solidFill>
              </a:rPr>
              <a:t>dùng tính từ: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Cây bàng </a:t>
            </a:r>
            <a:r>
              <a:rPr lang="en-US" sz="2400">
                <a:solidFill>
                  <a:srgbClr val="FF3300"/>
                </a:solidFill>
              </a:rPr>
              <a:t>xanh tốt</a:t>
            </a:r>
            <a:r>
              <a:rPr lang="en-US" sz="2400">
                <a:solidFill>
                  <a:srgbClr val="0066FF"/>
                </a:solidFill>
              </a:rPr>
              <a:t> quá !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Con mèo của bà em rất </a:t>
            </a:r>
            <a:r>
              <a:rPr lang="en-US" sz="2400">
                <a:solidFill>
                  <a:srgbClr val="FF3300"/>
                </a:solidFill>
              </a:rPr>
              <a:t>tinh nghịch.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Nhà em vừa mới xây xong vừa </a:t>
            </a:r>
            <a:r>
              <a:rPr lang="en-US" sz="2400">
                <a:solidFill>
                  <a:srgbClr val="FF3300"/>
                </a:solidFill>
              </a:rPr>
              <a:t>to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ẹp.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Cái bút của em màu </a:t>
            </a:r>
            <a:r>
              <a:rPr lang="en-US" sz="2400">
                <a:solidFill>
                  <a:srgbClr val="FF3300"/>
                </a:solidFill>
              </a:rPr>
              <a:t>xanh.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Con sông quê em vừa </a:t>
            </a:r>
            <a:r>
              <a:rPr lang="en-US" sz="2400">
                <a:solidFill>
                  <a:srgbClr val="FF3300"/>
                </a:solidFill>
              </a:rPr>
              <a:t>dài</a:t>
            </a:r>
            <a:r>
              <a:rPr lang="en-US" sz="2400">
                <a:solidFill>
                  <a:srgbClr val="0066FF"/>
                </a:solidFill>
              </a:rPr>
              <a:t> vừa </a:t>
            </a:r>
            <a:r>
              <a:rPr lang="en-US" sz="2400">
                <a:solidFill>
                  <a:srgbClr val="FF3300"/>
                </a:solidFill>
              </a:rPr>
              <a:t>rộng.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Tại sao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ỉnh núi Ba Vì </a:t>
            </a:r>
            <a:r>
              <a:rPr lang="en-US" sz="2400">
                <a:solidFill>
                  <a:srgbClr val="FF3300"/>
                </a:solidFill>
              </a:rPr>
              <a:t>cao </a:t>
            </a:r>
            <a:r>
              <a:rPr lang="en-US" sz="2400">
                <a:solidFill>
                  <a:srgbClr val="0066FF"/>
                </a:solidFill>
              </a:rPr>
              <a:t>thế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2133600" y="14478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I. Nhận xét: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II. Ghi nhớ: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400">
                <a:solidFill>
                  <a:srgbClr val="FF3300"/>
                </a:solidFill>
              </a:rPr>
              <a:t>Tính từ</a:t>
            </a:r>
            <a:r>
              <a:rPr lang="en-US" sz="2400">
                <a:solidFill>
                  <a:srgbClr val="0066FF"/>
                </a:solidFill>
              </a:rPr>
              <a:t> là những từ miêu tả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ặc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iểm hoặc tính chất của sự vật, hoạt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ộng, trạng thái, ...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b="1" i="1" u="sng">
                <a:solidFill>
                  <a:srgbClr val="0066FF"/>
                </a:solidFill>
              </a:rPr>
              <a:t>III. Luyện tập: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981200" y="1462088"/>
            <a:ext cx="457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romanUcPeriod"/>
            </a:pPr>
            <a:r>
              <a:rPr lang="en-US" sz="2800" b="1">
                <a:solidFill>
                  <a:srgbClr val="FF3300"/>
                </a:solidFill>
              </a:rPr>
              <a:t>Nhận xét: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438400" y="2286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1:</a:t>
            </a:r>
            <a:r>
              <a:rPr lang="en-US" sz="2400">
                <a:solidFill>
                  <a:srgbClr val="0066FF"/>
                </a:solidFill>
              </a:rPr>
              <a:t> SGK trang 110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7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39949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/>
      <p:bldP spid="39947" grpId="0"/>
      <p:bldP spid="399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752600" y="990601"/>
            <a:ext cx="8458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1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Tìm các từ trong truyện trên miêu tả: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400" b="1">
                <a:solidFill>
                  <a:srgbClr val="0066FF"/>
                </a:solidFill>
              </a:rPr>
              <a:t>Tính tình, t</a:t>
            </a:r>
            <a:r>
              <a:rPr lang="vi-VN" sz="2400" b="1">
                <a:solidFill>
                  <a:srgbClr val="0066FF"/>
                </a:solidFill>
              </a:rPr>
              <a:t>ư</a:t>
            </a:r>
            <a:r>
              <a:rPr lang="en-US" sz="2400" b="1">
                <a:solidFill>
                  <a:srgbClr val="0066FF"/>
                </a:solidFill>
              </a:rPr>
              <a:t> chất</a:t>
            </a:r>
            <a:r>
              <a:rPr lang="en-US" sz="2400">
                <a:solidFill>
                  <a:srgbClr val="0066FF"/>
                </a:solidFill>
              </a:rPr>
              <a:t> của cậu bé Lu – i: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400" b="1">
                <a:solidFill>
                  <a:srgbClr val="0066FF"/>
                </a:solidFill>
              </a:rPr>
              <a:t>Màu sắc</a:t>
            </a:r>
            <a:r>
              <a:rPr lang="en-US" sz="24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Những chiếc cầu: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Mái tóc của thầy R</a:t>
            </a:r>
            <a:r>
              <a:rPr lang="vi-VN" sz="2400">
                <a:solidFill>
                  <a:srgbClr val="0066FF"/>
                </a:solidFill>
              </a:rPr>
              <a:t>ơ</a:t>
            </a:r>
            <a:r>
              <a:rPr lang="en-US" sz="2400">
                <a:solidFill>
                  <a:srgbClr val="0066FF"/>
                </a:solidFill>
              </a:rPr>
              <a:t> - nê:</a:t>
            </a:r>
          </a:p>
          <a:p>
            <a:pPr marL="342900" indent="-342900">
              <a:spcBef>
                <a:spcPct val="10000"/>
              </a:spcBef>
            </a:pPr>
            <a:r>
              <a:rPr lang="en-US" sz="2400">
                <a:solidFill>
                  <a:srgbClr val="0066FF"/>
                </a:solidFill>
              </a:rPr>
              <a:t>c) </a:t>
            </a:r>
            <a:r>
              <a:rPr lang="en-US" sz="2400" b="1">
                <a:solidFill>
                  <a:srgbClr val="0066FF"/>
                </a:solidFill>
              </a:rPr>
              <a:t>Hình dáng, kích th</a:t>
            </a:r>
            <a:r>
              <a:rPr lang="vi-VN" sz="2400" b="1">
                <a:solidFill>
                  <a:srgbClr val="0066FF"/>
                </a:solidFill>
              </a:rPr>
              <a:t>ư</a:t>
            </a:r>
            <a:r>
              <a:rPr lang="en-US" sz="2400" b="1">
                <a:solidFill>
                  <a:srgbClr val="0066FF"/>
                </a:solidFill>
              </a:rPr>
              <a:t>ớc</a:t>
            </a:r>
            <a:r>
              <a:rPr lang="en-US" sz="2400">
                <a:solidFill>
                  <a:srgbClr val="0066FF"/>
                </a:solidFill>
              </a:rPr>
              <a:t> và các </a:t>
            </a:r>
            <a:r>
              <a:rPr lang="vi-VN" sz="2400" b="1">
                <a:solidFill>
                  <a:srgbClr val="0066FF"/>
                </a:solidFill>
              </a:rPr>
              <a:t>đ</a:t>
            </a:r>
            <a:r>
              <a:rPr lang="en-US" sz="2400" b="1">
                <a:solidFill>
                  <a:srgbClr val="0066FF"/>
                </a:solidFill>
              </a:rPr>
              <a:t>ặc </a:t>
            </a:r>
            <a:r>
              <a:rPr lang="vi-VN" sz="2400" b="1">
                <a:solidFill>
                  <a:srgbClr val="0066FF"/>
                </a:solidFill>
              </a:rPr>
              <a:t>đ</a:t>
            </a:r>
            <a:r>
              <a:rPr lang="en-US" sz="2400" b="1">
                <a:solidFill>
                  <a:srgbClr val="0066FF"/>
                </a:solidFill>
              </a:rPr>
              <a:t>iểm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400" b="1">
                <a:solidFill>
                  <a:srgbClr val="0066FF"/>
                </a:solidFill>
              </a:rPr>
              <a:t>khác </a:t>
            </a:r>
            <a:r>
              <a:rPr lang="en-US" sz="2400">
                <a:solidFill>
                  <a:srgbClr val="0066FF"/>
                </a:solidFill>
              </a:rPr>
              <a:t>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Thị trấn: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Những ngôi nhà: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V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ờn nho: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Dòng sông: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400">
                <a:solidFill>
                  <a:srgbClr val="0066FF"/>
                </a:solidFill>
              </a:rPr>
              <a:t>Da của thầy R</a:t>
            </a:r>
            <a:r>
              <a:rPr lang="vi-VN" sz="2400">
                <a:solidFill>
                  <a:srgbClr val="0066FF"/>
                </a:solidFill>
              </a:rPr>
              <a:t>ơ</a:t>
            </a:r>
            <a:r>
              <a:rPr lang="en-US" sz="2400">
                <a:solidFill>
                  <a:srgbClr val="0066FF"/>
                </a:solidFill>
              </a:rPr>
              <a:t> - nê: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7391400" y="1371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m chỉ, giỏi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5105400" y="2209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trắng phau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6172200" y="2590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xám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3657600" y="33909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nhỏ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4648200" y="3810001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nhỏ bé, cổ kính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5105400" y="41148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con con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4191000" y="4572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hiền hoà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5105400" y="501015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</a:t>
            </a:r>
            <a:r>
              <a:rPr lang="vi-VN" sz="2400">
                <a:solidFill>
                  <a:srgbClr val="FF3300"/>
                </a:solidFill>
              </a:rPr>
              <a:t>ă</a:t>
            </a:r>
            <a:r>
              <a:rPr lang="en-US" sz="2400">
                <a:solidFill>
                  <a:srgbClr val="FF3300"/>
                </a:solidFill>
              </a:rPr>
              <a:t>n nheo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2133600" y="5791201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Những từ miêu tả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ặc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iểm hoặc tính chất của sự vật là tính từ.</a:t>
            </a:r>
          </a:p>
        </p:txBody>
      </p:sp>
      <p:sp>
        <p:nvSpPr>
          <p:cNvPr id="5132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33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5134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  <p:bldP spid="40967" grpId="0"/>
      <p:bldP spid="40968" grpId="0"/>
      <p:bldP spid="40969" grpId="0"/>
      <p:bldP spid="40970" grpId="0"/>
      <p:bldP spid="40971" grpId="0"/>
      <p:bldP spid="40972" grpId="0"/>
      <p:bldP spid="40973" grpId="0"/>
      <p:bldP spid="409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133600" y="1295401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0066FF"/>
                </a:solidFill>
              </a:rPr>
              <a:t>Bài 3:</a:t>
            </a:r>
            <a:r>
              <a:rPr lang="en-US" sz="2400">
                <a:solidFill>
                  <a:srgbClr val="0066FF"/>
                </a:solidFill>
              </a:rPr>
              <a:t> Trong cụm từ</a:t>
            </a:r>
            <a:r>
              <a:rPr lang="en-US" sz="2400"/>
              <a:t>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en-US" sz="2400" b="1">
                <a:solidFill>
                  <a:srgbClr val="FF3300"/>
                </a:solidFill>
              </a:rPr>
              <a:t>i lại vẫn nhanh nhẹn</a:t>
            </a:r>
            <a:r>
              <a:rPr lang="en-US" sz="2400">
                <a:solidFill>
                  <a:srgbClr val="0066FF"/>
                </a:solidFill>
              </a:rPr>
              <a:t>, từ </a:t>
            </a:r>
            <a:r>
              <a:rPr lang="en-US" sz="2400" b="1">
                <a:solidFill>
                  <a:srgbClr val="FF3300"/>
                </a:solidFill>
              </a:rPr>
              <a:t>nhanh nhẹn</a:t>
            </a:r>
            <a:r>
              <a:rPr lang="en-US" sz="2400"/>
              <a:t> </a:t>
            </a:r>
            <a:r>
              <a:rPr lang="en-US" sz="2400">
                <a:solidFill>
                  <a:srgbClr val="0066FF"/>
                </a:solidFill>
              </a:rPr>
              <a:t>bổ sung ý nghĩa cho từ nào ?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133600" y="2362201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VD: Em bé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ang ngủ say.</a:t>
            </a:r>
            <a:r>
              <a:rPr lang="en-US" sz="2400"/>
              <a:t> 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4267200" y="2819401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4381500" y="280035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2209800" y="3368676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Những từ miêu tả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ặc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iểm hoặc tính chất của hoạt </a:t>
            </a:r>
            <a:r>
              <a:rPr lang="vi-VN" sz="2400">
                <a:solidFill>
                  <a:srgbClr val="FF3300"/>
                </a:solidFill>
              </a:rPr>
              <a:t>đ</a:t>
            </a:r>
            <a:r>
              <a:rPr lang="en-US" sz="2400">
                <a:solidFill>
                  <a:srgbClr val="FF3300"/>
                </a:solidFill>
              </a:rPr>
              <a:t>ộng, trạng thái cũng là tính từ.</a:t>
            </a: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>
            <a:off x="4891088" y="2800350"/>
            <a:ext cx="3476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53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6154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  <p:bldP spid="43015" grpId="0" animBg="1"/>
      <p:bldP spid="43017" grpId="0"/>
      <p:bldP spid="430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752600" y="990601"/>
            <a:ext cx="45720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10000"/>
              </a:spcBef>
            </a:pPr>
            <a:r>
              <a:rPr lang="en-US" sz="2000" b="1">
                <a:solidFill>
                  <a:srgbClr val="0066FF"/>
                </a:solidFill>
              </a:rPr>
              <a:t>Bài 2:</a:t>
            </a:r>
            <a:r>
              <a:rPr lang="en-US" sz="2000">
                <a:solidFill>
                  <a:srgbClr val="0066FF"/>
                </a:solidFill>
              </a:rPr>
              <a:t> Tìm các từ trong truyện trên miêu tả: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000" b="1">
                <a:solidFill>
                  <a:srgbClr val="0066FF"/>
                </a:solidFill>
              </a:rPr>
              <a:t>Tính tình, t</a:t>
            </a:r>
            <a:r>
              <a:rPr lang="vi-VN" sz="2000" b="1">
                <a:solidFill>
                  <a:srgbClr val="0066FF"/>
                </a:solidFill>
              </a:rPr>
              <a:t>ư</a:t>
            </a:r>
            <a:r>
              <a:rPr lang="en-US" sz="2000" b="1">
                <a:solidFill>
                  <a:srgbClr val="0066FF"/>
                </a:solidFill>
              </a:rPr>
              <a:t> chất</a:t>
            </a:r>
            <a:r>
              <a:rPr lang="en-US" sz="2000">
                <a:solidFill>
                  <a:srgbClr val="0066FF"/>
                </a:solidFill>
              </a:rPr>
              <a:t> của cậu bé Lu – i: </a:t>
            </a:r>
            <a:r>
              <a:rPr lang="en-US" sz="2000">
                <a:solidFill>
                  <a:srgbClr val="FF3300"/>
                </a:solidFill>
              </a:rPr>
              <a:t>ch</a:t>
            </a:r>
            <a:r>
              <a:rPr lang="vi-VN" sz="2000">
                <a:solidFill>
                  <a:srgbClr val="FF3300"/>
                </a:solidFill>
              </a:rPr>
              <a:t>ă</a:t>
            </a:r>
            <a:r>
              <a:rPr lang="en-US" sz="2000">
                <a:solidFill>
                  <a:srgbClr val="FF3300"/>
                </a:solidFill>
              </a:rPr>
              <a:t>m chỉ, giỏi.</a:t>
            </a:r>
          </a:p>
          <a:p>
            <a:pPr marL="342900" indent="-342900">
              <a:spcBef>
                <a:spcPct val="10000"/>
              </a:spcBef>
              <a:buFontTx/>
              <a:buAutoNum type="alphaLcParenR"/>
            </a:pPr>
            <a:r>
              <a:rPr lang="en-US" sz="2000" b="1">
                <a:solidFill>
                  <a:srgbClr val="0066FF"/>
                </a:solidFill>
              </a:rPr>
              <a:t>Màu sắc</a:t>
            </a:r>
            <a:r>
              <a:rPr lang="en-US" sz="20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Những chiếc cầu: </a:t>
            </a:r>
            <a:r>
              <a:rPr lang="en-US" sz="2000">
                <a:solidFill>
                  <a:srgbClr val="FF3300"/>
                </a:solidFill>
              </a:rPr>
              <a:t>trắng phau</a:t>
            </a:r>
            <a:r>
              <a:rPr lang="en-US" sz="2000">
                <a:solidFill>
                  <a:srgbClr val="0066FF"/>
                </a:solidFill>
              </a:rPr>
              <a:t> 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Mái tóc của thầy R</a:t>
            </a:r>
            <a:r>
              <a:rPr lang="vi-VN" sz="2000">
                <a:solidFill>
                  <a:srgbClr val="0066FF"/>
                </a:solidFill>
              </a:rPr>
              <a:t>ơ</a:t>
            </a:r>
            <a:r>
              <a:rPr lang="en-US" sz="2000">
                <a:solidFill>
                  <a:srgbClr val="0066FF"/>
                </a:solidFill>
              </a:rPr>
              <a:t> - nê: </a:t>
            </a:r>
            <a:r>
              <a:rPr lang="en-US" sz="2000">
                <a:solidFill>
                  <a:srgbClr val="FF3300"/>
                </a:solidFill>
              </a:rPr>
              <a:t>xám</a:t>
            </a:r>
          </a:p>
          <a:p>
            <a:pPr marL="342900" indent="-342900">
              <a:spcBef>
                <a:spcPct val="10000"/>
              </a:spcBef>
            </a:pPr>
            <a:r>
              <a:rPr lang="en-US" sz="2000">
                <a:solidFill>
                  <a:srgbClr val="0066FF"/>
                </a:solidFill>
              </a:rPr>
              <a:t>c) </a:t>
            </a:r>
            <a:r>
              <a:rPr lang="en-US" sz="2000" b="1">
                <a:solidFill>
                  <a:srgbClr val="0066FF"/>
                </a:solidFill>
              </a:rPr>
              <a:t>Hình dáng, kích th</a:t>
            </a:r>
            <a:r>
              <a:rPr lang="vi-VN" sz="2000" b="1">
                <a:solidFill>
                  <a:srgbClr val="0066FF"/>
                </a:solidFill>
              </a:rPr>
              <a:t>ư</a:t>
            </a:r>
            <a:r>
              <a:rPr lang="en-US" sz="2000" b="1">
                <a:solidFill>
                  <a:srgbClr val="0066FF"/>
                </a:solidFill>
              </a:rPr>
              <a:t>ớc</a:t>
            </a:r>
            <a:r>
              <a:rPr lang="en-US" sz="2000">
                <a:solidFill>
                  <a:srgbClr val="0066FF"/>
                </a:solidFill>
              </a:rPr>
              <a:t> và các </a:t>
            </a:r>
            <a:r>
              <a:rPr lang="vi-VN" sz="2000" b="1">
                <a:solidFill>
                  <a:srgbClr val="0066FF"/>
                </a:solidFill>
              </a:rPr>
              <a:t>đ</a:t>
            </a:r>
            <a:r>
              <a:rPr lang="en-US" sz="2000" b="1">
                <a:solidFill>
                  <a:srgbClr val="0066FF"/>
                </a:solidFill>
              </a:rPr>
              <a:t>ặc </a:t>
            </a:r>
            <a:r>
              <a:rPr lang="vi-VN" sz="2000" b="1">
                <a:solidFill>
                  <a:srgbClr val="0066FF"/>
                </a:solidFill>
              </a:rPr>
              <a:t>đ</a:t>
            </a:r>
            <a:r>
              <a:rPr lang="en-US" sz="2000" b="1">
                <a:solidFill>
                  <a:srgbClr val="0066FF"/>
                </a:solidFill>
              </a:rPr>
              <a:t>iểm khác</a:t>
            </a:r>
            <a:r>
              <a:rPr lang="en-US" sz="2000">
                <a:solidFill>
                  <a:srgbClr val="0066FF"/>
                </a:solidFill>
              </a:rPr>
              <a:t> của sự vật: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Thị trấn: </a:t>
            </a:r>
            <a:r>
              <a:rPr lang="en-US" sz="2000">
                <a:solidFill>
                  <a:srgbClr val="FF3300"/>
                </a:solidFill>
              </a:rPr>
              <a:t>nhỏ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Những ngôi nhà: </a:t>
            </a:r>
            <a:r>
              <a:rPr lang="en-US" sz="2000">
                <a:solidFill>
                  <a:srgbClr val="FF3300"/>
                </a:solidFill>
              </a:rPr>
              <a:t>nhỏ bé, cổ kính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V</a:t>
            </a:r>
            <a:r>
              <a:rPr lang="vi-VN" sz="2000">
                <a:solidFill>
                  <a:srgbClr val="0066FF"/>
                </a:solidFill>
              </a:rPr>
              <a:t>ư</a:t>
            </a:r>
            <a:r>
              <a:rPr lang="en-US" sz="2000">
                <a:solidFill>
                  <a:srgbClr val="0066FF"/>
                </a:solidFill>
              </a:rPr>
              <a:t>ờn nho: </a:t>
            </a:r>
            <a:r>
              <a:rPr lang="en-US" sz="2000">
                <a:solidFill>
                  <a:srgbClr val="FF3300"/>
                </a:solidFill>
              </a:rPr>
              <a:t>con con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Dòng sông: </a:t>
            </a:r>
            <a:r>
              <a:rPr lang="en-US" sz="2000">
                <a:solidFill>
                  <a:srgbClr val="FF3300"/>
                </a:solidFill>
              </a:rPr>
              <a:t>hiền hoà</a:t>
            </a:r>
          </a:p>
          <a:p>
            <a:pPr marL="800100" lvl="1" indent="-342900">
              <a:spcBef>
                <a:spcPct val="10000"/>
              </a:spcBef>
              <a:buFontTx/>
              <a:buChar char="-"/>
            </a:pPr>
            <a:r>
              <a:rPr lang="en-US" sz="2000">
                <a:solidFill>
                  <a:srgbClr val="0066FF"/>
                </a:solidFill>
              </a:rPr>
              <a:t>Da của thầy R</a:t>
            </a:r>
            <a:r>
              <a:rPr lang="vi-VN" sz="2000">
                <a:solidFill>
                  <a:srgbClr val="0066FF"/>
                </a:solidFill>
              </a:rPr>
              <a:t>ơ</a:t>
            </a:r>
            <a:r>
              <a:rPr lang="en-US" sz="2000">
                <a:solidFill>
                  <a:srgbClr val="0066FF"/>
                </a:solidFill>
              </a:rPr>
              <a:t> - nê: </a:t>
            </a:r>
            <a:r>
              <a:rPr lang="en-US" sz="2000">
                <a:solidFill>
                  <a:srgbClr val="FF3300"/>
                </a:solidFill>
              </a:rPr>
              <a:t>nh</a:t>
            </a:r>
            <a:r>
              <a:rPr lang="vi-VN" sz="2000">
                <a:solidFill>
                  <a:srgbClr val="FF3300"/>
                </a:solidFill>
              </a:rPr>
              <a:t>ă</a:t>
            </a:r>
            <a:r>
              <a:rPr lang="en-US" sz="2000">
                <a:solidFill>
                  <a:srgbClr val="FF3300"/>
                </a:solidFill>
              </a:rPr>
              <a:t>n nheo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2000250" y="5715001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Những từ miêu tả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ặc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iểm hoặc tính chất của sự vật là tính từ.</a:t>
            </a:r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6324600" y="1123950"/>
            <a:ext cx="0" cy="5562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6343650" y="1295400"/>
            <a:ext cx="4019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>
                <a:solidFill>
                  <a:srgbClr val="0066FF"/>
                </a:solidFill>
              </a:rPr>
              <a:t>Bài 3:</a:t>
            </a:r>
            <a:r>
              <a:rPr lang="en-US" sz="2400">
                <a:solidFill>
                  <a:srgbClr val="0066FF"/>
                </a:solidFill>
              </a:rPr>
              <a:t> </a:t>
            </a:r>
            <a:r>
              <a:rPr lang="en-US" sz="2000">
                <a:solidFill>
                  <a:srgbClr val="0066FF"/>
                </a:solidFill>
              </a:rPr>
              <a:t>Trong cụm từ</a:t>
            </a:r>
            <a:r>
              <a:rPr lang="en-US" sz="2000"/>
              <a:t> </a:t>
            </a:r>
            <a:r>
              <a:rPr lang="vi-VN" sz="2000" b="1">
                <a:solidFill>
                  <a:srgbClr val="FF3300"/>
                </a:solidFill>
              </a:rPr>
              <a:t>đ</a:t>
            </a:r>
            <a:r>
              <a:rPr lang="en-US" sz="2000" b="1">
                <a:solidFill>
                  <a:srgbClr val="FF3300"/>
                </a:solidFill>
              </a:rPr>
              <a:t>i lại vẫn nhanh nhẹn</a:t>
            </a:r>
            <a:r>
              <a:rPr lang="en-US" sz="2000">
                <a:solidFill>
                  <a:srgbClr val="0066FF"/>
                </a:solidFill>
              </a:rPr>
              <a:t>, từ </a:t>
            </a:r>
            <a:r>
              <a:rPr lang="en-US" sz="2000" b="1">
                <a:solidFill>
                  <a:srgbClr val="FF3300"/>
                </a:solidFill>
              </a:rPr>
              <a:t>nhanh nhẹn</a:t>
            </a:r>
            <a:r>
              <a:rPr lang="en-US" sz="2000"/>
              <a:t> </a:t>
            </a:r>
            <a:r>
              <a:rPr lang="en-US" sz="2000">
                <a:solidFill>
                  <a:srgbClr val="0066FF"/>
                </a:solidFill>
              </a:rPr>
              <a:t>bổ sung ý nghĩa cho từ nào ?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6705600" y="3003551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FF"/>
                </a:solidFill>
              </a:rPr>
              <a:t>Em bé </a:t>
            </a:r>
            <a:r>
              <a:rPr lang="vi-VN" sz="2000">
                <a:solidFill>
                  <a:srgbClr val="0066FF"/>
                </a:solidFill>
              </a:rPr>
              <a:t>đ</a:t>
            </a:r>
            <a:r>
              <a:rPr lang="en-US" sz="2000">
                <a:solidFill>
                  <a:srgbClr val="0066FF"/>
                </a:solidFill>
              </a:rPr>
              <a:t>ang ngủ say.</a:t>
            </a:r>
            <a:r>
              <a:rPr lang="en-US" sz="2000"/>
              <a:t> 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6419850" y="5715001"/>
            <a:ext cx="4019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Những từ miêu tả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ặc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iểm hoặc tính chất của hoạt </a:t>
            </a:r>
            <a:r>
              <a:rPr lang="vi-VN" sz="2000">
                <a:solidFill>
                  <a:srgbClr val="FF3300"/>
                </a:solidFill>
              </a:rPr>
              <a:t>đ</a:t>
            </a:r>
            <a:r>
              <a:rPr lang="en-US" sz="2000">
                <a:solidFill>
                  <a:srgbClr val="FF3300"/>
                </a:solidFill>
              </a:rPr>
              <a:t>ộng, trạng thái cũng là tính từ.</a:t>
            </a:r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8077201" y="3352800"/>
            <a:ext cx="3476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8491538" y="3352800"/>
            <a:ext cx="3476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  <p:bldP spid="47113" grpId="0"/>
      <p:bldP spid="47114" grpId="0" animBg="1"/>
      <p:bldP spid="47115" grpId="0"/>
      <p:bldP spid="47116" grpId="0"/>
      <p:bldP spid="47118" grpId="0"/>
      <p:bldP spid="47120" grpId="0" animBg="1"/>
      <p:bldP spid="471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6"/>
          <p:cNvSpPr txBox="1">
            <a:spLocks noChangeArrowheads="1"/>
          </p:cNvSpPr>
          <p:nvPr/>
        </p:nvSpPr>
        <p:spPr bwMode="auto">
          <a:xfrm>
            <a:off x="1524000" y="-133350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1828800" y="51117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8196" name="TextBox 2"/>
          <p:cNvSpPr txBox="1">
            <a:spLocks noChangeArrowheads="1"/>
          </p:cNvSpPr>
          <p:nvPr/>
        </p:nvSpPr>
        <p:spPr bwMode="auto">
          <a:xfrm>
            <a:off x="5257800" y="4206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057400" y="1828801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II. Ghi nhớ:</a:t>
            </a:r>
            <a:r>
              <a:rPr lang="en-US" sz="2800">
                <a:solidFill>
                  <a:srgbClr val="00FF00"/>
                </a:solidFill>
              </a:rPr>
              <a:t> </a:t>
            </a:r>
            <a:r>
              <a:rPr lang="en-US" sz="2400">
                <a:solidFill>
                  <a:srgbClr val="0066FF"/>
                </a:solidFill>
              </a:rPr>
              <a:t>SGK trang 111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133600" y="2971801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Mùa xuân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ến, cây bàng </a:t>
            </a:r>
            <a:r>
              <a:rPr lang="vi-VN" sz="2400">
                <a:solidFill>
                  <a:srgbClr val="0066FF"/>
                </a:solidFill>
              </a:rPr>
              <a:t>đư</a:t>
            </a:r>
            <a:r>
              <a:rPr lang="en-US" sz="2400">
                <a:solidFill>
                  <a:srgbClr val="0066FF"/>
                </a:solidFill>
              </a:rPr>
              <a:t>ợc mặc một chiếc áo xanh non nõn nà.</a:t>
            </a: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8134350" y="3352800"/>
            <a:ext cx="11239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9334500" y="3352800"/>
            <a:ext cx="8509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40" grpId="0"/>
      <p:bldP spid="48141" grpId="0" animBg="1"/>
      <p:bldP spid="481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6"/>
          <p:cNvSpPr txBox="1">
            <a:spLocks noChangeArrowheads="1"/>
          </p:cNvSpPr>
          <p:nvPr/>
        </p:nvSpPr>
        <p:spPr bwMode="auto">
          <a:xfrm>
            <a:off x="1524000" y="-52388"/>
            <a:ext cx="9144000" cy="1190626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19" name="TextBox 1"/>
          <p:cNvSpPr txBox="1">
            <a:spLocks noChangeArrowheads="1"/>
          </p:cNvSpPr>
          <p:nvPr/>
        </p:nvSpPr>
        <p:spPr bwMode="auto">
          <a:xfrm>
            <a:off x="1828800" y="5921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5257800" y="50165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  <p:sp>
        <p:nvSpPr>
          <p:cNvPr id="53256" name="Text Box 8"/>
          <p:cNvSpPr txBox="1">
            <a:spLocks noGrp="1" noChangeArrowheads="1"/>
          </p:cNvSpPr>
          <p:nvPr>
            <p:ph type="body" idx="1"/>
          </p:nvPr>
        </p:nvSpPr>
        <p:spPr>
          <a:xfrm>
            <a:off x="1981200" y="1143000"/>
            <a:ext cx="8229600" cy="1981200"/>
          </a:xfrm>
          <a:solidFill>
            <a:schemeClr val="tx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III. Luyện tập: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 1: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Tìm tính từ trong các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oạn v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sau: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(1) Chủ tịch Hồ Chí Minh, vị Chủ tịch của Chính phủ Lâm thời n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ớc Việt Nam Dân chủ Cộng hoà, ra mắt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ồng bào. (2) Đó là một cụ già gầy gò, trán cao, mắt sáng, râu th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 (3) Cụ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ội chiếc mũ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cũ, mặc áo ka ki cao cổ,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dép cao su trắng. (4) Ông cụ có dáng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nhanh nhẹn. (5) Lời nói của Cụ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iềm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ạm,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ầm ấm,   khúc chiết, rõ ràng.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      </a:t>
            </a:r>
            <a:r>
              <a:rPr lang="en-US" sz="2400" b="1" i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Theo Võ Nguyên Giáp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(1) Sáng sớm, trời quang hẳn ra. (2) Đêm qua, một bàn tay nào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giội rửa vòm trời sạch bóng. (3) Màu mây xám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ờng chỗ cho một màu trắng phớt xanh nh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màu men sứ. (4) Đằng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ông, phía trên dải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ê chạy dài rạch ngang tầm mắt, ng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không cho thấy biển kh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i, ai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ném lên bốn n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 mảng mây hồng    to t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ớng, lại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iểm xuyết thêm ít nét mây mỡ gà vút dài thanh mảnh.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		</a:t>
            </a:r>
            <a:r>
              <a:rPr lang="en-US" sz="2400" b="1" i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Bùi Hiển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Grp="1" noChangeArrowheads="1"/>
          </p:cNvSpPr>
          <p:nvPr>
            <p:ph type="body" idx="1"/>
          </p:nvPr>
        </p:nvSpPr>
        <p:spPr>
          <a:xfrm>
            <a:off x="1981200" y="1257300"/>
            <a:ext cx="8229600" cy="4114800"/>
          </a:xfrm>
          <a:solidFill>
            <a:schemeClr val="tx1"/>
          </a:solidFill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III. Luyện tập: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Bài 1: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400" u="sng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 tính từ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trong các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oạn v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sau: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(1) Chủ tịch Hồ Chí Minh, vị Chủ tịch của Chính phủ Lâm thời n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ớc Việt Nam Dân chủ Cộng hoà, ra mắt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ồng bào. (2) Đó là một cụ già gầy gò, trán cao, mắt sáng, râu th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 (3) Cụ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ội chiếc mũ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cũ, mặc áo ka ki cao cổ,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dép cao su trắng. (4) Ông cụ có dáng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 nhanh nhẹn. (5) Lời nói của Cụ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iềm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ạm,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ầm ấm,   khúc chiết, rõ ràng.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      </a:t>
            </a:r>
            <a:r>
              <a:rPr lang="en-US" sz="2400" b="1" i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Theo Võ Nguyên Giáp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(1) Sáng sớm, trời quang hẳn ra. (2) Đêm qua, một bàn tay nào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giội rửa vòm trời sạch bóng. (3) Màu mây xám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ờng chỗ cho một màu trắng phớt xanh nh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màu men sứ. (4) Đằng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ông, phía trên dải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ê chạy dài rạch ngang tầm mắt, ng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không cho thấy biển kh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i, ai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ném lên bốn n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m mảng mây hồng    to t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ớng, lại </a:t>
            </a:r>
            <a:r>
              <a:rPr lang="vi-VN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iểm xuyết thêm ít nét mây mỡ gà vút dài thanh mảnh.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						</a:t>
            </a:r>
            <a:r>
              <a:rPr lang="en-US" sz="2400" b="1" i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Bùi Hiển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3924301" y="2933700"/>
            <a:ext cx="8683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5581650" y="293370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6781800" y="2933700"/>
            <a:ext cx="5476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8051800" y="2933700"/>
            <a:ext cx="5207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4076700" y="3219450"/>
            <a:ext cx="2921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6153150" y="321945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8972551" y="3238500"/>
            <a:ext cx="5762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4827589" y="3524250"/>
            <a:ext cx="1398587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3695701" y="3848100"/>
            <a:ext cx="12160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8848726" y="3524250"/>
            <a:ext cx="113347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>
            <a:off x="2419350" y="3810000"/>
            <a:ext cx="9413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5086350" y="3829050"/>
            <a:ext cx="8953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4705350" y="4533900"/>
            <a:ext cx="7127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5029200" y="4857750"/>
            <a:ext cx="116998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>
            <a:off x="8191500" y="4838700"/>
            <a:ext cx="5207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4667250" y="5124450"/>
            <a:ext cx="6667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>
            <a:off x="6057901" y="5143500"/>
            <a:ext cx="5937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>
            <a:off x="6172200" y="5410200"/>
            <a:ext cx="4381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>
            <a:off x="2419351" y="6019800"/>
            <a:ext cx="5937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3371851" y="6019800"/>
            <a:ext cx="10334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7080251" y="6019800"/>
            <a:ext cx="20161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9753601" y="6000750"/>
            <a:ext cx="3651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>
            <a:off x="2419351" y="6324600"/>
            <a:ext cx="14906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TextBox 6"/>
          <p:cNvSpPr txBox="1">
            <a:spLocks noChangeArrowheads="1"/>
          </p:cNvSpPr>
          <p:nvPr/>
        </p:nvSpPr>
        <p:spPr bwMode="auto">
          <a:xfrm>
            <a:off x="1524000" y="-52388"/>
            <a:ext cx="9144000" cy="1190626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67" name="TextBox 1"/>
          <p:cNvSpPr txBox="1">
            <a:spLocks noChangeArrowheads="1"/>
          </p:cNvSpPr>
          <p:nvPr/>
        </p:nvSpPr>
        <p:spPr bwMode="auto">
          <a:xfrm>
            <a:off x="1828800" y="5921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0268" name="TextBox 2"/>
          <p:cNvSpPr txBox="1">
            <a:spLocks noChangeArrowheads="1"/>
          </p:cNvSpPr>
          <p:nvPr/>
        </p:nvSpPr>
        <p:spPr bwMode="auto">
          <a:xfrm>
            <a:off x="5257800" y="50165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 animBg="1"/>
      <p:bldP spid="45069" grpId="0" animBg="1"/>
      <p:bldP spid="45072" grpId="0" animBg="1"/>
      <p:bldP spid="45073" grpId="0" animBg="1"/>
      <p:bldP spid="45074" grpId="0" animBg="1"/>
      <p:bldP spid="45076" grpId="0" animBg="1"/>
      <p:bldP spid="45078" grpId="0" animBg="1"/>
      <p:bldP spid="45079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7" grpId="0" animBg="1"/>
      <p:bldP spid="45089" grpId="0" animBg="1"/>
      <p:bldP spid="45090" grpId="0" animBg="1"/>
      <p:bldP spid="45091" grpId="0" animBg="1"/>
      <p:bldP spid="450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133600" y="12192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66FF"/>
                </a:solidFill>
              </a:rPr>
              <a:t>Bài 2:</a:t>
            </a:r>
            <a:r>
              <a:rPr lang="en-US" sz="2400">
                <a:solidFill>
                  <a:srgbClr val="0066FF"/>
                </a:solidFill>
              </a:rPr>
              <a:t> Hãy viết một câu có dùng tính từ: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solidFill>
                  <a:srgbClr val="0066FF"/>
                </a:solidFill>
              </a:rPr>
              <a:t>Nói về một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bạn hoặc ng</a:t>
            </a:r>
            <a:r>
              <a:rPr lang="vi-VN" sz="2400">
                <a:solidFill>
                  <a:srgbClr val="0066FF"/>
                </a:solidFill>
              </a:rPr>
              <a:t>ư</a:t>
            </a:r>
            <a:r>
              <a:rPr lang="en-US" sz="2400">
                <a:solidFill>
                  <a:srgbClr val="0066FF"/>
                </a:solidFill>
              </a:rPr>
              <a:t>ời thân của em.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rgbClr val="0066FF"/>
                </a:solidFill>
              </a:rPr>
              <a:t>b) Nói về một sự vật quen thuộc với em (cây cối, con vật, nhà cửa, </a:t>
            </a:r>
            <a:r>
              <a:rPr lang="vi-VN" sz="2400">
                <a:solidFill>
                  <a:srgbClr val="0066FF"/>
                </a:solidFill>
              </a:rPr>
              <a:t>đ</a:t>
            </a:r>
            <a:r>
              <a:rPr lang="en-US" sz="2400">
                <a:solidFill>
                  <a:srgbClr val="0066FF"/>
                </a:solidFill>
              </a:rPr>
              <a:t>ồ vật, sông núi, ...)</a:t>
            </a:r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1524000" y="1"/>
            <a:ext cx="9144000" cy="11906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1828800" y="644526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Luyện từ và câu:</a:t>
            </a:r>
          </a:p>
        </p:txBody>
      </p:sp>
      <p:sp>
        <p:nvSpPr>
          <p:cNvPr id="11269" name="TextBox 2"/>
          <p:cNvSpPr txBox="1">
            <a:spLocks noChangeArrowheads="1"/>
          </p:cNvSpPr>
          <p:nvPr/>
        </p:nvSpPr>
        <p:spPr bwMode="auto">
          <a:xfrm>
            <a:off x="5257800" y="55403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Tính từ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1324</TotalTime>
  <Words>1493</Words>
  <Application>Microsoft Office PowerPoint</Application>
  <PresentationFormat>Widescreen</PresentationFormat>
  <Paragraphs>142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Tahoma</vt:lpstr>
      <vt:lpstr>Wingdings</vt:lpstr>
      <vt:lpstr>Ocean</vt:lpstr>
      <vt:lpstr>Kiểm tra bài cũ: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197 Ly Thuong Kiet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ThanhNgan_PC</dc:creator>
  <cp:lastModifiedBy>Trần Nam Khánh</cp:lastModifiedBy>
  <cp:revision>162</cp:revision>
  <dcterms:created xsi:type="dcterms:W3CDTF">2007-11-23T23:56:52Z</dcterms:created>
  <dcterms:modified xsi:type="dcterms:W3CDTF">2021-11-24T01:24:58Z</dcterms:modified>
</cp:coreProperties>
</file>