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310" r:id="rId2"/>
    <p:sldId id="311" r:id="rId3"/>
    <p:sldId id="312" r:id="rId4"/>
    <p:sldId id="313" r:id="rId5"/>
    <p:sldId id="314" r:id="rId6"/>
    <p:sldId id="315" r:id="rId7"/>
    <p:sldId id="316" r:id="rId8"/>
    <p:sldId id="309" r:id="rId9"/>
    <p:sldId id="329" r:id="rId10"/>
    <p:sldId id="317" r:id="rId11"/>
    <p:sldId id="331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000000"/>
    <a:srgbClr val="CCCC00"/>
    <a:srgbClr val="3366FF"/>
    <a:srgbClr val="6699FF"/>
    <a:srgbClr val="3333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72" autoAdjust="0"/>
    <p:restoredTop sz="94693" autoAdjust="0"/>
  </p:normalViewPr>
  <p:slideViewPr>
    <p:cSldViewPr>
      <p:cViewPr>
        <p:scale>
          <a:sx n="66" d="100"/>
          <a:sy n="66" d="100"/>
        </p:scale>
        <p:origin x="-6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23FC3-D823-4265-8310-C46CD9B50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5AFFC-7C2C-420D-97FF-CB0CC99C3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B55E2-440D-491F-85FC-115A40AB5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2D89C-666E-43DF-9874-AAE575263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294A8-F622-4417-8F44-D46D6AE79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4D8C8-002F-494F-B2FD-64F26DAB6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DB64D-9A49-4797-9F14-6A5FA59D9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46F87-5221-411F-B344-5BBDC15B5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61F3A-0369-42DE-ADD8-548FD390F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4A284-741C-4716-9A09-1A961016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2515-661A-4B43-9197-4641C212E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22F8A-4A35-452A-99C2-7B3E8633F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FCB36-0803-4B13-ACB1-A16E62F9C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3B241770-5B3B-4111-B059-F031F83EA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2.jpeg"/><Relationship Id="rId7" Type="http://schemas.openxmlformats.org/officeDocument/2006/relationships/image" Target="../media/image10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990600" y="1295400"/>
            <a:ext cx="232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Arial" charset="0"/>
              </a:rPr>
              <a:t>Kiểm tra bài cũ:</a:t>
            </a:r>
          </a:p>
        </p:txBody>
      </p:sp>
      <p:pic>
        <p:nvPicPr>
          <p:cNvPr id="2051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Rectangle 11"/>
          <p:cNvSpPr>
            <a:spLocks noChangeArrowheads="1"/>
          </p:cNvSpPr>
          <p:nvPr/>
        </p:nvSpPr>
        <p:spPr bwMode="auto">
          <a:xfrm>
            <a:off x="4114800" y="7620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990600" y="213360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Arial" charset="0"/>
              </a:rPr>
              <a:t>Em hãy kể chuyện về một ước mơ đẹp của em hoặc của bạn bè, người thân?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/>
      <p:bldP spid="10958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4191000" y="5334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38100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17771" name="Rectangle 11"/>
          <p:cNvSpPr>
            <a:spLocks noChangeArrowheads="1"/>
          </p:cNvSpPr>
          <p:nvPr/>
        </p:nvSpPr>
        <p:spPr bwMode="auto">
          <a:xfrm>
            <a:off x="533400" y="2438400"/>
            <a:ext cx="8001000" cy="1876425"/>
          </a:xfrm>
          <a:prstGeom prst="rect">
            <a:avLst/>
          </a:prstGeom>
          <a:solidFill>
            <a:srgbClr val="FF0066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  <a:cs typeface="Arial" charset="0"/>
              </a:rPr>
              <a:t>Học sinh thảo luận theo nhóm 3, tập kể chuyện trong nhóm; Trao </a:t>
            </a:r>
            <a:r>
              <a:rPr lang="en-US" sz="2800">
                <a:latin typeface="Arial" charset="0"/>
              </a:rPr>
              <a:t>đổi ý nghĩa câu chuyện. Qua câu chuyện em học được điều gì ở Nguyễn Ngọc Ký?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4495800" y="304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4114800" y="609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231433" name="Picture 9" descr="Ke chuyen Ban chan ki dieu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90600"/>
            <a:ext cx="259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34" name="Rectangle 10"/>
          <p:cNvSpPr>
            <a:spLocks noChangeArrowheads="1"/>
          </p:cNvSpPr>
          <p:nvPr/>
        </p:nvSpPr>
        <p:spPr bwMode="auto">
          <a:xfrm>
            <a:off x="304800" y="31242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đến lớp xin cô  giáo cho học.</a:t>
            </a:r>
          </a:p>
        </p:txBody>
      </p:sp>
      <p:pic>
        <p:nvPicPr>
          <p:cNvPr id="231435" name="Picture 11" descr="Ke chuyen Ban chan ki dieu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990600"/>
            <a:ext cx="304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36" name="Rectangle 12"/>
          <p:cNvSpPr>
            <a:spLocks noChangeArrowheads="1"/>
          </p:cNvSpPr>
          <p:nvPr/>
        </p:nvSpPr>
        <p:spPr bwMode="auto">
          <a:xfrm>
            <a:off x="3048000" y="31242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pic>
        <p:nvPicPr>
          <p:cNvPr id="231437" name="Picture 13" descr="Ke chuyen Ban chan ki dieu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990600"/>
            <a:ext cx="26670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38" name="Rectangle 14"/>
          <p:cNvSpPr>
            <a:spLocks noChangeArrowheads="1"/>
          </p:cNvSpPr>
          <p:nvPr/>
        </p:nvSpPr>
        <p:spPr bwMode="auto">
          <a:xfrm>
            <a:off x="6324600" y="3124200"/>
            <a:ext cx="2819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231439" name="Picture 15" descr="Ke chuyen Ban chan ki dieu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3886200"/>
            <a:ext cx="2667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40" name="Rectangle 16"/>
          <p:cNvSpPr>
            <a:spLocks noChangeArrowheads="1"/>
          </p:cNvSpPr>
          <p:nvPr/>
        </p:nvSpPr>
        <p:spPr bwMode="auto">
          <a:xfrm>
            <a:off x="0" y="6096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latin typeface="Arial" charset="0"/>
                <a:cs typeface="Arial" charset="0"/>
              </a:rPr>
              <a:t>Ký được nhận vào học.</a:t>
            </a:r>
          </a:p>
        </p:txBody>
      </p:sp>
      <p:pic>
        <p:nvPicPr>
          <p:cNvPr id="231441" name="Picture 17" descr="Ke chuyen Ban chan ki dieu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886200"/>
            <a:ext cx="304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42" name="Rectangle 18"/>
          <p:cNvSpPr>
            <a:spLocks noChangeArrowheads="1"/>
          </p:cNvSpPr>
          <p:nvPr/>
        </p:nvSpPr>
        <p:spPr bwMode="auto">
          <a:xfrm>
            <a:off x="3048000" y="5942013"/>
            <a:ext cx="3352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231443" name="Picture 19" descr="Ke chuyen Ban chan ki dieu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40386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444" name="Rectangle 20"/>
          <p:cNvSpPr>
            <a:spLocks noChangeArrowheads="1"/>
          </p:cNvSpPr>
          <p:nvPr/>
        </p:nvSpPr>
        <p:spPr bwMode="auto">
          <a:xfrm>
            <a:off x="6477000" y="60198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1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1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1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1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1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1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1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1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1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1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1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1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1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1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1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1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1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4" grpId="0"/>
      <p:bldP spid="231436" grpId="0"/>
      <p:bldP spid="231438" grpId="0"/>
      <p:bldP spid="231440" grpId="0"/>
      <p:bldP spid="231442" grpId="0"/>
      <p:bldP spid="2314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4114800" y="685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3733800" y="11430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381000" y="19812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Arial" charset="0"/>
              </a:rPr>
              <a:t>     </a:t>
            </a:r>
            <a:endParaRPr lang="vi-VN" sz="2800" b="1">
              <a:latin typeface="Arial" charset="0"/>
              <a:cs typeface="Arial" charset="0"/>
            </a:endParaRPr>
          </a:p>
        </p:txBody>
      </p:sp>
      <p:sp>
        <p:nvSpPr>
          <p:cNvPr id="118796" name="Rectangle 12"/>
          <p:cNvSpPr>
            <a:spLocks noChangeArrowheads="1"/>
          </p:cNvSpPr>
          <p:nvPr/>
        </p:nvSpPr>
        <p:spPr bwMode="auto">
          <a:xfrm>
            <a:off x="457200" y="2209800"/>
            <a:ext cx="8305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solidFill>
                  <a:srgbClr val="3333CC"/>
                </a:solidFill>
                <a:latin typeface="Arial" charset="0"/>
                <a:cs typeface="Arial" charset="0"/>
              </a:rPr>
              <a:t>1. Dựa vào lời kể của cô giáo và các tranh vẽ d</a:t>
            </a:r>
            <a:r>
              <a:rPr lang="vi-VN" sz="3600">
                <a:solidFill>
                  <a:srgbClr val="3333CC"/>
                </a:solidFill>
                <a:latin typeface="Arial" charset="0"/>
                <a:cs typeface="Arial" charset="0"/>
              </a:rPr>
              <a:t>ư</a:t>
            </a:r>
            <a:r>
              <a:rPr lang="en-US" sz="3600">
                <a:solidFill>
                  <a:srgbClr val="3333CC"/>
                </a:solidFill>
                <a:latin typeface="Arial" charset="0"/>
                <a:cs typeface="Arial" charset="0"/>
              </a:rPr>
              <a:t>ới </a:t>
            </a:r>
            <a:r>
              <a:rPr lang="vi-VN" sz="3600">
                <a:solidFill>
                  <a:srgbClr val="3333CC"/>
                </a:solidFill>
                <a:latin typeface="Arial" charset="0"/>
                <a:cs typeface="Arial" charset="0"/>
              </a:rPr>
              <a:t>đ</a:t>
            </a:r>
            <a:r>
              <a:rPr lang="en-US" sz="3600">
                <a:solidFill>
                  <a:srgbClr val="3333CC"/>
                </a:solidFill>
                <a:latin typeface="Arial" charset="0"/>
                <a:cs typeface="Arial" charset="0"/>
              </a:rPr>
              <a:t>ây, kể lại từng </a:t>
            </a:r>
            <a:r>
              <a:rPr lang="vi-VN" sz="3600">
                <a:solidFill>
                  <a:srgbClr val="3333CC"/>
                </a:solidFill>
                <a:latin typeface="Arial" charset="0"/>
                <a:cs typeface="Arial" charset="0"/>
              </a:rPr>
              <a:t>đ</a:t>
            </a:r>
            <a:r>
              <a:rPr lang="en-US" sz="3600">
                <a:solidFill>
                  <a:srgbClr val="3333CC"/>
                </a:solidFill>
                <a:latin typeface="Arial" charset="0"/>
                <a:cs typeface="Arial" charset="0"/>
              </a:rPr>
              <a:t>oạn câu chuyện.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8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Line 4"/>
          <p:cNvSpPr>
            <a:spLocks noChangeShapeType="1"/>
          </p:cNvSpPr>
          <p:nvPr/>
        </p:nvSpPr>
        <p:spPr bwMode="auto">
          <a:xfrm>
            <a:off x="6553200" y="2286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12700" y="4030663"/>
            <a:ext cx="9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14340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4267200" y="5334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3886200" y="9144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19819" name="Picture 11" descr="Ke chuyen Ban chan ki dieu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447800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20" name="Rectangle 12"/>
          <p:cNvSpPr>
            <a:spLocks noChangeArrowheads="1"/>
          </p:cNvSpPr>
          <p:nvPr/>
        </p:nvSpPr>
        <p:spPr bwMode="auto">
          <a:xfrm>
            <a:off x="228600" y="5257800"/>
            <a:ext cx="434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đến lớp xin cô giáo cho học.</a:t>
            </a:r>
          </a:p>
        </p:txBody>
      </p:sp>
      <p:pic>
        <p:nvPicPr>
          <p:cNvPr id="119821" name="Picture 13" descr="Ke chuyen Ban chan ki dieu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447800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22" name="Rectangle 14"/>
          <p:cNvSpPr>
            <a:spLocks noChangeArrowheads="1"/>
          </p:cNvSpPr>
          <p:nvPr/>
        </p:nvSpPr>
        <p:spPr bwMode="auto">
          <a:xfrm>
            <a:off x="4953000" y="5257800"/>
            <a:ext cx="396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9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nimBg="1"/>
      <p:bldP spid="119813" grpId="0"/>
      <p:bldP spid="119820" grpId="0"/>
      <p:bldP spid="1198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4495800" y="6096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5367" name="Rectangle 10"/>
          <p:cNvSpPr>
            <a:spLocks noChangeArrowheads="1"/>
          </p:cNvSpPr>
          <p:nvPr/>
        </p:nvSpPr>
        <p:spPr bwMode="auto">
          <a:xfrm>
            <a:off x="40386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20843" name="Picture 11" descr="Ke chuyen Ban chan ki dieu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447800"/>
            <a:ext cx="4038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228600" y="48768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120845" name="Picture 13" descr="Ke chuyen Ban chan ki dieu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447800"/>
            <a:ext cx="4038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846" name="Rectangle 14"/>
          <p:cNvSpPr>
            <a:spLocks noChangeArrowheads="1"/>
          </p:cNvSpPr>
          <p:nvPr/>
        </p:nvSpPr>
        <p:spPr bwMode="auto">
          <a:xfrm>
            <a:off x="5181600" y="5105400"/>
            <a:ext cx="365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được nhận vào học.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4" grpId="0"/>
      <p:bldP spid="1208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Rectangle 9"/>
          <p:cNvSpPr>
            <a:spLocks noChangeArrowheads="1"/>
          </p:cNvSpPr>
          <p:nvPr/>
        </p:nvSpPr>
        <p:spPr bwMode="auto">
          <a:xfrm>
            <a:off x="4191000" y="5842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6391" name="Rectangle 10"/>
          <p:cNvSpPr>
            <a:spLocks noChangeArrowheads="1"/>
          </p:cNvSpPr>
          <p:nvPr/>
        </p:nvSpPr>
        <p:spPr bwMode="auto">
          <a:xfrm>
            <a:off x="38100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21867" name="Picture 11" descr="Ke chuyen Ban chan ki dieu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752600"/>
            <a:ext cx="3733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68" name="Rectangle 12"/>
          <p:cNvSpPr>
            <a:spLocks noChangeArrowheads="1"/>
          </p:cNvSpPr>
          <p:nvPr/>
        </p:nvSpPr>
        <p:spPr bwMode="auto">
          <a:xfrm>
            <a:off x="685800" y="5334000"/>
            <a:ext cx="365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121869" name="Picture 13" descr="Ke chuyen Ban chan ki dieu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752600"/>
            <a:ext cx="3810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70" name="Rectangle 14"/>
          <p:cNvSpPr>
            <a:spLocks noChangeArrowheads="1"/>
          </p:cNvSpPr>
          <p:nvPr/>
        </p:nvSpPr>
        <p:spPr bwMode="auto">
          <a:xfrm>
            <a:off x="5029200" y="5410200"/>
            <a:ext cx="411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8" grpId="0"/>
      <p:bldP spid="12187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9"/>
          <p:cNvPicPr>
            <a:picLocks noChangeAspect="1" noChangeArrowheads="1"/>
          </p:cNvPicPr>
          <p:nvPr/>
        </p:nvPicPr>
        <p:blipFill>
          <a:blip r:embed="rId3"/>
          <a:srcRect r="50372" b="66057"/>
          <a:stretch>
            <a:fillRect/>
          </a:stretch>
        </p:blipFill>
        <p:spPr bwMode="auto">
          <a:xfrm>
            <a:off x="0" y="0"/>
            <a:ext cx="2732088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4038600" y="685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3733800" y="11430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22891" name="Rectangle 11"/>
          <p:cNvSpPr>
            <a:spLocks noChangeArrowheads="1"/>
          </p:cNvSpPr>
          <p:nvPr/>
        </p:nvSpPr>
        <p:spPr bwMode="auto">
          <a:xfrm>
            <a:off x="457200" y="1905000"/>
            <a:ext cx="8382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vi-VN" sz="2800" b="1">
                <a:latin typeface="Arial" charset="0"/>
                <a:cs typeface="Arial" charset="0"/>
              </a:rPr>
              <a:t>Tiêu chí đánh giá:</a:t>
            </a:r>
          </a:p>
          <a:p>
            <a:pPr eaLnBrk="1" hangingPunct="1"/>
            <a:r>
              <a:rPr lang="vi-VN" sz="2800" b="1">
                <a:solidFill>
                  <a:srgbClr val="0000CC"/>
                </a:solidFill>
                <a:latin typeface="Arial" charset="0"/>
                <a:cs typeface="Arial" charset="0"/>
              </a:rPr>
              <a:t>    </a:t>
            </a:r>
            <a:r>
              <a:rPr lang="vi-VN" sz="2800" b="1">
                <a:latin typeface="Arial" charset="0"/>
                <a:cs typeface="Arial" charset="0"/>
              </a:rPr>
              <a:t>- Kể phải đúng nội dung</a:t>
            </a:r>
            <a:r>
              <a:rPr lang="en-US" sz="2800" b="1">
                <a:latin typeface="Arial" charset="0"/>
                <a:cs typeface="Arial" charset="0"/>
              </a:rPr>
              <a:t> c</a:t>
            </a:r>
            <a:r>
              <a:rPr lang="vi-VN" sz="2800" b="1">
                <a:latin typeface="Arial" charset="0"/>
              </a:rPr>
              <a:t>â</a:t>
            </a:r>
            <a:r>
              <a:rPr lang="en-US" sz="2800" b="1">
                <a:latin typeface="Arial" charset="0"/>
              </a:rPr>
              <a:t>u chuy</a:t>
            </a:r>
            <a:r>
              <a:rPr lang="vi-VN" sz="2800" b="1">
                <a:latin typeface="Arial" charset="0"/>
              </a:rPr>
              <a:t>ện</a:t>
            </a:r>
            <a:r>
              <a:rPr lang="en-US" sz="2800" b="1">
                <a:latin typeface="Arial" charset="0"/>
              </a:rPr>
              <a:t>.</a:t>
            </a:r>
            <a:endParaRPr lang="vi-VN" sz="2800" b="1">
              <a:latin typeface="Arial" charset="0"/>
              <a:cs typeface="Arial" charset="0"/>
            </a:endParaRPr>
          </a:p>
          <a:p>
            <a:pPr eaLnBrk="1" hangingPunct="1"/>
            <a:r>
              <a:rPr lang="vi-VN" sz="2800" b="1">
                <a:latin typeface="Arial" charset="0"/>
                <a:cs typeface="Arial" charset="0"/>
              </a:rPr>
              <a:t>    - </a:t>
            </a:r>
            <a:r>
              <a:rPr lang="en-US" sz="2800" b="1">
                <a:latin typeface="Arial" charset="0"/>
                <a:cs typeface="Arial" charset="0"/>
              </a:rPr>
              <a:t>L</a:t>
            </a:r>
            <a:r>
              <a:rPr lang="vi-VN" sz="2800" b="1">
                <a:latin typeface="Arial" charset="0"/>
              </a:rPr>
              <a:t>ời</a:t>
            </a:r>
            <a:r>
              <a:rPr lang="en-US" sz="2800" b="1">
                <a:latin typeface="Arial" charset="0"/>
              </a:rPr>
              <a:t> k</a:t>
            </a:r>
            <a:r>
              <a:rPr lang="vi-VN" sz="2800" b="1">
                <a:latin typeface="Arial" charset="0"/>
                <a:cs typeface="Arial" charset="0"/>
              </a:rPr>
              <a:t>ể </a:t>
            </a:r>
            <a:r>
              <a:rPr lang="en-US" sz="2800" b="1">
                <a:latin typeface="Arial" charset="0"/>
              </a:rPr>
              <a:t> t</a:t>
            </a:r>
            <a:r>
              <a:rPr lang="vi-VN" sz="2800" b="1">
                <a:latin typeface="Arial" charset="0"/>
              </a:rPr>
              <a:t>ự</a:t>
            </a:r>
            <a:r>
              <a:rPr lang="en-US" sz="2800" b="1">
                <a:latin typeface="Arial" charset="0"/>
              </a:rPr>
              <a:t> nhi</a:t>
            </a:r>
            <a:r>
              <a:rPr lang="vi-VN" sz="2800" b="1">
                <a:latin typeface="Arial" charset="0"/>
              </a:rPr>
              <a:t>ê</a:t>
            </a:r>
            <a:r>
              <a:rPr lang="en-US" sz="2800" b="1">
                <a:latin typeface="Arial" charset="0"/>
              </a:rPr>
              <a:t>n, </a:t>
            </a:r>
            <a:r>
              <a:rPr lang="vi-VN" sz="2800" b="1">
                <a:latin typeface="Arial" charset="0"/>
                <a:cs typeface="Arial" charset="0"/>
              </a:rPr>
              <a:t>hấp dẫn, có</a:t>
            </a:r>
            <a:r>
              <a:rPr lang="en-US" sz="2800" b="1">
                <a:latin typeface="Arial" charset="0"/>
                <a:cs typeface="Arial" charset="0"/>
              </a:rPr>
              <a:t> k</a:t>
            </a:r>
            <a:r>
              <a:rPr lang="vi-VN" sz="2800" b="1">
                <a:latin typeface="Arial" charset="0"/>
              </a:rPr>
              <a:t>ết</a:t>
            </a:r>
            <a:r>
              <a:rPr lang="en-US" sz="2800" b="1">
                <a:latin typeface="Arial" charset="0"/>
              </a:rPr>
              <a:t> h</a:t>
            </a:r>
            <a:r>
              <a:rPr lang="vi-VN" sz="2800" b="1">
                <a:latin typeface="Arial" charset="0"/>
              </a:rPr>
              <a:t>ợp</a:t>
            </a:r>
            <a:r>
              <a:rPr lang="en-US" sz="2800" b="1">
                <a:latin typeface="Arial" charset="0"/>
              </a:rPr>
              <a:t> </a:t>
            </a:r>
            <a:r>
              <a:rPr lang="vi-VN" sz="2800" b="1">
                <a:latin typeface="Arial" charset="0"/>
                <a:cs typeface="Arial" charset="0"/>
              </a:rPr>
              <a:t>điệu bộ, cử chỉ.</a:t>
            </a:r>
          </a:p>
          <a:p>
            <a:pPr eaLnBrk="1" hangingPunct="1"/>
            <a:r>
              <a:rPr lang="vi-VN" sz="2800" b="1">
                <a:latin typeface="Arial" charset="0"/>
                <a:cs typeface="Arial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4114800" y="5334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3810000" y="9144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23914" name="Picture 10" descr="Ke chuyen Ban chan ki dieu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5" name="Rectangle 11"/>
          <p:cNvSpPr>
            <a:spLocks noChangeArrowheads="1"/>
          </p:cNvSpPr>
          <p:nvPr/>
        </p:nvSpPr>
        <p:spPr bwMode="auto">
          <a:xfrm>
            <a:off x="228600" y="5410200"/>
            <a:ext cx="426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đến lớp xin cô giáo cho học.</a:t>
            </a:r>
          </a:p>
        </p:txBody>
      </p:sp>
      <p:pic>
        <p:nvPicPr>
          <p:cNvPr id="123916" name="Picture 12" descr="Ke chuyen Ban chan ki dieu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447800"/>
            <a:ext cx="4114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7" name="Rectangle 13"/>
          <p:cNvSpPr>
            <a:spLocks noChangeArrowheads="1"/>
          </p:cNvSpPr>
          <p:nvPr/>
        </p:nvSpPr>
        <p:spPr bwMode="auto">
          <a:xfrm>
            <a:off x="4953000" y="5410200"/>
            <a:ext cx="373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pic>
        <p:nvPicPr>
          <p:cNvPr id="18443" name="Picture 1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2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5" grpId="0"/>
      <p:bldP spid="1239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4191000" y="6096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38100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24939" name="Picture 11" descr="Ke chuyen Ban chan ki dieu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4000"/>
            <a:ext cx="3733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940" name="Rectangle 12"/>
          <p:cNvSpPr>
            <a:spLocks noChangeArrowheads="1"/>
          </p:cNvSpPr>
          <p:nvPr/>
        </p:nvSpPr>
        <p:spPr bwMode="auto">
          <a:xfrm>
            <a:off x="533400" y="4953000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124941" name="Picture 13" descr="Ke chuyen Ban chan ki dieu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524000"/>
            <a:ext cx="4038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942" name="Rectangle 14"/>
          <p:cNvSpPr>
            <a:spLocks noChangeArrowheads="1"/>
          </p:cNvSpPr>
          <p:nvPr/>
        </p:nvSpPr>
        <p:spPr bwMode="auto">
          <a:xfrm>
            <a:off x="5181600" y="5181600"/>
            <a:ext cx="365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được nhận vào học.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0"/>
      <p:bldP spid="1249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9"/>
          <p:cNvSpPr>
            <a:spLocks noChangeArrowheads="1"/>
          </p:cNvSpPr>
          <p:nvPr/>
        </p:nvSpPr>
        <p:spPr bwMode="auto">
          <a:xfrm>
            <a:off x="4191000" y="685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0487" name="Rectangle 10"/>
          <p:cNvSpPr>
            <a:spLocks noChangeArrowheads="1"/>
          </p:cNvSpPr>
          <p:nvPr/>
        </p:nvSpPr>
        <p:spPr bwMode="auto">
          <a:xfrm>
            <a:off x="3886200" y="11430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25963" name="Picture 11" descr="Ke chuyen Ban chan ki dieu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752600"/>
            <a:ext cx="3886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457200" y="5181600"/>
            <a:ext cx="396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125965" name="Picture 13" descr="Ke chuyen Ban chan ki dieu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1752600"/>
            <a:ext cx="3810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66" name="Rectangle 14"/>
          <p:cNvSpPr>
            <a:spLocks noChangeArrowheads="1"/>
          </p:cNvSpPr>
          <p:nvPr/>
        </p:nvSpPr>
        <p:spPr bwMode="auto">
          <a:xfrm>
            <a:off x="5181600" y="5257800"/>
            <a:ext cx="373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4" grpId="0"/>
      <p:bldP spid="125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4114800" y="685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pic>
        <p:nvPicPr>
          <p:cNvPr id="110602" name="Picture 10" descr="11773468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143000"/>
            <a:ext cx="6781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3" name="Text Box 11"/>
          <p:cNvSpPr txBox="1">
            <a:spLocks noChangeArrowheads="1"/>
          </p:cNvSpPr>
          <p:nvPr/>
        </p:nvSpPr>
        <p:spPr bwMode="auto">
          <a:xfrm>
            <a:off x="3429000" y="5867400"/>
            <a:ext cx="2590800" cy="461963"/>
          </a:xfrm>
          <a:prstGeom prst="rect">
            <a:avLst/>
          </a:prstGeom>
          <a:solidFill>
            <a:schemeClr val="hlink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  <a:cs typeface="Arial" charset="0"/>
              </a:rPr>
              <a:t>Nguyễn Ngọc Ký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4191000" y="6096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810000" y="10668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457200" y="1905000"/>
            <a:ext cx="8382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Tiêu chí đánh giá: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 - Kể phải đúng nội dung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 c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â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u chuy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ện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 - 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L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ời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k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ể 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t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ự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nhi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ê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n, 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hấp dẫn, có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 k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ết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h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ợp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điệu bộ, cử chỉ.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</a:t>
            </a:r>
            <a:endParaRPr lang="vi-VN" sz="2800" b="1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endParaRPr lang="vi-VN" sz="28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53" name="Picture 2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11522075" y="128174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054" name="Picture 3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049588" y="128174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61" name="Rectangle 37"/>
          <p:cNvSpPr>
            <a:spLocks noChangeArrowheads="1"/>
          </p:cNvSpPr>
          <p:nvPr/>
        </p:nvSpPr>
        <p:spPr bwMode="auto">
          <a:xfrm>
            <a:off x="3200400" y="98298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Ký đến lớp xin cô giáo cho học.</a:t>
            </a:r>
          </a:p>
        </p:txBody>
      </p:sp>
      <p:sp>
        <p:nvSpPr>
          <p:cNvPr id="129063" name="Rectangle 39"/>
          <p:cNvSpPr>
            <a:spLocks noChangeArrowheads="1"/>
          </p:cNvSpPr>
          <p:nvPr/>
        </p:nvSpPr>
        <p:spPr bwMode="auto">
          <a:xfrm>
            <a:off x="6096000" y="9906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sp>
        <p:nvSpPr>
          <p:cNvPr id="129065" name="Rectangle 41"/>
          <p:cNvSpPr>
            <a:spLocks noChangeArrowheads="1"/>
          </p:cNvSpPr>
          <p:nvPr/>
        </p:nvSpPr>
        <p:spPr bwMode="auto">
          <a:xfrm>
            <a:off x="9448800" y="9829800"/>
            <a:ext cx="2743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129066" name="Picture 42" descr="Ke chuyen Ban chan ki dieu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0591800"/>
            <a:ext cx="2667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67" name="Rectangle 43"/>
          <p:cNvSpPr>
            <a:spLocks noChangeArrowheads="1"/>
          </p:cNvSpPr>
          <p:nvPr/>
        </p:nvSpPr>
        <p:spPr bwMode="auto">
          <a:xfrm>
            <a:off x="3352800" y="127254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Ký được nhận vào học.</a:t>
            </a:r>
          </a:p>
        </p:txBody>
      </p:sp>
      <p:pic>
        <p:nvPicPr>
          <p:cNvPr id="129068" name="Picture 44" descr="Ke chuyen Ban chan ki dieu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10591800"/>
            <a:ext cx="3048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69" name="Rectangle 45"/>
          <p:cNvSpPr>
            <a:spLocks noChangeArrowheads="1"/>
          </p:cNvSpPr>
          <p:nvPr/>
        </p:nvSpPr>
        <p:spPr bwMode="auto">
          <a:xfrm>
            <a:off x="6096000" y="12571413"/>
            <a:ext cx="3429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129070" name="Picture 46" descr="Ke chuyen Ban chan ki dieu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448800" y="10668000"/>
            <a:ext cx="259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71" name="Rectangle 47"/>
          <p:cNvSpPr>
            <a:spLocks noChangeArrowheads="1"/>
          </p:cNvSpPr>
          <p:nvPr/>
        </p:nvSpPr>
        <p:spPr bwMode="auto">
          <a:xfrm>
            <a:off x="9525000" y="126492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  <p:pic>
        <p:nvPicPr>
          <p:cNvPr id="22541" name="Picture 7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71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096" name="Picture 72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097" name="Picture 73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5" name="Rectangle 75"/>
          <p:cNvSpPr>
            <a:spLocks noChangeArrowheads="1"/>
          </p:cNvSpPr>
          <p:nvPr/>
        </p:nvSpPr>
        <p:spPr bwMode="auto">
          <a:xfrm>
            <a:off x="4114800" y="304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2546" name="Rectangle 76"/>
          <p:cNvSpPr>
            <a:spLocks noChangeArrowheads="1"/>
          </p:cNvSpPr>
          <p:nvPr/>
        </p:nvSpPr>
        <p:spPr bwMode="auto">
          <a:xfrm>
            <a:off x="3810000" y="609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22547" name="Picture 7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7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103" name="Picture 79" descr="Ke chuyen Ban chan ki dieu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990600"/>
            <a:ext cx="259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04" name="Rectangle 80"/>
          <p:cNvSpPr>
            <a:spLocks noChangeArrowheads="1"/>
          </p:cNvSpPr>
          <p:nvPr/>
        </p:nvSpPr>
        <p:spPr bwMode="auto">
          <a:xfrm>
            <a:off x="152400" y="32004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đến lớp xin cô giáo cho học.</a:t>
            </a:r>
          </a:p>
        </p:txBody>
      </p:sp>
      <p:pic>
        <p:nvPicPr>
          <p:cNvPr id="129105" name="Picture 81" descr="Ke chuyen Ban chan ki dieu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0" y="9906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06" name="Rectangle 82"/>
          <p:cNvSpPr>
            <a:spLocks noChangeArrowheads="1"/>
          </p:cNvSpPr>
          <p:nvPr/>
        </p:nvSpPr>
        <p:spPr bwMode="auto">
          <a:xfrm>
            <a:off x="3048000" y="32766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pic>
        <p:nvPicPr>
          <p:cNvPr id="129107" name="Picture 83" descr="Ke chuyen Ban chan ki dieu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24600" y="990600"/>
            <a:ext cx="2667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08" name="Rectangle 84"/>
          <p:cNvSpPr>
            <a:spLocks noChangeArrowheads="1"/>
          </p:cNvSpPr>
          <p:nvPr/>
        </p:nvSpPr>
        <p:spPr bwMode="auto">
          <a:xfrm>
            <a:off x="6400800" y="3200400"/>
            <a:ext cx="2743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129109" name="Picture 85" descr="Ke chuyen Ban chan ki dieu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962400"/>
            <a:ext cx="2667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10" name="Rectangle 86"/>
          <p:cNvSpPr>
            <a:spLocks noChangeArrowheads="1"/>
          </p:cNvSpPr>
          <p:nvPr/>
        </p:nvSpPr>
        <p:spPr bwMode="auto">
          <a:xfrm>
            <a:off x="304800" y="60960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được nhận vào học.</a:t>
            </a:r>
          </a:p>
        </p:txBody>
      </p:sp>
      <p:pic>
        <p:nvPicPr>
          <p:cNvPr id="129111" name="Picture 87" descr="Ke chuyen Ban chan ki dieu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3962400"/>
            <a:ext cx="3048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12" name="Rectangle 88"/>
          <p:cNvSpPr>
            <a:spLocks noChangeArrowheads="1"/>
          </p:cNvSpPr>
          <p:nvPr/>
        </p:nvSpPr>
        <p:spPr bwMode="auto">
          <a:xfrm>
            <a:off x="3048000" y="5942013"/>
            <a:ext cx="3429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129113" name="Picture 89" descr="Ke chuyen Ban chan ki dieu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4038600"/>
            <a:ext cx="259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114" name="Rectangle 90"/>
          <p:cNvSpPr>
            <a:spLocks noChangeArrowheads="1"/>
          </p:cNvSpPr>
          <p:nvPr/>
        </p:nvSpPr>
        <p:spPr bwMode="auto">
          <a:xfrm>
            <a:off x="6477000" y="60198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9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9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9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9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9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9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9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9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9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9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9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9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9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9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9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9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9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9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9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9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9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9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2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9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9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9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9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9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9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9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9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2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2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9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9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2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9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9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2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9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9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2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29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29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2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9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29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2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61" grpId="0"/>
      <p:bldP spid="129063" grpId="0"/>
      <p:bldP spid="129065" grpId="0"/>
      <p:bldP spid="129067" grpId="0"/>
      <p:bldP spid="129069" grpId="0"/>
      <p:bldP spid="129071" grpId="0"/>
      <p:bldP spid="129104" grpId="0"/>
      <p:bldP spid="129106" grpId="0"/>
      <p:bldP spid="129108" grpId="0"/>
      <p:bldP spid="129110" grpId="0"/>
      <p:bldP spid="129112" grpId="0"/>
      <p:bldP spid="1291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4191000" y="685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886200" y="11430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23558" name="Picture 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69051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1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613140">
            <a:off x="0" y="6189663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61" name="Rectangle 13"/>
          <p:cNvSpPr>
            <a:spLocks noChangeArrowheads="1"/>
          </p:cNvSpPr>
          <p:nvPr/>
        </p:nvSpPr>
        <p:spPr bwMode="auto">
          <a:xfrm>
            <a:off x="457200" y="1905000"/>
            <a:ext cx="8382000" cy="2663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Tiêu chí đánh giá: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 - Kể phải đúng nội dung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 c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â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u chuy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ện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 - 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L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ời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k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ể 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t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ự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nhi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ê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n, 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hấp dẫn, có</a:t>
            </a: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 k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ết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h</a:t>
            </a:r>
            <a:r>
              <a:rPr lang="vi-VN" sz="2800" b="1">
                <a:solidFill>
                  <a:srgbClr val="000000"/>
                </a:solidFill>
                <a:latin typeface="Arial" charset="0"/>
              </a:rPr>
              <a:t>ợp</a:t>
            </a:r>
            <a:r>
              <a:rPr lang="en-US" sz="28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điệu bộ, cử chỉ.</a:t>
            </a:r>
          </a:p>
          <a:p>
            <a:pPr eaLnBrk="1" hangingPunct="1"/>
            <a:r>
              <a:rPr lang="vi-VN" sz="2800" b="1">
                <a:solidFill>
                  <a:srgbClr val="000000"/>
                </a:solidFill>
                <a:latin typeface="Arial" charset="0"/>
                <a:cs typeface="Arial" charset="0"/>
              </a:rPr>
              <a:t>   </a:t>
            </a:r>
            <a:endParaRPr lang="vi-VN" sz="2800" b="1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endParaRPr lang="vi-VN" sz="28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1143000" y="1828800"/>
            <a:ext cx="6734175" cy="519113"/>
          </a:xfrm>
          <a:prstGeom prst="rect">
            <a:avLst/>
          </a:prstGeom>
          <a:solidFill>
            <a:srgbClr val="FF0066"/>
          </a:solidFill>
          <a:ln w="762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Câu chuyện muốn khuyên ta điều gì?</a:t>
            </a:r>
          </a:p>
        </p:txBody>
      </p:sp>
      <p:sp>
        <p:nvSpPr>
          <p:cNvPr id="24579" name="Rectangle 7"/>
          <p:cNvSpPr>
            <a:spLocks noChangeArrowheads="1"/>
          </p:cNvSpPr>
          <p:nvPr/>
        </p:nvSpPr>
        <p:spPr bwMode="auto">
          <a:xfrm>
            <a:off x="4191000" y="6096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4580" name="Rectangle 8"/>
          <p:cNvSpPr>
            <a:spLocks noChangeArrowheads="1"/>
          </p:cNvSpPr>
          <p:nvPr/>
        </p:nvSpPr>
        <p:spPr bwMode="auto">
          <a:xfrm>
            <a:off x="38862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04800" y="2819400"/>
            <a:ext cx="8458200" cy="2438400"/>
            <a:chOff x="144" y="672"/>
            <a:chExt cx="5520" cy="1440"/>
          </a:xfrm>
        </p:grpSpPr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144" y="672"/>
              <a:ext cx="5520" cy="1440"/>
            </a:xfrm>
            <a:prstGeom prst="rect">
              <a:avLst/>
            </a:prstGeom>
            <a:solidFill>
              <a:srgbClr val="E4FF9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288" y="960"/>
              <a:ext cx="5184" cy="811"/>
            </a:xfrm>
            <a:prstGeom prst="rect">
              <a:avLst/>
            </a:prstGeom>
            <a:solidFill>
              <a:srgbClr val="E4FF9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00"/>
                  </a:solidFill>
                  <a:latin typeface="Arial" charset="0"/>
                </a:rPr>
                <a:t>Câu chuyện khuyên chúng ta hãy kiên trì, nhẫn nại, vượt lên mọi khó khăn thì sẽ đạt được mong ước của mình.</a:t>
              </a:r>
            </a:p>
          </p:txBody>
        </p:sp>
      </p:grpSp>
      <p:pic>
        <p:nvPicPr>
          <p:cNvPr id="24582" name="Picture 12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13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793094">
            <a:off x="8472487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1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535538">
            <a:off x="-1587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542965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11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4191000" y="685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3886200" y="12192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685800" y="1905000"/>
            <a:ext cx="748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3333CC"/>
                </a:solidFill>
                <a:latin typeface="Arial" charset="0"/>
                <a:cs typeface="Arial" charset="0"/>
              </a:rPr>
              <a:t>Em học được điều gì ở Nguyễn Ngọc Ký ?</a:t>
            </a:r>
          </a:p>
        </p:txBody>
      </p:sp>
      <p:pic>
        <p:nvPicPr>
          <p:cNvPr id="25605" name="Picture 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793094">
            <a:off x="8472487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1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504705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11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3276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000" u="sng">
                <a:solidFill>
                  <a:srgbClr val="3333CC"/>
                </a:solidFill>
                <a:latin typeface="Arial" charset="0"/>
              </a:rPr>
              <a:t>Ý nghĩa: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304800" y="2590800"/>
            <a:ext cx="8610600" cy="2062163"/>
          </a:xfrm>
          <a:prstGeom prst="rect">
            <a:avLst/>
          </a:prstGeom>
          <a:solidFill>
            <a:schemeClr val="folHlink"/>
          </a:solidFill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Arial" charset="0"/>
              </a:rPr>
              <a:t>Nguy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ễn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Ng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ọc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K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ý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l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à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m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ột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t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ấm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g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ng s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áng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v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ề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ý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ch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í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v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ượt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kh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ó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, giàu nghị lực, v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ới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tinh thần ham h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ọc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quy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ết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t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â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m v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n l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ê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n tr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ở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th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ành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ng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ười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c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ó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ích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cho x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ã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 h</a:t>
            </a:r>
            <a:r>
              <a:rPr lang="vi-VN" sz="3200" b="1">
                <a:solidFill>
                  <a:srgbClr val="000000"/>
                </a:solidFill>
                <a:latin typeface="Arial" charset="0"/>
              </a:rPr>
              <a:t>ội</a:t>
            </a:r>
            <a:r>
              <a:rPr lang="en-US" sz="3200" b="1">
                <a:solidFill>
                  <a:srgbClr val="000000"/>
                </a:solidFill>
                <a:latin typeface="Arial" charset="0"/>
              </a:rPr>
              <a:t>.</a:t>
            </a:r>
            <a:endParaRPr lang="vi-VN" sz="3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4191000" y="6096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3810000" y="10668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26630" name="Picture 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793094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11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12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13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  <p:bldP spid="9318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4191000" y="3810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3886200" y="8382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94215" name="Picture 7" descr="Nghi luc lon cua co tro nho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38862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7" name="Picture 9" descr="imagedffg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371600"/>
            <a:ext cx="3810000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8" name="Picture 10" descr="viet chan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000500"/>
            <a:ext cx="3887788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9" name="Picture 11" descr="viet ch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81575" y="4003675"/>
            <a:ext cx="3781425" cy="264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12" descr="jbnkj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13" descr="jbnkj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4191000" y="3810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886200" y="736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95239" name="Picture 7" descr="2cde9678280298664dc0e1e348027653-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19200"/>
            <a:ext cx="784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762000" y="5867400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latin typeface="Arial" charset="0"/>
                <a:cs typeface="Arial" charset="0"/>
              </a:rPr>
              <a:t>Thầy Nguyễn Ngọc Ký luôn </a:t>
            </a:r>
            <a:r>
              <a:rPr lang="vi-VN" b="1">
                <a:latin typeface="Arial" charset="0"/>
                <a:cs typeface="Arial" charset="0"/>
              </a:rPr>
              <a:t>đư</a:t>
            </a:r>
            <a:r>
              <a:rPr lang="en-US" b="1">
                <a:latin typeface="Arial" charset="0"/>
                <a:cs typeface="Arial" charset="0"/>
              </a:rPr>
              <a:t>ợc thế hệ trẻ cả n</a:t>
            </a:r>
            <a:r>
              <a:rPr lang="vi-VN" b="1">
                <a:latin typeface="Arial" charset="0"/>
                <a:cs typeface="Arial" charset="0"/>
              </a:rPr>
              <a:t>ư</a:t>
            </a:r>
            <a:r>
              <a:rPr lang="en-US" b="1">
                <a:latin typeface="Arial" charset="0"/>
                <a:cs typeface="Arial" charset="0"/>
              </a:rPr>
              <a:t>ớc ng</a:t>
            </a:r>
            <a:r>
              <a:rPr lang="vi-VN" b="1">
                <a:latin typeface="Arial" charset="0"/>
                <a:cs typeface="Arial" charset="0"/>
              </a:rPr>
              <a:t>ư</a:t>
            </a:r>
            <a:r>
              <a:rPr lang="en-US" b="1">
                <a:latin typeface="Arial" charset="0"/>
                <a:cs typeface="Arial" charset="0"/>
              </a:rPr>
              <a:t>ỡng mộ và noi g</a:t>
            </a:r>
            <a:r>
              <a:rPr lang="vi-VN" b="1">
                <a:latin typeface="Arial" charset="0"/>
                <a:cs typeface="Arial" charset="0"/>
              </a:rPr>
              <a:t>ươ</a:t>
            </a:r>
            <a:r>
              <a:rPr lang="en-US" b="1">
                <a:latin typeface="Arial" charset="0"/>
                <a:cs typeface="Arial" charset="0"/>
              </a:rPr>
              <a:t>ng</a:t>
            </a:r>
          </a:p>
        </p:txBody>
      </p:sp>
      <p:pic>
        <p:nvPicPr>
          <p:cNvPr id="28678" name="Picture 9" descr="jbnkj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10" descr="jbnkj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809336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3505200" y="27432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11626" name="Rectangle 10"/>
          <p:cNvSpPr>
            <a:spLocks noChangeArrowheads="1"/>
          </p:cNvSpPr>
          <p:nvPr/>
        </p:nvSpPr>
        <p:spPr bwMode="auto">
          <a:xfrm>
            <a:off x="2819400" y="3352800"/>
            <a:ext cx="2863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4191000" y="6096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3886200" y="10668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609600" y="2590800"/>
            <a:ext cx="8001000" cy="519113"/>
          </a:xfrm>
          <a:prstGeom prst="rect">
            <a:avLst/>
          </a:prstGeom>
          <a:solidFill>
            <a:srgbClr val="FF0066"/>
          </a:solidFill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  <a:cs typeface="Arial" charset="0"/>
              </a:rPr>
              <a:t>Cả lớp chú ý lắng nghe cô giáo kể chuyện lần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4191000" y="6096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3886200" y="10668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609600" y="2133600"/>
            <a:ext cx="8001000" cy="1066800"/>
          </a:xfrm>
          <a:prstGeom prst="rect">
            <a:avLst/>
          </a:prstGeom>
          <a:solidFill>
            <a:srgbClr val="FF0066"/>
          </a:solidFill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Cô cùng các em tìm hiểu đôi nét về t</a:t>
            </a:r>
            <a:r>
              <a:rPr lang="en-US" sz="3200">
                <a:latin typeface="Arial" charset="0"/>
              </a:rPr>
              <a:t>ấm gương</a:t>
            </a:r>
            <a:r>
              <a:rPr lang="en-US" sz="3200">
                <a:latin typeface="Arial" charset="0"/>
                <a:cs typeface="Arial" charset="0"/>
              </a:rPr>
              <a:t> Nguyễn Ngọc Ký.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4114800" y="381000"/>
            <a:ext cx="1274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3810000" y="7620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7172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6" name="Picture 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4928028">
            <a:off x="0" y="6189663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2488" y="6189663"/>
            <a:ext cx="6715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9" name="Picture 11" descr="28d8a7dd28028fffda28223480017934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1219200"/>
            <a:ext cx="2667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0" name="Picture 12" descr="TUONGDAI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886200"/>
            <a:ext cx="2667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1" name="Picture 13" descr="70067478-77949s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1219200"/>
            <a:ext cx="2667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2" name="Picture 14" descr="4_thay70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3810000"/>
            <a:ext cx="2667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3" name="Picture 15" descr="2c3c732c28028fff43efcd33480016f3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38100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4" name="Picture 16" descr="117734684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" y="1219200"/>
            <a:ext cx="2819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4495800" y="304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4191000" y="609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115721" name="Picture 9" descr="Ke chuyen Ban chan ki dieu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90600"/>
            <a:ext cx="259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2" name="Rectangle 10"/>
          <p:cNvSpPr>
            <a:spLocks noChangeArrowheads="1"/>
          </p:cNvSpPr>
          <p:nvPr/>
        </p:nvSpPr>
        <p:spPr bwMode="auto">
          <a:xfrm>
            <a:off x="304800" y="31242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đến lớp xin cô  giáo cho học.</a:t>
            </a:r>
          </a:p>
        </p:txBody>
      </p:sp>
      <p:pic>
        <p:nvPicPr>
          <p:cNvPr id="115723" name="Picture 11" descr="Ke chuyen Ban chan ki dieu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990600"/>
            <a:ext cx="304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4" name="Rectangle 12"/>
          <p:cNvSpPr>
            <a:spLocks noChangeArrowheads="1"/>
          </p:cNvSpPr>
          <p:nvPr/>
        </p:nvSpPr>
        <p:spPr bwMode="auto">
          <a:xfrm>
            <a:off x="3048000" y="31242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pic>
        <p:nvPicPr>
          <p:cNvPr id="115725" name="Picture 13" descr="Ke chuyen Ban chan ki dieu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990600"/>
            <a:ext cx="26670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6" name="Rectangle 14"/>
          <p:cNvSpPr>
            <a:spLocks noChangeArrowheads="1"/>
          </p:cNvSpPr>
          <p:nvPr/>
        </p:nvSpPr>
        <p:spPr bwMode="auto">
          <a:xfrm>
            <a:off x="6324600" y="3124200"/>
            <a:ext cx="2819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115727" name="Picture 15" descr="Ke chuyen Ban chan ki dieu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3962400"/>
            <a:ext cx="2667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8" name="Rectangle 16"/>
          <p:cNvSpPr>
            <a:spLocks noChangeArrowheads="1"/>
          </p:cNvSpPr>
          <p:nvPr/>
        </p:nvSpPr>
        <p:spPr bwMode="auto">
          <a:xfrm>
            <a:off x="0" y="6096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latin typeface="Arial" charset="0"/>
                <a:cs typeface="Arial" charset="0"/>
              </a:rPr>
              <a:t>Ký được nhận vào học.</a:t>
            </a:r>
          </a:p>
        </p:txBody>
      </p:sp>
      <p:pic>
        <p:nvPicPr>
          <p:cNvPr id="115729" name="Picture 17" descr="Ke chuyen Ban chan ki dieu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962400"/>
            <a:ext cx="3048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30" name="Rectangle 18"/>
          <p:cNvSpPr>
            <a:spLocks noChangeArrowheads="1"/>
          </p:cNvSpPr>
          <p:nvPr/>
        </p:nvSpPr>
        <p:spPr bwMode="auto">
          <a:xfrm>
            <a:off x="3048000" y="5942013"/>
            <a:ext cx="3352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115731" name="Picture 19" descr="Ke chuyen Ban chan ki dieu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40386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32" name="Rectangle 20"/>
          <p:cNvSpPr>
            <a:spLocks noChangeArrowheads="1"/>
          </p:cNvSpPr>
          <p:nvPr/>
        </p:nvSpPr>
        <p:spPr bwMode="auto">
          <a:xfrm>
            <a:off x="6477000" y="5942013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2" grpId="0"/>
      <p:bldP spid="115724" grpId="0"/>
      <p:bldP spid="115726" grpId="0"/>
      <p:bldP spid="115728" grpId="0"/>
      <p:bldP spid="115730" grpId="0"/>
      <p:bldP spid="1157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/>
          <p:cNvSpPr txBox="1">
            <a:spLocks noChangeArrowheads="1"/>
          </p:cNvSpPr>
          <p:nvPr/>
        </p:nvSpPr>
        <p:spPr bwMode="auto">
          <a:xfrm>
            <a:off x="555625" y="4716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9219" name="Picture 7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474075" y="6188075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88" y="6188075"/>
            <a:ext cx="67151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0" y="38100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224" name="Rectangle 13"/>
          <p:cNvSpPr>
            <a:spLocks noChangeArrowheads="1"/>
          </p:cNvSpPr>
          <p:nvPr/>
        </p:nvSpPr>
        <p:spPr bwMode="auto">
          <a:xfrm>
            <a:off x="4343400" y="5080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solidFill>
                  <a:srgbClr val="3333CC"/>
                </a:solidFill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4038600" y="990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  <a:cs typeface="Arial" charset="0"/>
              </a:rPr>
              <a:t>Bàn chân kì diệu</a:t>
            </a:r>
          </a:p>
        </p:txBody>
      </p:sp>
      <p:sp>
        <p:nvSpPr>
          <p:cNvPr id="107535" name="Rectangle 15"/>
          <p:cNvSpPr>
            <a:spLocks noChangeArrowheads="1"/>
          </p:cNvSpPr>
          <p:nvPr/>
        </p:nvSpPr>
        <p:spPr bwMode="auto">
          <a:xfrm>
            <a:off x="1828800" y="2362200"/>
            <a:ext cx="6432550" cy="1077913"/>
          </a:xfrm>
          <a:prstGeom prst="rect">
            <a:avLst/>
          </a:prstGeom>
          <a:solidFill>
            <a:srgbClr val="FF0066"/>
          </a:solidFill>
          <a:ln w="76200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Cả lớp chú ý lắng nghe cô giáo kể chuyện lần 2 theo tranh.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 descr="jbnkj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74075" y="1588"/>
            <a:ext cx="671513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4495800" y="304800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u="sng">
                <a:latin typeface="Arial" charset="0"/>
                <a:cs typeface="Arial" charset="0"/>
              </a:rPr>
              <a:t>Kể chuyện</a:t>
            </a: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4114800" y="609600"/>
            <a:ext cx="209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Bàn chân kì diệu</a:t>
            </a:r>
          </a:p>
        </p:txBody>
      </p:sp>
      <p:pic>
        <p:nvPicPr>
          <p:cNvPr id="229385" name="Picture 9" descr="Ke chuyen Ban chan ki dieu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90600"/>
            <a:ext cx="259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86" name="Rectangle 10"/>
          <p:cNvSpPr>
            <a:spLocks noChangeArrowheads="1"/>
          </p:cNvSpPr>
          <p:nvPr/>
        </p:nvSpPr>
        <p:spPr bwMode="auto">
          <a:xfrm>
            <a:off x="304800" y="31242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đến lớp xin cô  giáo cho học.</a:t>
            </a:r>
          </a:p>
        </p:txBody>
      </p:sp>
      <p:pic>
        <p:nvPicPr>
          <p:cNvPr id="229387" name="Picture 11" descr="Ke chuyen Ban chan ki dieu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990600"/>
            <a:ext cx="304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88" name="Rectangle 12"/>
          <p:cNvSpPr>
            <a:spLocks noChangeArrowheads="1"/>
          </p:cNvSpPr>
          <p:nvPr/>
        </p:nvSpPr>
        <p:spPr bwMode="auto">
          <a:xfrm>
            <a:off x="3048000" y="31242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không dám nhận em vào học.</a:t>
            </a:r>
          </a:p>
        </p:txBody>
      </p:sp>
      <p:pic>
        <p:nvPicPr>
          <p:cNvPr id="229389" name="Picture 13" descr="Ke chuyen Ban chan ki dieu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990600"/>
            <a:ext cx="26670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90" name="Rectangle 14"/>
          <p:cNvSpPr>
            <a:spLocks noChangeArrowheads="1"/>
          </p:cNvSpPr>
          <p:nvPr/>
        </p:nvSpPr>
        <p:spPr bwMode="auto">
          <a:xfrm>
            <a:off x="6324600" y="3124200"/>
            <a:ext cx="2819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ngạc nhiên và cảm động khi thấy Ký tập viết bằng chân.</a:t>
            </a:r>
          </a:p>
        </p:txBody>
      </p:sp>
      <p:pic>
        <p:nvPicPr>
          <p:cNvPr id="229391" name="Picture 15" descr="Ke chuyen Ban chan ki dieu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3886200"/>
            <a:ext cx="2667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92" name="Rectangle 16"/>
          <p:cNvSpPr>
            <a:spLocks noChangeArrowheads="1"/>
          </p:cNvSpPr>
          <p:nvPr/>
        </p:nvSpPr>
        <p:spPr bwMode="auto">
          <a:xfrm>
            <a:off x="0" y="6096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latin typeface="Arial" charset="0"/>
                <a:cs typeface="Arial" charset="0"/>
              </a:rPr>
              <a:t>Ký được nhận vào học.</a:t>
            </a:r>
          </a:p>
        </p:txBody>
      </p:sp>
      <p:pic>
        <p:nvPicPr>
          <p:cNvPr id="229393" name="Picture 17" descr="Ke chuyen Ban chan ki dieu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886200"/>
            <a:ext cx="304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94" name="Rectangle 18"/>
          <p:cNvSpPr>
            <a:spLocks noChangeArrowheads="1"/>
          </p:cNvSpPr>
          <p:nvPr/>
        </p:nvSpPr>
        <p:spPr bwMode="auto">
          <a:xfrm>
            <a:off x="3048000" y="5942013"/>
            <a:ext cx="3352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Cô giáo và các bạn lúc nào cũng tận tình chăm sóc, giúp đỡ Ký.</a:t>
            </a:r>
          </a:p>
        </p:txBody>
      </p:sp>
      <p:pic>
        <p:nvPicPr>
          <p:cNvPr id="229395" name="Picture 19" descr="Ke chuyen Ban chan ki dieu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40386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96" name="Rectangle 20"/>
          <p:cNvSpPr>
            <a:spLocks noChangeArrowheads="1"/>
          </p:cNvSpPr>
          <p:nvPr/>
        </p:nvSpPr>
        <p:spPr bwMode="auto">
          <a:xfrm>
            <a:off x="6477000" y="60198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Ký được thưởng hai huy hiệu của Bác Hồ.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9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9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9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9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9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9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6" grpId="0"/>
      <p:bldP spid="229388" grpId="0"/>
      <p:bldP spid="229390" grpId="0"/>
      <p:bldP spid="229392" grpId="0"/>
      <p:bldP spid="229394" grpId="0"/>
      <p:bldP spid="229396" grpId="0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1491</TotalTime>
  <Words>1020</Words>
  <Application>Microsoft Office PowerPoint</Application>
  <PresentationFormat>On-screen Show (4:3)</PresentationFormat>
  <Paragraphs>121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Tahoma</vt:lpstr>
      <vt:lpstr>Arial</vt:lpstr>
      <vt:lpstr>Wingdings</vt:lpstr>
      <vt:lpstr>Calibri</vt:lpstr>
      <vt:lpstr>Textured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34TRIEUKHUC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CSTeam</cp:lastModifiedBy>
  <cp:revision>382</cp:revision>
  <dcterms:created xsi:type="dcterms:W3CDTF">2009-10-23T05:59:57Z</dcterms:created>
  <dcterms:modified xsi:type="dcterms:W3CDTF">2016-06-30T01:37:34Z</dcterms:modified>
</cp:coreProperties>
</file>