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02" r:id="rId2"/>
    <p:sldId id="257" r:id="rId3"/>
    <p:sldId id="261" r:id="rId4"/>
    <p:sldId id="293" r:id="rId5"/>
    <p:sldId id="268" r:id="rId6"/>
    <p:sldId id="300" r:id="rId7"/>
    <p:sldId id="301" r:id="rId8"/>
    <p:sldId id="294" r:id="rId9"/>
    <p:sldId id="295" r:id="rId10"/>
    <p:sldId id="276" r:id="rId11"/>
    <p:sldId id="299" r:id="rId12"/>
    <p:sldId id="278" r:id="rId13"/>
    <p:sldId id="275" r:id="rId14"/>
    <p:sldId id="280" r:id="rId15"/>
    <p:sldId id="297" r:id="rId16"/>
    <p:sldId id="291" r:id="rId17"/>
    <p:sldId id="298" r:id="rId18"/>
    <p:sldId id="283" r:id="rId19"/>
    <p:sldId id="287" r:id="rId20"/>
    <p:sldId id="284" r:id="rId21"/>
    <p:sldId id="288" r:id="rId22"/>
  </p:sldIdLst>
  <p:sldSz cx="9144000" cy="6858000" type="screen4x3"/>
  <p:notesSz cx="6858000" cy="9144000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97" autoAdjust="0"/>
    <p:restoredTop sz="94660"/>
  </p:normalViewPr>
  <p:slideViewPr>
    <p:cSldViewPr>
      <p:cViewPr varScale="1">
        <p:scale>
          <a:sx n="65" d="100"/>
          <a:sy n="65" d="100"/>
        </p:scale>
        <p:origin x="-150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8E9CFF-90C9-4234-8E84-E859B257C946}" type="datetimeFigureOut">
              <a:rPr lang="en-US" smtClean="0"/>
              <a:pPr/>
              <a:t>07/03/2021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09CCB9-B9BC-41F0-A1BA-5F819E13BA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93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9CCB9-B9BC-41F0-A1BA-5F819E13BA9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4551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9CCB9-B9BC-41F0-A1BA-5F819E13BA9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109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AB5D9-698F-4FD0-9A9E-2FA66A742DC5}" type="datetimeFigureOut">
              <a:rPr lang="en-US" smtClean="0"/>
              <a:pPr/>
              <a:t>07/03/2021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15856-0286-447C-8B3E-4FF355CAB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98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AB5D9-698F-4FD0-9A9E-2FA66A742DC5}" type="datetimeFigureOut">
              <a:rPr lang="en-US" smtClean="0"/>
              <a:pPr/>
              <a:t>07/03/2021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15856-0286-447C-8B3E-4FF355CAB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916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AB5D9-698F-4FD0-9A9E-2FA66A742DC5}" type="datetimeFigureOut">
              <a:rPr lang="en-US" smtClean="0"/>
              <a:pPr/>
              <a:t>07/03/2021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15856-0286-447C-8B3E-4FF355CAB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222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AB5D9-698F-4FD0-9A9E-2FA66A742DC5}" type="datetimeFigureOut">
              <a:rPr lang="en-US" smtClean="0"/>
              <a:pPr/>
              <a:t>07/03/2021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15856-0286-447C-8B3E-4FF355CAB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051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AB5D9-698F-4FD0-9A9E-2FA66A742DC5}" type="datetimeFigureOut">
              <a:rPr lang="en-US" smtClean="0"/>
              <a:pPr/>
              <a:t>07/03/2021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15856-0286-447C-8B3E-4FF355CAB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458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AB5D9-698F-4FD0-9A9E-2FA66A742DC5}" type="datetimeFigureOut">
              <a:rPr lang="en-US" smtClean="0"/>
              <a:pPr/>
              <a:t>07/03/2021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15856-0286-447C-8B3E-4FF355CAB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516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AB5D9-698F-4FD0-9A9E-2FA66A742DC5}" type="datetimeFigureOut">
              <a:rPr lang="en-US" smtClean="0"/>
              <a:pPr/>
              <a:t>07/03/2021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15856-0286-447C-8B3E-4FF355CAB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10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AB5D9-698F-4FD0-9A9E-2FA66A742DC5}" type="datetimeFigureOut">
              <a:rPr lang="en-US" smtClean="0"/>
              <a:pPr/>
              <a:t>07/03/2021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15856-0286-447C-8B3E-4FF355CAB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638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AB5D9-698F-4FD0-9A9E-2FA66A742DC5}" type="datetimeFigureOut">
              <a:rPr lang="en-US" smtClean="0"/>
              <a:pPr/>
              <a:t>07/03/2021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15856-0286-447C-8B3E-4FF355CAB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87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AB5D9-698F-4FD0-9A9E-2FA66A742DC5}" type="datetimeFigureOut">
              <a:rPr lang="en-US" smtClean="0"/>
              <a:pPr/>
              <a:t>07/03/2021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15856-0286-447C-8B3E-4FF355CAB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958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AB5D9-698F-4FD0-9A9E-2FA66A742DC5}" type="datetimeFigureOut">
              <a:rPr lang="en-US" smtClean="0"/>
              <a:pPr/>
              <a:t>07/03/2021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15856-0286-447C-8B3E-4FF355CAB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13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5">
                <a:lumMod val="40000"/>
                <a:lumOff val="60000"/>
              </a:schemeClr>
            </a:gs>
            <a:gs pos="100000">
              <a:schemeClr val="accent1">
                <a:lumMod val="45000"/>
                <a:lumOff val="5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0AB5D9-698F-4FD0-9A9E-2FA66A742DC5}" type="datetimeFigureOut">
              <a:rPr lang="en-US" smtClean="0"/>
              <a:pPr/>
              <a:t>07/03/2021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E15856-0286-447C-8B3E-4FF355CAB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853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2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slide" Target="slide19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1.xml"/><Relationship Id="rId5" Type="http://schemas.openxmlformats.org/officeDocument/2006/relationships/image" Target="../media/image12.jpeg"/><Relationship Id="rId4" Type="http://schemas.openxmlformats.org/officeDocument/2006/relationships/slide" Target="slide2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1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7" descr="flower7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100" y="1031875"/>
            <a:ext cx="28575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8" descr="flower7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150" y="1089025"/>
            <a:ext cx="22860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WordArt 121"/>
          <p:cNvSpPr>
            <a:spLocks noChangeArrowheads="1" noChangeShapeType="1" noTextEdit="1"/>
          </p:cNvSpPr>
          <p:nvPr/>
        </p:nvSpPr>
        <p:spPr bwMode="auto">
          <a:xfrm>
            <a:off x="5499100" y="1722438"/>
            <a:ext cx="302895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2700" b="1" kern="10" dirty="0">
              <a:ln w="9525">
                <a:solidFill>
                  <a:srgbClr val="008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700" b="1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7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endParaRPr lang="en-US" sz="2700" b="1" kern="10" dirty="0">
              <a:ln w="9525">
                <a:solidFill>
                  <a:srgbClr val="008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6" name="WordArt 122"/>
          <p:cNvSpPr>
            <a:spLocks noChangeArrowheads="1" noChangeShapeType="1" noTextEdit="1"/>
          </p:cNvSpPr>
          <p:nvPr/>
        </p:nvSpPr>
        <p:spPr bwMode="auto">
          <a:xfrm>
            <a:off x="1493838" y="3217863"/>
            <a:ext cx="5943600" cy="1428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b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7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27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endParaRPr lang="en-US" sz="2700" b="1" kern="10" dirty="0" smtClean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7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700" b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ủa</a:t>
            </a:r>
            <a:r>
              <a:rPr lang="en-US" sz="27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7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Ê-</a:t>
            </a:r>
            <a:r>
              <a:rPr lang="en-US" sz="2700" b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đê</a:t>
            </a:r>
            <a:endParaRPr lang="en-US" sz="27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65387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/>
          <p:cNvSpPr/>
          <p:nvPr/>
        </p:nvSpPr>
        <p:spPr>
          <a:xfrm>
            <a:off x="1447800" y="3810000"/>
            <a:ext cx="7696200" cy="2895600"/>
          </a:xfrm>
          <a:prstGeom prst="cloud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gười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xưa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trừng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phạt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tội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buôn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.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Horizontal Scroll 7">
            <a:hlinkClick r:id="rId2" action="ppaction://hlinksldjump"/>
          </p:cNvPr>
          <p:cNvSpPr/>
          <p:nvPr/>
        </p:nvSpPr>
        <p:spPr>
          <a:xfrm>
            <a:off x="1467678" y="2209800"/>
            <a:ext cx="6324600" cy="1459730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000" dirty="0" smtClean="0">
                <a:latin typeface="Times New Roman" pitchFamily="18" charset="0"/>
                <a:cs typeface="Times New Roman" pitchFamily="18" charset="0"/>
              </a:rPr>
              <a:t>1.Người </a:t>
            </a:r>
            <a:r>
              <a:rPr lang="vi-VN" sz="4000" dirty="0">
                <a:latin typeface="Times New Roman" pitchFamily="18" charset="0"/>
                <a:cs typeface="Times New Roman" pitchFamily="18" charset="0"/>
              </a:rPr>
              <a:t>xưa đặt ra luật tục để làm gì ?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09600" y="152400"/>
            <a:ext cx="8229600" cy="762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1682785"/>
            <a:ext cx="213360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rgbClr val="002060"/>
                </a:solidFill>
                <a:latin typeface="+mj-lt"/>
              </a:rPr>
              <a:t>Tìm hiểu bài</a:t>
            </a:r>
            <a:endParaRPr lang="vi-VN" sz="2800" b="1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073710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Horizontal Scroll 10">
            <a:hlinkClick r:id="rId2" action="ppaction://hlinksldjump"/>
          </p:cNvPr>
          <p:cNvSpPr/>
          <p:nvPr/>
        </p:nvSpPr>
        <p:spPr>
          <a:xfrm>
            <a:off x="1562100" y="1600200"/>
            <a:ext cx="6134100" cy="1905000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2. Kể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Ê-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tội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. 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09600" y="152400"/>
            <a:ext cx="8229600" cy="762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2060" y="3631096"/>
            <a:ext cx="7467601" cy="286232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Tội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cha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Tội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cắp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Tội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tội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Tội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địch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endParaRPr lang="vi-VN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1879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36104" y="1524000"/>
            <a:ext cx="7772400" cy="219594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Ê-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phạt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 song ) 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 co ),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tội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.</a:t>
            </a:r>
          </a:p>
        </p:txBody>
      </p:sp>
      <p:sp>
        <p:nvSpPr>
          <p:cNvPr id="7" name="Rectangle 6"/>
          <p:cNvSpPr/>
          <p:nvPr/>
        </p:nvSpPr>
        <p:spPr>
          <a:xfrm>
            <a:off x="609600" y="3917674"/>
            <a:ext cx="7772400" cy="2590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Tang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chắc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chắn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gùi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,…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tội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, tai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tang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Action Button: Home 7">
            <a:hlinkClick r:id="rId2" action="ppaction://hlinksldjump" highlightClick="1"/>
          </p:cNvPr>
          <p:cNvSpPr/>
          <p:nvPr/>
        </p:nvSpPr>
        <p:spPr>
          <a:xfrm>
            <a:off x="8534400" y="6172200"/>
            <a:ext cx="609600" cy="6858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09600" y="152400"/>
            <a:ext cx="8229600" cy="762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Horizontal Scroll 9">
            <a:hlinkClick r:id="rId3" action="ppaction://hlinksldjump"/>
          </p:cNvPr>
          <p:cNvSpPr/>
          <p:nvPr/>
        </p:nvSpPr>
        <p:spPr>
          <a:xfrm>
            <a:off x="1600200" y="2057400"/>
            <a:ext cx="6324600" cy="2438400"/>
          </a:xfrm>
          <a:prstGeom prst="horizontalScroll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3200" smtClean="0"/>
              <a:t>3. Tìm </a:t>
            </a:r>
            <a:r>
              <a:rPr lang="en-US" sz="3200" dirty="0" err="1"/>
              <a:t>những</a:t>
            </a:r>
            <a:r>
              <a:rPr lang="en-US" sz="3200" dirty="0"/>
              <a:t> chi </a:t>
            </a:r>
            <a:r>
              <a:rPr lang="en-US" sz="3200" dirty="0" err="1"/>
              <a:t>tiết</a:t>
            </a:r>
            <a:r>
              <a:rPr lang="en-US" sz="3200" dirty="0"/>
              <a:t> </a:t>
            </a:r>
            <a:r>
              <a:rPr lang="en-US" sz="3200" dirty="0" err="1"/>
              <a:t>cho</a:t>
            </a:r>
            <a:r>
              <a:rPr lang="en-US" sz="3200" dirty="0"/>
              <a:t> </a:t>
            </a:r>
            <a:r>
              <a:rPr lang="en-US" sz="3200" dirty="0" err="1"/>
              <a:t>thấy</a:t>
            </a:r>
            <a:r>
              <a:rPr lang="en-US" sz="3200" dirty="0"/>
              <a:t> </a:t>
            </a:r>
            <a:r>
              <a:rPr lang="en-US" sz="3200" dirty="0" err="1"/>
              <a:t>đồng</a:t>
            </a:r>
            <a:r>
              <a:rPr lang="en-US" sz="3200" dirty="0"/>
              <a:t> </a:t>
            </a:r>
            <a:r>
              <a:rPr lang="en-US" sz="3200" dirty="0" err="1"/>
              <a:t>bào</a:t>
            </a:r>
            <a:r>
              <a:rPr lang="en-US" sz="3200" dirty="0"/>
              <a:t> Ê-</a:t>
            </a:r>
            <a:r>
              <a:rPr lang="en-US" sz="3200" dirty="0" err="1"/>
              <a:t>đê</a:t>
            </a:r>
            <a:r>
              <a:rPr lang="en-US" sz="3200" dirty="0"/>
              <a:t> </a:t>
            </a:r>
            <a:r>
              <a:rPr lang="en-US" sz="3200" dirty="0" err="1"/>
              <a:t>xử</a:t>
            </a:r>
            <a:r>
              <a:rPr lang="en-US" sz="3200" dirty="0"/>
              <a:t> </a:t>
            </a:r>
            <a:r>
              <a:rPr lang="en-US" sz="3200" dirty="0" err="1"/>
              <a:t>phạt</a:t>
            </a:r>
            <a:r>
              <a:rPr lang="en-US" sz="3200" dirty="0"/>
              <a:t> </a:t>
            </a:r>
            <a:r>
              <a:rPr lang="en-US" sz="3200" dirty="0" err="1"/>
              <a:t>rất</a:t>
            </a:r>
            <a:r>
              <a:rPr lang="en-US" sz="3200" dirty="0"/>
              <a:t> </a:t>
            </a:r>
            <a:r>
              <a:rPr lang="en-US" sz="3200" dirty="0" err="1"/>
              <a:t>công</a:t>
            </a:r>
            <a:r>
              <a:rPr lang="en-US" sz="3200" dirty="0"/>
              <a:t> </a:t>
            </a:r>
            <a:r>
              <a:rPr lang="en-US" sz="3200" dirty="0" err="1"/>
              <a:t>bằng</a:t>
            </a:r>
            <a:r>
              <a:rPr lang="en-US" sz="3200" dirty="0"/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1307371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0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>
            <a:hlinkClick r:id="rId2" action="ppaction://hlinksldjump"/>
          </p:cNvPr>
          <p:cNvSpPr/>
          <p:nvPr/>
        </p:nvSpPr>
        <p:spPr>
          <a:xfrm>
            <a:off x="1447800" y="1600200"/>
            <a:ext cx="6172200" cy="2057400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.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09600" y="152400"/>
            <a:ext cx="8229600" cy="762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Folded Corner 7"/>
          <p:cNvSpPr/>
          <p:nvPr/>
        </p:nvSpPr>
        <p:spPr>
          <a:xfrm>
            <a:off x="1639957" y="4038600"/>
            <a:ext cx="7162800" cy="2514600"/>
          </a:xfrm>
          <a:prstGeom prst="foldedCorner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đai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err="1">
                <a:latin typeface="Times New Roman" pitchFamily="18" charset="0"/>
                <a:cs typeface="Times New Roman" pitchFamily="18" charset="0"/>
              </a:rPr>
              <a:t>Hôn</a:t>
            </a:r>
            <a:r>
              <a:rPr lang="en-US" sz="36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nhân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…</a:t>
            </a:r>
          </a:p>
        </p:txBody>
      </p:sp>
    </p:spTree>
    <p:extLst>
      <p:ext uri="{BB962C8B-B14F-4D97-AF65-F5344CB8AC3E}">
        <p14:creationId xmlns:p14="http://schemas.microsoft.com/office/powerpoint/2010/main" val="31372682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evel 3"/>
          <p:cNvSpPr/>
          <p:nvPr/>
        </p:nvSpPr>
        <p:spPr>
          <a:xfrm>
            <a:off x="838200" y="1981200"/>
            <a:ext cx="6934200" cy="3657600"/>
          </a:xfrm>
          <a:prstGeom prst="beve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dung: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Ê-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xưa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phạt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nghiêm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minh,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ction Button: Home 5">
            <a:hlinkClick r:id="rId2" action="ppaction://hlinksldjump" highlightClick="1"/>
          </p:cNvPr>
          <p:cNvSpPr/>
          <p:nvPr/>
        </p:nvSpPr>
        <p:spPr>
          <a:xfrm>
            <a:off x="8382000" y="6172200"/>
            <a:ext cx="762000" cy="6858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998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60839" y="2590800"/>
            <a:ext cx="662232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Đọc diễn cảm</a:t>
            </a:r>
            <a:endParaRPr lang="en-US" sz="6600" b="1" cap="all" spc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96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828800"/>
            <a:ext cx="8610600" cy="415498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Tội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cha 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sung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sung,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cha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cha.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cha,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suối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;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nọ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Tội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cắp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thò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cắp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;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bồi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cắp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Tội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tội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.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9600" y="0"/>
            <a:ext cx="8229600" cy="762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Line 65"/>
          <p:cNvSpPr>
            <a:spLocks noChangeShapeType="1"/>
          </p:cNvSpPr>
          <p:nvPr/>
        </p:nvSpPr>
        <p:spPr bwMode="auto">
          <a:xfrm flipH="1">
            <a:off x="838200" y="2590800"/>
            <a:ext cx="609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" name="Line 65"/>
          <p:cNvSpPr>
            <a:spLocks noChangeShapeType="1"/>
          </p:cNvSpPr>
          <p:nvPr/>
        </p:nvSpPr>
        <p:spPr bwMode="auto">
          <a:xfrm flipH="1">
            <a:off x="4159526" y="2570922"/>
            <a:ext cx="609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" name="Line 65"/>
          <p:cNvSpPr>
            <a:spLocks noChangeShapeType="1"/>
          </p:cNvSpPr>
          <p:nvPr/>
        </p:nvSpPr>
        <p:spPr bwMode="auto">
          <a:xfrm flipH="1">
            <a:off x="6400800" y="2590800"/>
            <a:ext cx="762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0" name="Line 65"/>
          <p:cNvSpPr>
            <a:spLocks noChangeShapeType="1"/>
          </p:cNvSpPr>
          <p:nvPr/>
        </p:nvSpPr>
        <p:spPr bwMode="auto">
          <a:xfrm flipH="1">
            <a:off x="4876800" y="2971800"/>
            <a:ext cx="1524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1" name="Line 65"/>
          <p:cNvSpPr>
            <a:spLocks noChangeShapeType="1"/>
          </p:cNvSpPr>
          <p:nvPr/>
        </p:nvSpPr>
        <p:spPr bwMode="auto">
          <a:xfrm flipH="1">
            <a:off x="7924800" y="2590800"/>
            <a:ext cx="838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12" name="Line 65"/>
          <p:cNvSpPr>
            <a:spLocks noChangeShapeType="1"/>
          </p:cNvSpPr>
          <p:nvPr/>
        </p:nvSpPr>
        <p:spPr bwMode="auto">
          <a:xfrm flipH="1">
            <a:off x="838200" y="3352800"/>
            <a:ext cx="2133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13" name="Line 65"/>
          <p:cNvSpPr>
            <a:spLocks noChangeShapeType="1"/>
          </p:cNvSpPr>
          <p:nvPr/>
        </p:nvSpPr>
        <p:spPr bwMode="auto">
          <a:xfrm flipH="1" flipV="1">
            <a:off x="7924800" y="3346174"/>
            <a:ext cx="762000" cy="6626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4" name="Line 65"/>
          <p:cNvSpPr>
            <a:spLocks noChangeShapeType="1"/>
          </p:cNvSpPr>
          <p:nvPr/>
        </p:nvSpPr>
        <p:spPr bwMode="auto">
          <a:xfrm flipH="1">
            <a:off x="304800" y="3657600"/>
            <a:ext cx="609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" name="Line 65"/>
          <p:cNvSpPr>
            <a:spLocks noChangeShapeType="1"/>
          </p:cNvSpPr>
          <p:nvPr/>
        </p:nvSpPr>
        <p:spPr bwMode="auto">
          <a:xfrm flipH="1">
            <a:off x="3429000" y="3657600"/>
            <a:ext cx="533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16" name="Line 65"/>
          <p:cNvSpPr>
            <a:spLocks noChangeShapeType="1"/>
          </p:cNvSpPr>
          <p:nvPr/>
        </p:nvSpPr>
        <p:spPr bwMode="auto">
          <a:xfrm flipH="1">
            <a:off x="2362200" y="4419600"/>
            <a:ext cx="914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7" name="Line 65"/>
          <p:cNvSpPr>
            <a:spLocks noChangeShapeType="1"/>
          </p:cNvSpPr>
          <p:nvPr/>
        </p:nvSpPr>
        <p:spPr bwMode="auto">
          <a:xfrm flipH="1">
            <a:off x="1295400" y="2910509"/>
            <a:ext cx="914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8" name="Line 65"/>
          <p:cNvSpPr>
            <a:spLocks noChangeShapeType="1"/>
          </p:cNvSpPr>
          <p:nvPr/>
        </p:nvSpPr>
        <p:spPr bwMode="auto">
          <a:xfrm flipH="1">
            <a:off x="3505200" y="4770783"/>
            <a:ext cx="2133600" cy="1987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9" name="Line 65"/>
          <p:cNvSpPr>
            <a:spLocks noChangeShapeType="1"/>
          </p:cNvSpPr>
          <p:nvPr/>
        </p:nvSpPr>
        <p:spPr bwMode="auto">
          <a:xfrm flipH="1">
            <a:off x="685800" y="4770783"/>
            <a:ext cx="609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0" name="Line 49"/>
          <p:cNvSpPr>
            <a:spLocks noChangeShapeType="1"/>
          </p:cNvSpPr>
          <p:nvPr/>
        </p:nvSpPr>
        <p:spPr bwMode="auto">
          <a:xfrm flipH="1">
            <a:off x="1562100" y="2224709"/>
            <a:ext cx="7620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1" name="Line 49"/>
          <p:cNvSpPr>
            <a:spLocks noChangeShapeType="1"/>
          </p:cNvSpPr>
          <p:nvPr/>
        </p:nvSpPr>
        <p:spPr bwMode="auto">
          <a:xfrm flipH="1">
            <a:off x="5105400" y="2239618"/>
            <a:ext cx="7620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2" name="Line 49"/>
          <p:cNvSpPr>
            <a:spLocks noChangeShapeType="1"/>
          </p:cNvSpPr>
          <p:nvPr/>
        </p:nvSpPr>
        <p:spPr bwMode="auto">
          <a:xfrm flipH="1">
            <a:off x="8763000" y="2209800"/>
            <a:ext cx="7620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3" name="Line 49"/>
          <p:cNvSpPr>
            <a:spLocks noChangeShapeType="1"/>
          </p:cNvSpPr>
          <p:nvPr/>
        </p:nvSpPr>
        <p:spPr bwMode="auto">
          <a:xfrm flipH="1">
            <a:off x="4351683" y="2529509"/>
            <a:ext cx="7620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4" name="Line 49"/>
          <p:cNvSpPr>
            <a:spLocks noChangeShapeType="1"/>
          </p:cNvSpPr>
          <p:nvPr/>
        </p:nvSpPr>
        <p:spPr bwMode="auto">
          <a:xfrm flipH="1">
            <a:off x="8709991" y="2622275"/>
            <a:ext cx="7620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5" name="Line 49"/>
          <p:cNvSpPr>
            <a:spLocks noChangeShapeType="1"/>
          </p:cNvSpPr>
          <p:nvPr/>
        </p:nvSpPr>
        <p:spPr bwMode="auto">
          <a:xfrm flipH="1">
            <a:off x="6019800" y="2971800"/>
            <a:ext cx="7620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6" name="Line 49"/>
          <p:cNvSpPr>
            <a:spLocks noChangeShapeType="1"/>
          </p:cNvSpPr>
          <p:nvPr/>
        </p:nvSpPr>
        <p:spPr bwMode="auto">
          <a:xfrm flipH="1">
            <a:off x="2693504" y="4421257"/>
            <a:ext cx="7620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7" name="Line 49"/>
          <p:cNvSpPr>
            <a:spLocks noChangeShapeType="1"/>
          </p:cNvSpPr>
          <p:nvPr/>
        </p:nvSpPr>
        <p:spPr bwMode="auto">
          <a:xfrm flipH="1">
            <a:off x="1905000" y="4040257"/>
            <a:ext cx="7620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50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6903" y="1219200"/>
            <a:ext cx="4040188" cy="639762"/>
          </a:xfrm>
        </p:spPr>
        <p:txBody>
          <a:bodyPr/>
          <a:lstStyle/>
          <a:p>
            <a:pPr algn="ctr"/>
            <a:r>
              <a:rPr lang="en-US" sz="2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Luyện đọc</a:t>
            </a:r>
            <a:endParaRPr lang="vi-VN" sz="28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1820379"/>
            <a:ext cx="3430588" cy="2625725"/>
          </a:xfrm>
        </p:spPr>
        <p:txBody>
          <a:bodyPr>
            <a:normAutofit/>
          </a:bodyPr>
          <a:lstStyle/>
          <a:p>
            <a:pPr marL="285750" indent="-285750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òn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pPr marL="285750" indent="-285750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</a:t>
            </a:r>
            <a:r>
              <a:rPr lang="en-US" sz="2800" u="sng" dirty="0" err="1">
                <a:latin typeface="Times New Roman" pitchFamily="18" charset="0"/>
                <a:cs typeface="Times New Roman" pitchFamily="18" charset="0"/>
              </a:rPr>
              <a:t>ắc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ấu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pPr marL="285750" indent="-285750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ừng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pPr marL="285750" indent="-285750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2800" u="sng" dirty="0" err="1">
                <a:latin typeface="Times New Roman" pitchFamily="18" charset="0"/>
                <a:cs typeface="Times New Roman" pitchFamily="18" charset="0"/>
              </a:rPr>
              <a:t>ắc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2800" u="sng" dirty="0" err="1">
                <a:latin typeface="Times New Roman" pitchFamily="18" charset="0"/>
                <a:cs typeface="Times New Roman" pitchFamily="18" charset="0"/>
              </a:rPr>
              <a:t>ắn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. </a:t>
            </a:r>
          </a:p>
          <a:p>
            <a:pPr marL="285750" indent="-285750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</a:t>
            </a:r>
            <a:r>
              <a:rPr lang="en-US" sz="2800" u="sng" dirty="0" err="1">
                <a:latin typeface="Times New Roman" pitchFamily="18" charset="0"/>
                <a:cs typeface="Times New Roman" pitchFamily="18" charset="0"/>
              </a:rPr>
              <a:t>oanh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pPr marL="0" indent="0">
              <a:buNone/>
            </a:pP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8626" y="1219200"/>
            <a:ext cx="4041775" cy="639762"/>
          </a:xfrm>
        </p:spPr>
        <p:txBody>
          <a:bodyPr/>
          <a:lstStyle/>
          <a:p>
            <a:pPr algn="ctr"/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endParaRPr lang="vi-VN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905000"/>
            <a:ext cx="3657600" cy="1066800"/>
          </a:xfrm>
        </p:spPr>
        <p:txBody>
          <a:bodyPr>
            <a:norm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Gùi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sung</a:t>
            </a:r>
          </a:p>
        </p:txBody>
      </p:sp>
      <p:sp>
        <p:nvSpPr>
          <p:cNvPr id="7" name="Title 1"/>
          <p:cNvSpPr txBox="1">
            <a:spLocks noGrp="1"/>
          </p:cNvSpPr>
          <p:nvPr>
            <p:ph type="title"/>
          </p:nvPr>
        </p:nvSpPr>
        <p:spPr>
          <a:xfrm>
            <a:off x="533400" y="19878"/>
            <a:ext cx="8153400" cy="94456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876800" y="1447800"/>
            <a:ext cx="0" cy="4572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381000" y="4648200"/>
            <a:ext cx="411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CC3300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rgbClr val="CC3300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rgbClr val="CC3300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rgbClr val="CC3300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rgbClr val="CC33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itchFamily="18" charset="0"/>
              </a:defRPr>
            </a:lvl9pPr>
          </a:lstStyle>
          <a:p>
            <a:r>
              <a:rPr lang="en-US" dirty="0">
                <a:solidFill>
                  <a:srgbClr val="000000"/>
                </a:solidFill>
              </a:rPr>
              <a:t>-</a:t>
            </a:r>
            <a:r>
              <a:rPr lang="en-US" dirty="0" err="1">
                <a:solidFill>
                  <a:srgbClr val="000000"/>
                </a:solidFill>
              </a:rPr>
              <a:t>Gánh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không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nổi,nhìn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tận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mặt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" name="Line 36"/>
          <p:cNvSpPr>
            <a:spLocks noChangeShapeType="1"/>
          </p:cNvSpPr>
          <p:nvPr/>
        </p:nvSpPr>
        <p:spPr bwMode="auto">
          <a:xfrm>
            <a:off x="838200" y="5029200"/>
            <a:ext cx="1524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" name="Line 37"/>
          <p:cNvSpPr>
            <a:spLocks noChangeShapeType="1"/>
          </p:cNvSpPr>
          <p:nvPr/>
        </p:nvSpPr>
        <p:spPr bwMode="auto">
          <a:xfrm>
            <a:off x="2743200" y="5029200"/>
            <a:ext cx="1371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7" name="Rectangle 25"/>
          <p:cNvSpPr>
            <a:spLocks noChangeArrowheads="1"/>
          </p:cNvSpPr>
          <p:nvPr/>
        </p:nvSpPr>
        <p:spPr bwMode="auto">
          <a:xfrm>
            <a:off x="381000" y="5105400"/>
            <a:ext cx="39624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sung 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sung,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cha 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cha.</a:t>
            </a:r>
          </a:p>
        </p:txBody>
      </p:sp>
      <p:sp>
        <p:nvSpPr>
          <p:cNvPr id="22" name="Line 26"/>
          <p:cNvSpPr>
            <a:spLocks noChangeShapeType="1"/>
          </p:cNvSpPr>
          <p:nvPr/>
        </p:nvSpPr>
        <p:spPr bwMode="auto">
          <a:xfrm flipV="1">
            <a:off x="1905000" y="5257800"/>
            <a:ext cx="762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3" name="Line 27"/>
          <p:cNvSpPr>
            <a:spLocks noChangeShapeType="1"/>
          </p:cNvSpPr>
          <p:nvPr/>
        </p:nvSpPr>
        <p:spPr bwMode="auto">
          <a:xfrm flipH="1">
            <a:off x="1905000" y="5638800"/>
            <a:ext cx="1524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4" name="Line 27"/>
          <p:cNvSpPr>
            <a:spLocks noChangeShapeType="1"/>
          </p:cNvSpPr>
          <p:nvPr/>
        </p:nvSpPr>
        <p:spPr bwMode="auto">
          <a:xfrm flipH="1">
            <a:off x="2438400" y="6019800"/>
            <a:ext cx="1524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876800" y="2971800"/>
            <a:ext cx="3962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Ê-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xưa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nghiêm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minh,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5414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25" y="3786187"/>
            <a:ext cx="2343150" cy="1952625"/>
          </a:xfrm>
          <a:prstGeom prst="rect">
            <a:avLst/>
          </a:prstGeom>
        </p:spPr>
      </p:pic>
      <p:pic>
        <p:nvPicPr>
          <p:cNvPr id="6" name="Picture 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2762249"/>
            <a:ext cx="2286000" cy="2000250"/>
          </a:xfrm>
          <a:prstGeom prst="rect">
            <a:avLst/>
          </a:prstGeom>
        </p:spPr>
      </p:pic>
      <p:pic>
        <p:nvPicPr>
          <p:cNvPr id="7" name="Picture 6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748" y="3633787"/>
            <a:ext cx="2810317" cy="2105025"/>
          </a:xfrm>
          <a:prstGeom prst="rect">
            <a:avLst/>
          </a:prstGeom>
        </p:spPr>
      </p:pic>
      <p:sp>
        <p:nvSpPr>
          <p:cNvPr id="8" name="Flowchart: Punched Tape 7"/>
          <p:cNvSpPr/>
          <p:nvPr/>
        </p:nvSpPr>
        <p:spPr>
          <a:xfrm>
            <a:off x="1562100" y="1066800"/>
            <a:ext cx="6477000" cy="1371600"/>
          </a:xfrm>
          <a:prstGeom prst="flowChartPunchedTap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CHIẾC HỘP BÍ MẬT 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Action Button: Forward or Next 8">
            <a:hlinkClick r:id="" action="ppaction://noaction" highlightClick="1"/>
          </p:cNvPr>
          <p:cNvSpPr/>
          <p:nvPr/>
        </p:nvSpPr>
        <p:spPr>
          <a:xfrm>
            <a:off x="8382000" y="6143625"/>
            <a:ext cx="762000" cy="71437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20296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ded Corner 4"/>
          <p:cNvSpPr/>
          <p:nvPr/>
        </p:nvSpPr>
        <p:spPr>
          <a:xfrm>
            <a:off x="1219199" y="1524000"/>
            <a:ext cx="7145481" cy="1752600"/>
          </a:xfrm>
          <a:prstGeom prst="foldedCorne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tội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tội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Ê-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pPr algn="ctr"/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19200" y="3505200"/>
            <a:ext cx="6781800" cy="56110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Tội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cha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19200" y="4270664"/>
            <a:ext cx="6781800" cy="533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Tội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cắp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19200" y="5011882"/>
            <a:ext cx="6781800" cy="533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Tội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tội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19200" y="5715001"/>
            <a:ext cx="6781800" cy="96635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d)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Tội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địch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ction Button: Home 3">
            <a:hlinkClick r:id="rId2" action="ppaction://hlinksldjump" highlightClick="1"/>
          </p:cNvPr>
          <p:cNvSpPr/>
          <p:nvPr/>
        </p:nvSpPr>
        <p:spPr>
          <a:xfrm>
            <a:off x="0" y="6198178"/>
            <a:ext cx="914400" cy="65982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609600" y="152400"/>
            <a:ext cx="8229600" cy="762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0925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9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90823" y="714356"/>
            <a:ext cx="344838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cũ</a:t>
            </a:r>
            <a:endParaRPr lang="en-US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19200" y="2275076"/>
            <a:ext cx="6858001" cy="175432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>
                <a:latin typeface="Times New Roman" pitchFamily="18" charset="0"/>
                <a:cs typeface="Times New Roman" pitchFamily="18" charset="0"/>
              </a:rPr>
              <a:t>Em hãy cho biết người chiến sĩ đi tuần trong hoàn cảnh như thế nào ?</a:t>
            </a:r>
          </a:p>
          <a:p>
            <a:endParaRPr lang="vi-VN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66900" y="1828800"/>
            <a:ext cx="5257799" cy="132343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smtClean="0">
                <a:latin typeface="Times New Roman" pitchFamily="18" charset="0"/>
                <a:cs typeface="Times New Roman" pitchFamily="18" charset="0"/>
              </a:rPr>
              <a:t>Bài thơ nói lên điều gì </a:t>
            </a:r>
            <a:r>
              <a:rPr lang="en-US" sz="400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vi-VN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11022" y="4277139"/>
            <a:ext cx="5257801" cy="17543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vi-VN" sz="3600">
                <a:latin typeface="Times New Roman" panose="02020603050405020304" pitchFamily="18" charset="0"/>
                <a:cs typeface="Times New Roman" panose="02020603050405020304" pitchFamily="18" charset="0"/>
              </a:rPr>
              <a:t>Hoàn cảnh: đêm khuya, gió rét, mọi người đã yên giấc ngủ say.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77892" y="3657600"/>
            <a:ext cx="5791200" cy="17543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vi-VN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Tình cảm và mong ước của người chiến sĩ đối với các cháu học sinh</a:t>
            </a:r>
            <a:endParaRPr lang="vi-VN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1302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2" grpId="0" animBg="1"/>
      <p:bldP spid="12" grpId="1" animBg="1"/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ded Corner 4"/>
          <p:cNvSpPr/>
          <p:nvPr/>
        </p:nvSpPr>
        <p:spPr>
          <a:xfrm>
            <a:off x="1363394" y="1676400"/>
            <a:ext cx="7145481" cy="1676400"/>
          </a:xfrm>
          <a:prstGeom prst="foldedCorne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xưa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19200" y="3505200"/>
            <a:ext cx="6781800" cy="56110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phạt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tội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19200" y="4270664"/>
            <a:ext cx="6781800" cy="9871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buôn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19200" y="5448301"/>
            <a:ext cx="6781800" cy="533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Action Button: Home 13">
            <a:hlinkClick r:id="rId2" action="ppaction://hlinksldjump" highlightClick="1"/>
          </p:cNvPr>
          <p:cNvSpPr/>
          <p:nvPr/>
        </p:nvSpPr>
        <p:spPr>
          <a:xfrm>
            <a:off x="0" y="6162675"/>
            <a:ext cx="990600" cy="69532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09600" y="152400"/>
            <a:ext cx="8229600" cy="762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4202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8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ded Corner 4"/>
          <p:cNvSpPr/>
          <p:nvPr/>
        </p:nvSpPr>
        <p:spPr>
          <a:xfrm>
            <a:off x="1219199" y="1905000"/>
            <a:ext cx="7145481" cy="1371600"/>
          </a:xfrm>
          <a:prstGeom prst="foldedCorne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algn="ctr"/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19200" y="3505200"/>
            <a:ext cx="6781800" cy="9161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Ê-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tội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ràng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19200" y="4953000"/>
            <a:ext cx="6781800" cy="9871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nghiêm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Ê-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đê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ction Button: Home 3">
            <a:hlinkClick r:id="rId2" action="ppaction://hlinksldjump" highlightClick="1"/>
          </p:cNvPr>
          <p:cNvSpPr/>
          <p:nvPr/>
        </p:nvSpPr>
        <p:spPr>
          <a:xfrm>
            <a:off x="0" y="6172200"/>
            <a:ext cx="990600" cy="6858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09600" y="152400"/>
            <a:ext cx="8229600" cy="762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0142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7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057400"/>
            <a:ext cx="5850731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612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6903" y="1219200"/>
            <a:ext cx="4040188" cy="639762"/>
          </a:xfrm>
        </p:spPr>
        <p:txBody>
          <a:bodyPr/>
          <a:lstStyle/>
          <a:p>
            <a:pPr algn="ctr"/>
            <a:r>
              <a:rPr lang="en-US" sz="2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Luyện đọc</a:t>
            </a:r>
            <a:endParaRPr lang="vi-VN" sz="28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1820379"/>
            <a:ext cx="3430588" cy="2625725"/>
          </a:xfrm>
        </p:spPr>
        <p:txBody>
          <a:bodyPr>
            <a:normAutofit/>
          </a:bodyPr>
          <a:lstStyle/>
          <a:p>
            <a:pPr marL="285750" indent="-285750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pPr marL="285750" indent="-285750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Khắc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pPr marL="285750" indent="-285750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pPr marL="285750" indent="-285750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Chắc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chắn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. </a:t>
            </a:r>
          </a:p>
          <a:p>
            <a:pPr marL="285750" indent="-285750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Khoanh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pPr marL="0" indent="0">
              <a:buNone/>
            </a:pP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8626" y="1219200"/>
            <a:ext cx="4041775" cy="639762"/>
          </a:xfrm>
        </p:spPr>
        <p:txBody>
          <a:bodyPr/>
          <a:lstStyle/>
          <a:p>
            <a:pPr algn="ctr"/>
            <a:r>
              <a:rPr lang="en-US" sz="2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Tìm hiểu bài</a:t>
            </a:r>
            <a:endParaRPr lang="vi-VN" sz="28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905000"/>
            <a:ext cx="3657600" cy="106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Gùi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1"/>
          <p:cNvSpPr txBox="1">
            <a:spLocks noGrp="1"/>
          </p:cNvSpPr>
          <p:nvPr>
            <p:ph type="title"/>
          </p:nvPr>
        </p:nvSpPr>
        <p:spPr>
          <a:xfrm>
            <a:off x="609600" y="33130"/>
            <a:ext cx="8153400" cy="94456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876800" y="1600200"/>
            <a:ext cx="0" cy="4572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Action Button: Home 20">
            <a:hlinkClick r:id="rId2" action="ppaction://hlinksldjump" highlightClick="1"/>
          </p:cNvPr>
          <p:cNvSpPr/>
          <p:nvPr/>
        </p:nvSpPr>
        <p:spPr>
          <a:xfrm>
            <a:off x="8191500" y="6390861"/>
            <a:ext cx="876300" cy="457200"/>
          </a:xfrm>
          <a:prstGeom prst="actionButtonHom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381000" y="4648200"/>
            <a:ext cx="411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CC3300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rgbClr val="CC3300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rgbClr val="CC3300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rgbClr val="CC3300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rgbClr val="CC33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itchFamily="18" charset="0"/>
              </a:defRPr>
            </a:lvl9pPr>
          </a:lstStyle>
          <a:p>
            <a:r>
              <a:rPr lang="en-US" dirty="0">
                <a:solidFill>
                  <a:srgbClr val="000000"/>
                </a:solidFill>
              </a:rPr>
              <a:t>-</a:t>
            </a:r>
            <a:r>
              <a:rPr lang="en-US" dirty="0" err="1">
                <a:solidFill>
                  <a:srgbClr val="000000"/>
                </a:solidFill>
              </a:rPr>
              <a:t>Gánh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không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nổi,nhìn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tận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mặt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" name="Line 36"/>
          <p:cNvSpPr>
            <a:spLocks noChangeShapeType="1"/>
          </p:cNvSpPr>
          <p:nvPr/>
        </p:nvSpPr>
        <p:spPr bwMode="auto">
          <a:xfrm>
            <a:off x="838200" y="5029200"/>
            <a:ext cx="1524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" name="Line 37"/>
          <p:cNvSpPr>
            <a:spLocks noChangeShapeType="1"/>
          </p:cNvSpPr>
          <p:nvPr/>
        </p:nvSpPr>
        <p:spPr bwMode="auto">
          <a:xfrm>
            <a:off x="2743200" y="5029200"/>
            <a:ext cx="1371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7" name="Rectangle 25"/>
          <p:cNvSpPr>
            <a:spLocks noChangeArrowheads="1"/>
          </p:cNvSpPr>
          <p:nvPr/>
        </p:nvSpPr>
        <p:spPr bwMode="auto">
          <a:xfrm>
            <a:off x="381000" y="5105400"/>
            <a:ext cx="39624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sung 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sung,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cha 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cha.</a:t>
            </a:r>
          </a:p>
        </p:txBody>
      </p:sp>
      <p:sp>
        <p:nvSpPr>
          <p:cNvPr id="22" name="Line 26"/>
          <p:cNvSpPr>
            <a:spLocks noChangeShapeType="1"/>
          </p:cNvSpPr>
          <p:nvPr/>
        </p:nvSpPr>
        <p:spPr bwMode="auto">
          <a:xfrm flipV="1">
            <a:off x="1905000" y="5257800"/>
            <a:ext cx="762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3" name="Line 27"/>
          <p:cNvSpPr>
            <a:spLocks noChangeShapeType="1"/>
          </p:cNvSpPr>
          <p:nvPr/>
        </p:nvSpPr>
        <p:spPr bwMode="auto">
          <a:xfrm flipH="1">
            <a:off x="1905000" y="5638800"/>
            <a:ext cx="1524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4" name="Line 27"/>
          <p:cNvSpPr>
            <a:spLocks noChangeShapeType="1"/>
          </p:cNvSpPr>
          <p:nvPr/>
        </p:nvSpPr>
        <p:spPr bwMode="auto">
          <a:xfrm flipH="1">
            <a:off x="2438400" y="6019800"/>
            <a:ext cx="1524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448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  <p:bldP spid="14" grpId="0" animBg="1"/>
      <p:bldP spid="15" grpId="0" animBg="1"/>
      <p:bldP spid="22" grpId="0" animBg="1"/>
      <p:bldP spid="23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1830" y="2352449"/>
            <a:ext cx="2303770" cy="30491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128" y="3276600"/>
            <a:ext cx="2568163" cy="35020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1" y="1676400"/>
            <a:ext cx="4038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Gùi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phổ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thiểu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Nam,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Gùi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09600" y="152400"/>
            <a:ext cx="8229600" cy="762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8279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6903" y="1219200"/>
            <a:ext cx="4040188" cy="639762"/>
          </a:xfrm>
        </p:spPr>
        <p:txBody>
          <a:bodyPr/>
          <a:lstStyle/>
          <a:p>
            <a:pPr algn="ctr"/>
            <a:r>
              <a:rPr lang="en-US" sz="2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Luyện đọc</a:t>
            </a:r>
            <a:endParaRPr lang="vi-VN" sz="28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1820379"/>
            <a:ext cx="3430588" cy="2625725"/>
          </a:xfrm>
        </p:spPr>
        <p:txBody>
          <a:bodyPr>
            <a:normAutofit/>
          </a:bodyPr>
          <a:lstStyle/>
          <a:p>
            <a:pPr marL="285750" indent="-285750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pPr marL="285750" indent="-285750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Khắc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pPr marL="285750" indent="-285750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pPr marL="285750" indent="-285750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Chắc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chắn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. </a:t>
            </a:r>
          </a:p>
          <a:p>
            <a:pPr marL="285750" indent="-285750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Khoanh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pPr marL="0" indent="0">
              <a:buNone/>
            </a:pP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8626" y="1219200"/>
            <a:ext cx="4041775" cy="639762"/>
          </a:xfrm>
        </p:spPr>
        <p:txBody>
          <a:bodyPr/>
          <a:lstStyle/>
          <a:p>
            <a:pPr algn="ctr"/>
            <a:r>
              <a:rPr lang="en-US" sz="2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Tìm hiểu bài</a:t>
            </a:r>
            <a:endParaRPr lang="vi-VN" sz="28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905000"/>
            <a:ext cx="3657600" cy="106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Gùi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1"/>
          <p:cNvSpPr txBox="1">
            <a:spLocks noGrp="1"/>
          </p:cNvSpPr>
          <p:nvPr>
            <p:ph type="title"/>
          </p:nvPr>
        </p:nvSpPr>
        <p:spPr>
          <a:xfrm>
            <a:off x="609600" y="33130"/>
            <a:ext cx="8153400" cy="94456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876800" y="1447800"/>
            <a:ext cx="0" cy="4572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Action Button: Home 20">
            <a:hlinkClick r:id="rId2" action="ppaction://hlinksldjump" highlightClick="1"/>
          </p:cNvPr>
          <p:cNvSpPr/>
          <p:nvPr/>
        </p:nvSpPr>
        <p:spPr>
          <a:xfrm>
            <a:off x="8191500" y="6390861"/>
            <a:ext cx="876300" cy="457200"/>
          </a:xfrm>
          <a:prstGeom prst="actionButtonHom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381000" y="4648200"/>
            <a:ext cx="411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CC3300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rgbClr val="CC3300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rgbClr val="CC3300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rgbClr val="CC3300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rgbClr val="CC33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itchFamily="18" charset="0"/>
              </a:defRPr>
            </a:lvl9pPr>
          </a:lstStyle>
          <a:p>
            <a:r>
              <a:rPr lang="en-US" dirty="0">
                <a:solidFill>
                  <a:srgbClr val="000000"/>
                </a:solidFill>
              </a:rPr>
              <a:t>-</a:t>
            </a:r>
            <a:r>
              <a:rPr lang="en-US" dirty="0" err="1">
                <a:solidFill>
                  <a:srgbClr val="000000"/>
                </a:solidFill>
              </a:rPr>
              <a:t>Gánh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không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nổi,nhìn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tận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mặt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" name="Line 36"/>
          <p:cNvSpPr>
            <a:spLocks noChangeShapeType="1"/>
          </p:cNvSpPr>
          <p:nvPr/>
        </p:nvSpPr>
        <p:spPr bwMode="auto">
          <a:xfrm>
            <a:off x="838200" y="5029200"/>
            <a:ext cx="1524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" name="Line 37"/>
          <p:cNvSpPr>
            <a:spLocks noChangeShapeType="1"/>
          </p:cNvSpPr>
          <p:nvPr/>
        </p:nvSpPr>
        <p:spPr bwMode="auto">
          <a:xfrm>
            <a:off x="2743200" y="5029200"/>
            <a:ext cx="1371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7" name="Rectangle 25"/>
          <p:cNvSpPr>
            <a:spLocks noChangeArrowheads="1"/>
          </p:cNvSpPr>
          <p:nvPr/>
        </p:nvSpPr>
        <p:spPr bwMode="auto">
          <a:xfrm>
            <a:off x="381000" y="5105400"/>
            <a:ext cx="39624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sung 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sung,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cha 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cha.</a:t>
            </a:r>
          </a:p>
        </p:txBody>
      </p:sp>
      <p:sp>
        <p:nvSpPr>
          <p:cNvPr id="22" name="Line 26"/>
          <p:cNvSpPr>
            <a:spLocks noChangeShapeType="1"/>
          </p:cNvSpPr>
          <p:nvPr/>
        </p:nvSpPr>
        <p:spPr bwMode="auto">
          <a:xfrm flipV="1">
            <a:off x="1905000" y="5257800"/>
            <a:ext cx="762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3" name="Line 27"/>
          <p:cNvSpPr>
            <a:spLocks noChangeShapeType="1"/>
          </p:cNvSpPr>
          <p:nvPr/>
        </p:nvSpPr>
        <p:spPr bwMode="auto">
          <a:xfrm flipH="1">
            <a:off x="1905000" y="5638800"/>
            <a:ext cx="1524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4" name="Line 27"/>
          <p:cNvSpPr>
            <a:spLocks noChangeShapeType="1"/>
          </p:cNvSpPr>
          <p:nvPr/>
        </p:nvSpPr>
        <p:spPr bwMode="auto">
          <a:xfrm flipH="1">
            <a:off x="2438400" y="6019800"/>
            <a:ext cx="1524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029200" y="2590800"/>
            <a:ext cx="15295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sung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258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2082358"/>
            <a:ext cx="4820478" cy="35832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" y="1958141"/>
            <a:ext cx="3733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sung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tằm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hoang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ẩm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bìa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ven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bờ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suối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14348" y="142852"/>
            <a:ext cx="8229600" cy="762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Action Button: Back or Previous 1">
            <a:hlinkClick r:id="rId3" action="ppaction://hlinksldjump" highlightClick="1"/>
          </p:cNvPr>
          <p:cNvSpPr/>
          <p:nvPr/>
        </p:nvSpPr>
        <p:spPr>
          <a:xfrm>
            <a:off x="6601239" y="6172200"/>
            <a:ext cx="637761" cy="457200"/>
          </a:xfrm>
          <a:prstGeom prst="actionButtonBackPrevious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3869952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ction Button: Back or Previous 1">
            <a:hlinkClick r:id="rId2" action="ppaction://hlinksldjump" highlightClick="1"/>
          </p:cNvPr>
          <p:cNvSpPr/>
          <p:nvPr/>
        </p:nvSpPr>
        <p:spPr>
          <a:xfrm>
            <a:off x="8229600" y="1524000"/>
            <a:ext cx="685800" cy="304800"/>
          </a:xfrm>
          <a:prstGeom prst="actionButtonBackPrevious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70" y="457200"/>
            <a:ext cx="5715000" cy="381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774" y="3454577"/>
            <a:ext cx="4504626" cy="3380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4495800"/>
            <a:ext cx="2136329" cy="19547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23221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2860953"/>
            <a:ext cx="5257800" cy="83099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vi-VN" sz="4800" smtClean="0">
                <a:latin typeface="+mj-lt"/>
              </a:rPr>
              <a:t>Luyện đọc nhóm đôi</a:t>
            </a:r>
            <a:endParaRPr lang="vi-VN" sz="4800">
              <a:latin typeface="+mj-lt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09600" y="152400"/>
            <a:ext cx="8229600" cy="762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urved Right Arrow 3"/>
          <p:cNvSpPr/>
          <p:nvPr/>
        </p:nvSpPr>
        <p:spPr>
          <a:xfrm>
            <a:off x="381000" y="1905000"/>
            <a:ext cx="990600" cy="955953"/>
          </a:xfrm>
          <a:prstGeom prst="curved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56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302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61&quot;/&gt;&lt;/object&gt;&lt;object type=&quot;3&quot; unique_id=&quot;10006&quot;&gt;&lt;property id=&quot;20148&quot; value=&quot;5&quot;/&gt;&lt;property id=&quot;20300&quot; value=&quot;Slide 4 - &amp;quot;&amp;#x0D;&amp;quot;&quot;/&gt;&lt;property id=&quot;20307&quot; value=&quot;293&quot;/&gt;&lt;/object&gt;&lt;object type=&quot;3&quot; unique_id=&quot;10007&quot;&gt;&lt;property id=&quot;20148&quot; value=&quot;5&quot;/&gt;&lt;property id=&quot;20300&quot; value=&quot;Slide 5&quot;/&gt;&lt;property id=&quot;20307&quot; value=&quot;268&quot;/&gt;&lt;/object&gt;&lt;object type=&quot;3&quot; unique_id=&quot;10008&quot;&gt;&lt;property id=&quot;20148&quot; value=&quot;5&quot;/&gt;&lt;property id=&quot;20300&quot; value=&quot;Slide 6 - &amp;quot;&amp;#x0D;&amp;quot;&quot;/&gt;&lt;property id=&quot;20307&quot; value=&quot;300&quot;/&gt;&lt;/object&gt;&lt;object type=&quot;3&quot; unique_id=&quot;10009&quot;&gt;&lt;property id=&quot;20148&quot; value=&quot;5&quot;/&gt;&lt;property id=&quot;20300&quot; value=&quot;Slide 7&quot;/&gt;&lt;property id=&quot;20307&quot; value=&quot;301&quot;/&gt;&lt;/object&gt;&lt;object type=&quot;3&quot; unique_id=&quot;10010&quot;&gt;&lt;property id=&quot;20148&quot; value=&quot;5&quot;/&gt;&lt;property id=&quot;20300&quot; value=&quot;Slide 8&quot;/&gt;&lt;property id=&quot;20307&quot; value=&quot;294&quot;/&gt;&lt;/object&gt;&lt;object type=&quot;3&quot; unique_id=&quot;10011&quot;&gt;&lt;property id=&quot;20148&quot; value=&quot;5&quot;/&gt;&lt;property id=&quot;20300&quot; value=&quot;Slide 9&quot;/&gt;&lt;property id=&quot;20307&quot; value=&quot;295&quot;/&gt;&lt;/object&gt;&lt;object type=&quot;3&quot; unique_id=&quot;10012&quot;&gt;&lt;property id=&quot;20148&quot; value=&quot;5&quot;/&gt;&lt;property id=&quot;20300&quot; value=&quot;Slide 10&quot;/&gt;&lt;property id=&quot;20307&quot; value=&quot;276&quot;/&gt;&lt;/object&gt;&lt;object type=&quot;3&quot; unique_id=&quot;10013&quot;&gt;&lt;property id=&quot;20148&quot; value=&quot;5&quot;/&gt;&lt;property id=&quot;20300&quot; value=&quot;Slide 11&quot;/&gt;&lt;property id=&quot;20307&quot; value=&quot;299&quot;/&gt;&lt;/object&gt;&lt;object type=&quot;3&quot; unique_id=&quot;10014&quot;&gt;&lt;property id=&quot;20148&quot; value=&quot;5&quot;/&gt;&lt;property id=&quot;20300&quot; value=&quot;Slide 12&quot;/&gt;&lt;property id=&quot;20307&quot; value=&quot;278&quot;/&gt;&lt;/object&gt;&lt;object type=&quot;3&quot; unique_id=&quot;10015&quot;&gt;&lt;property id=&quot;20148&quot; value=&quot;5&quot;/&gt;&lt;property id=&quot;20300&quot; value=&quot;Slide 13&quot;/&gt;&lt;property id=&quot;20307&quot; value=&quot;275&quot;/&gt;&lt;/object&gt;&lt;object type=&quot;3&quot; unique_id=&quot;10016&quot;&gt;&lt;property id=&quot;20148&quot; value=&quot;5&quot;/&gt;&lt;property id=&quot;20300&quot; value=&quot;Slide 14&quot;/&gt;&lt;property id=&quot;20307&quot; value=&quot;280&quot;/&gt;&lt;/object&gt;&lt;object type=&quot;3&quot; unique_id=&quot;10017&quot;&gt;&lt;property id=&quot;20148&quot; value=&quot;5&quot;/&gt;&lt;property id=&quot;20300&quot; value=&quot;Slide 15&quot;/&gt;&lt;property id=&quot;20307&quot; value=&quot;297&quot;/&gt;&lt;/object&gt;&lt;object type=&quot;3&quot; unique_id=&quot;10018&quot;&gt;&lt;property id=&quot;20148&quot; value=&quot;5&quot;/&gt;&lt;property id=&quot;20300&quot; value=&quot;Slide 16&quot;/&gt;&lt;property id=&quot;20307&quot; value=&quot;291&quot;/&gt;&lt;/object&gt;&lt;object type=&quot;3&quot; unique_id=&quot;10019&quot;&gt;&lt;property id=&quot;20148&quot; value=&quot;5&quot;/&gt;&lt;property id=&quot;20300&quot; value=&quot;Slide 17 - &amp;quot;&amp;#x0D;&amp;quot;&quot;/&gt;&lt;property id=&quot;20307&quot; value=&quot;298&quot;/&gt;&lt;/object&gt;&lt;object type=&quot;3&quot; unique_id=&quot;10020&quot;&gt;&lt;property id=&quot;20148&quot; value=&quot;5&quot;/&gt;&lt;property id=&quot;20300&quot; value=&quot;Slide 18&quot;/&gt;&lt;property id=&quot;20307&quot; value=&quot;283&quot;/&gt;&lt;/object&gt;&lt;object type=&quot;3&quot; unique_id=&quot;10021&quot;&gt;&lt;property id=&quot;20148&quot; value=&quot;5&quot;/&gt;&lt;property id=&quot;20300&quot; value=&quot;Slide 19&quot;/&gt;&lt;property id=&quot;20307&quot; value=&quot;287&quot;/&gt;&lt;/object&gt;&lt;object type=&quot;3&quot; unique_id=&quot;10022&quot;&gt;&lt;property id=&quot;20148&quot; value=&quot;5&quot;/&gt;&lt;property id=&quot;20300&quot; value=&quot;Slide 20&quot;/&gt;&lt;property id=&quot;20307&quot; value=&quot;284&quot;/&gt;&lt;/object&gt;&lt;object type=&quot;3&quot; unique_id=&quot;10023&quot;&gt;&lt;property id=&quot;20148&quot; value=&quot;5&quot;/&gt;&lt;property id=&quot;20300&quot; value=&quot;Slide 21&quot;/&gt;&lt;property id=&quot;20307&quot; value=&quot;288&quot;/&gt;&lt;/object&gt;&lt;/object&gt;&lt;object type=&quot;8&quot; unique_id=&quot;10046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1279546</TotalTime>
  <Words>921</Words>
  <Application>Microsoft Office PowerPoint</Application>
  <PresentationFormat>On-screen Show (4:3)</PresentationFormat>
  <Paragraphs>84</Paragraphs>
  <Slides>21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 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MTC</cp:lastModifiedBy>
  <cp:revision>103</cp:revision>
  <dcterms:created xsi:type="dcterms:W3CDTF">2016-02-22T00:56:09Z</dcterms:created>
  <dcterms:modified xsi:type="dcterms:W3CDTF">2021-03-07T14:14:23Z</dcterms:modified>
</cp:coreProperties>
</file>