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3"/>
  </p:notesMasterIdLst>
  <p:sldIdLst>
    <p:sldId id="257" r:id="rId2"/>
    <p:sldId id="258" r:id="rId3"/>
    <p:sldId id="259" r:id="rId4"/>
    <p:sldId id="296" r:id="rId5"/>
    <p:sldId id="289" r:id="rId6"/>
    <p:sldId id="260" r:id="rId7"/>
    <p:sldId id="295" r:id="rId8"/>
    <p:sldId id="262" r:id="rId9"/>
    <p:sldId id="263" r:id="rId10"/>
    <p:sldId id="277" r:id="rId11"/>
    <p:sldId id="264" r:id="rId12"/>
    <p:sldId id="265" r:id="rId13"/>
    <p:sldId id="291" r:id="rId14"/>
    <p:sldId id="290" r:id="rId15"/>
    <p:sldId id="280" r:id="rId16"/>
    <p:sldId id="292" r:id="rId17"/>
    <p:sldId id="281" r:id="rId18"/>
    <p:sldId id="282" r:id="rId19"/>
    <p:sldId id="283" r:id="rId20"/>
    <p:sldId id="299" r:id="rId21"/>
    <p:sldId id="293" r:id="rId22"/>
    <p:sldId id="297" r:id="rId23"/>
    <p:sldId id="269" r:id="rId24"/>
    <p:sldId id="294" r:id="rId25"/>
    <p:sldId id="272" r:id="rId26"/>
    <p:sldId id="286" r:id="rId27"/>
    <p:sldId id="288" r:id="rId28"/>
    <p:sldId id="271" r:id="rId29"/>
    <p:sldId id="298" r:id="rId30"/>
    <p:sldId id="273" r:id="rId31"/>
    <p:sldId id="274" r:id="rId32"/>
  </p:sldIdLst>
  <p:sldSz cx="12192000" cy="6858000"/>
  <p:notesSz cx="6858000" cy="9144000"/>
  <p:embeddedFontLst>
    <p:embeddedFont>
      <p:font typeface="Open Sans" panose="020B060402020202020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9SLIDE03 SFU FUTURA_05 EXTRABO" panose="020B0604020202020204" charset="0"/>
      <p:bold r:id="rId46"/>
    </p:embeddedFont>
    <p:embeddedFont>
      <p:font typeface="#9Slide07 SVNDessert Menu Scrip" panose="020B0604020202020204" charset="0"/>
      <p:regular r:id="rId47"/>
    </p:embeddedFont>
    <p:embeddedFont>
      <p:font typeface="Wide Latin" panose="020A0A07050505020404" pitchFamily="18" charset="0"/>
      <p:regular r:id="rId48"/>
    </p:embeddedFont>
    <p:embeddedFont>
      <p:font typeface="#9Slide03 SVNNexa Rust Sans Bla" panose="020B0606040200020203" charset="0"/>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58620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644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5815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0175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07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jp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vdo.ai/contact?utm_medium=video&amp;utm_term=vndoc.com&amp;utm_source=vdoai_log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310159"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975797" y="-260637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9C9E9D72-1F68-6E43-8D09-85FDBC109765}"/>
              </a:ext>
            </a:extLst>
          </p:cNvPr>
          <p:cNvGrpSpPr/>
          <p:nvPr/>
        </p:nvGrpSpPr>
        <p:grpSpPr>
          <a:xfrm>
            <a:off x="368478" y="1612949"/>
            <a:ext cx="10947222" cy="3663901"/>
            <a:chOff x="449248" y="3835460"/>
            <a:chExt cx="11133152" cy="1650940"/>
          </a:xfrm>
        </p:grpSpPr>
        <p:sp>
          <p:nvSpPr>
            <p:cNvPr id="12" name="Terminator 11">
              <a:extLst>
                <a:ext uri="{FF2B5EF4-FFF2-40B4-BE49-F238E27FC236}">
                  <a16:creationId xmlns:a16="http://schemas.microsoft.com/office/drawing/2014/main" id="{11D90AC7-2218-9E41-8E14-77E12DD93E88}"/>
                </a:ext>
              </a:extLst>
            </p:cNvPr>
            <p:cNvSpPr/>
            <p:nvPr/>
          </p:nvSpPr>
          <p:spPr>
            <a:xfrm>
              <a:off x="449248" y="4402267"/>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60"/>
              <a:ext cx="9019309" cy="1650940"/>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90610" y="4660930"/>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368478" y="205132"/>
            <a:ext cx="2521799"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32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
        <p:nvSpPr>
          <p:cNvPr id="3" name="Rectangle 2"/>
          <p:cNvSpPr/>
          <p:nvPr/>
        </p:nvSpPr>
        <p:spPr>
          <a:xfrm>
            <a:off x="2787119" y="935498"/>
            <a:ext cx="8314998" cy="4524315"/>
          </a:xfrm>
          <a:prstGeom prst="rect">
            <a:avLst/>
          </a:prstGeom>
        </p:spPr>
        <p:txBody>
          <a:bodyPr wrap="square">
            <a:spAutoFit/>
          </a:bodyPr>
          <a:lstStyle/>
          <a:p>
            <a:pPr lvl="0" algn="just">
              <a:defRPr/>
            </a:pPr>
            <a:endParaRPr lang="en-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dirty="0"/>
              <a:t>Ta-nhi-a nghĩ mãi về nguyên nhân biến đổi của cây. Có lẽ là do chỗ ở mới của chúng thoáng hơn, không bị rễ của cây khác tranh chất màu dưới đất. </a:t>
            </a:r>
          </a:p>
          <a:p>
            <a:pPr algn="just"/>
            <a:r>
              <a:rPr lang="en-US" sz="2400" dirty="0"/>
              <a:t>     </a:t>
            </a:r>
            <a:r>
              <a:rPr lang="vi-VN" sz="2400" dirty="0"/>
              <a:t>Đêm ấy, bên cửa sổ mở rộng, có tiếng thở nhẹ mơ hồ xen lẫn tiếng thì thầm: </a:t>
            </a:r>
          </a:p>
          <a:p>
            <a:pPr algn="just"/>
            <a:r>
              <a:rPr lang="en-US" sz="2400" dirty="0"/>
              <a:t>     </a:t>
            </a:r>
            <a:r>
              <a:rPr lang="vi-VN" sz="2400" dirty="0"/>
              <a:t>– Bạn thân mến! – Bụi hoa hồng khẽ nói. – Hơi thở của bạn làm tôi dễ chịu quá.</a:t>
            </a:r>
          </a:p>
          <a:p>
            <a:pPr algn="just"/>
            <a:r>
              <a:rPr lang="en-US" sz="2400" dirty="0"/>
              <a:t>     </a:t>
            </a:r>
            <a:r>
              <a:rPr lang="vi-VN" sz="2400" dirty="0"/>
              <a:t>– Cảm ơn bạn. – Cây hoa huệ cất giọng nhẹ nhàng. – Không có bạn, tôi làm sao được tươi tắn thế này.</a:t>
            </a: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r>
            <a:b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br>
            <a:r>
              <a:rPr lang="en-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3943976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strVal val="#ppt_w*0.70"/>
                                          </p:val>
                                        </p:tav>
                                        <p:tav tm="100000">
                                          <p:val>
                                            <p:strVal val="#ppt_w"/>
                                          </p:val>
                                        </p:tav>
                                      </p:tavLst>
                                    </p:anim>
                                    <p:anim calcmode="lin" valueType="num">
                                      <p:cBhvr>
                                        <p:cTn id="16" dur="1000" fill="hold"/>
                                        <p:tgtEl>
                                          <p:spTgt spid="27"/>
                                        </p:tgtEl>
                                        <p:attrNameLst>
                                          <p:attrName>ppt_h</p:attrName>
                                        </p:attrNameLst>
                                      </p:cBhvr>
                                      <p:tavLst>
                                        <p:tav tm="0">
                                          <p:val>
                                            <p:strVal val="#ppt_h"/>
                                          </p:val>
                                        </p:tav>
                                        <p:tav tm="100000">
                                          <p:val>
                                            <p:strVal val="#ppt_h"/>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17"/>
          <p:cNvSpPr>
            <a:spLocks noChangeArrowheads="1"/>
          </p:cNvSpPr>
          <p:nvPr/>
        </p:nvSpPr>
        <p:spPr bwMode="auto">
          <a:xfrm>
            <a:off x="4169719" y="1601899"/>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200" b="1" kern="0" noProof="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àng tiên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7" name="TextBox 18"/>
          <p:cNvSpPr>
            <a:spLocks noChangeArrowheads="1"/>
          </p:cNvSpPr>
          <p:nvPr/>
        </p:nvSpPr>
        <p:spPr bwMode="auto">
          <a:xfrm>
            <a:off x="3881985" y="563286"/>
            <a:ext cx="2867157"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Chưa hài lòng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AE79AFE7-61C8-6145-B8E7-00E887038B3F}"/>
              </a:ext>
            </a:extLst>
          </p:cNvPr>
          <p:cNvGrpSpPr/>
          <p:nvPr/>
        </p:nvGrpSpPr>
        <p:grpSpPr>
          <a:xfrm>
            <a:off x="-100759" y="742950"/>
            <a:ext cx="3686371" cy="3739771"/>
            <a:chOff x="521010" y="1250148"/>
            <a:chExt cx="3686371" cy="3041015"/>
          </a:xfrm>
        </p:grpSpPr>
        <p:pic>
          <p:nvPicPr>
            <p:cNvPr id="10" name="图片 9" descr="f8af23e2025f4b01419eb6f7dfa1d36e"/>
            <p:cNvPicPr>
              <a:picLocks noChangeAspect="1"/>
            </p:cNvPicPr>
            <p:nvPr/>
          </p:nvPicPr>
          <p:blipFill>
            <a:blip r:embed="rId3"/>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a:t>
              </a:r>
              <a:r>
                <a:rPr kumimoji="0" lang="en-US" altLang="zh-CN" sz="3600" b="1" i="0" u="none" strike="noStrike" kern="0" cap="none" spc="0" normalizeH="0" baseline="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KHÓ</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kern="0" dirty="0" smtClean="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4"/>
          <a:stretch>
            <a:fillRect/>
          </a:stretch>
        </p:blipFill>
        <p:spPr>
          <a:xfrm>
            <a:off x="55476" y="3795456"/>
            <a:ext cx="3826510" cy="3133090"/>
          </a:xfrm>
          <a:prstGeom prst="rect">
            <a:avLst/>
          </a:prstGeom>
        </p:spPr>
      </p:pic>
      <p:sp>
        <p:nvSpPr>
          <p:cNvPr id="40" name="TextBox 21"/>
          <p:cNvSpPr>
            <a:spLocks noChangeArrowheads="1"/>
          </p:cNvSpPr>
          <p:nvPr/>
        </p:nvSpPr>
        <p:spPr bwMode="auto">
          <a:xfrm>
            <a:off x="7427488" y="563286"/>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lang="vi-VN" altLang="zh-CN" sz="3200" b="1" kern="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ó </a:t>
            </a:r>
            <a:r>
              <a:rPr lang="en-US" altLang="zh-CN" sz="3200" b="1" kern="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a:t>
            </a:r>
            <a:r>
              <a:rPr lang="vi-VN" altLang="zh-CN" sz="3200" b="1" kern="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2" name="TextBox 17"/>
          <p:cNvSpPr>
            <a:spLocks noChangeArrowheads="1"/>
          </p:cNvSpPr>
          <p:nvPr/>
        </p:nvSpPr>
        <p:spPr bwMode="auto">
          <a:xfrm>
            <a:off x="6931985" y="1603479"/>
            <a:ext cx="3806569" cy="738664"/>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3200" b="1" kern="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ruyện cổ tích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p:cNvGrpSpPr/>
          <p:nvPr/>
        </p:nvGrpSpPr>
        <p:grpSpPr>
          <a:xfrm>
            <a:off x="4168850" y="2828836"/>
            <a:ext cx="7696200" cy="3605737"/>
            <a:chOff x="4168850" y="2828836"/>
            <a:chExt cx="7696200" cy="3605737"/>
          </a:xfrm>
        </p:grpSpPr>
        <p:sp>
          <p:nvSpPr>
            <p:cNvPr id="4" name="Rectangle 3"/>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 name="Rectangle 2"/>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nhất </a:t>
              </a:r>
              <a:r>
                <a:rPr lang="vi-VN" sz="3200" i="1" dirty="0">
                  <a:solidFill>
                    <a:srgbClr val="FF0000"/>
                  </a:solidFill>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trồng vào chỗ đất trống dưới cửa sổ.</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Ngắm nghía một hồi, cảm thấy chưa hài lòng, cô bé đến bên khóm huệ, chọn một cây </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3463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smtClean="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459263" cy="1077218"/>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3200" b="0" i="1"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3200" i="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solidFill>
                  <a:srgbClr val="C00000"/>
                </a:solidFill>
                <a:latin typeface="+mj-lt"/>
              </a:rPr>
              <a:t>Những </a:t>
            </a:r>
            <a:r>
              <a:rPr lang="vi-VN" sz="2000" dirty="0">
                <a:solidFill>
                  <a:srgbClr val="C00000"/>
                </a:solidFill>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Ta-nhi-a </a:t>
            </a:r>
            <a:r>
              <a:rPr lang="vi-VN" sz="2000" dirty="0">
                <a:solidFill>
                  <a:schemeClr val="accent1">
                    <a:lumMod val="50000"/>
                  </a:schemeClr>
                </a:solidFill>
                <a:latin typeface="+mj-lt"/>
              </a:rPr>
              <a:t>nghĩ mãi về nguyên nhân biến đổi của cây. Có lẽ là do chỗ ở mới của chúng thoáng hơn, không bị rễ của cây khác tranh chất màu dưới đất.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Đêm </a:t>
            </a:r>
            <a:r>
              <a:rPr lang="vi-VN" sz="2000" dirty="0">
                <a:solidFill>
                  <a:schemeClr val="accent1">
                    <a:lumMod val="50000"/>
                  </a:schemeClr>
                </a:solidFill>
                <a:latin typeface="+mj-lt"/>
              </a:rPr>
              <a:t>ấy, bên cửa sổ mở rộng, có tiếng thở nhẹ mơ hồ xen lẫn tiếng thì thầm: </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Bạn thân mến! – Bụi hoa hồng khẽ nói. – Hơi thở của bạn làm tôi dễ chịu quá.</a:t>
            </a:r>
          </a:p>
          <a:p>
            <a:pPr algn="just"/>
            <a:r>
              <a:rPr lang="en-US" sz="2000" dirty="0">
                <a:solidFill>
                  <a:schemeClr val="accent1">
                    <a:lumMod val="50000"/>
                  </a:schemeClr>
                </a:solidFill>
                <a:latin typeface="+mj-lt"/>
              </a:rPr>
              <a:t> </a:t>
            </a:r>
            <a:r>
              <a:rPr lang="en-US" sz="2000" dirty="0" smtClean="0">
                <a:solidFill>
                  <a:schemeClr val="accent1">
                    <a:lumMod val="50000"/>
                  </a:schemeClr>
                </a:solidFill>
                <a:latin typeface="+mj-lt"/>
              </a:rPr>
              <a:t>    </a:t>
            </a:r>
            <a:r>
              <a:rPr lang="vi-VN" sz="2000" dirty="0" smtClean="0">
                <a:solidFill>
                  <a:schemeClr val="accent1">
                    <a:lumMod val="50000"/>
                  </a:schemeClr>
                </a:solidFill>
                <a:latin typeface="+mj-lt"/>
              </a:rPr>
              <a:t>– </a:t>
            </a:r>
            <a:r>
              <a:rPr lang="vi-VN" sz="2000" dirty="0">
                <a:solidFill>
                  <a:schemeClr val="accent1">
                    <a:lumMod val="50000"/>
                  </a:schemeClr>
                </a:solidFill>
                <a:latin typeface="+mj-lt"/>
              </a:rPr>
              <a:t>Cảm ơn bạn. – Cây hoa huệ cất giọng nhẹ nhàng. – Không có bạn, tôi làm sao được tươi tắn thế này</a:t>
            </a:r>
            <a:r>
              <a:rPr lang="vi-VN" sz="2000" dirty="0" smtClean="0">
                <a:solidFill>
                  <a:schemeClr val="accent1">
                    <a:lumMod val="50000"/>
                  </a:schemeClr>
                </a:solidFill>
                <a:latin typeface="+mj-lt"/>
              </a:rPr>
              <a:t>.</a:t>
            </a:r>
            <a:endParaRPr lang="vi-VN" sz="2000"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026" y="1810112"/>
            <a:ext cx="3576771" cy="3413707"/>
          </a:xfrm>
          <a:prstGeom prst="rect">
            <a:avLst/>
          </a:prstGeom>
        </p:spPr>
      </p:pic>
    </p:spTree>
    <p:extLst>
      <p:ext uri="{BB962C8B-B14F-4D97-AF65-F5344CB8AC3E}">
        <p14:creationId xmlns:p14="http://schemas.microsoft.com/office/powerpoint/2010/main" val="2161980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94475" y="1651868"/>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b="1" dirty="0">
                  <a:solidFill>
                    <a:srgbClr val="C00000"/>
                  </a:solidFill>
                  <a:latin typeface="Cambria" panose="02040503050406030204" pitchFamily="18" charset="0"/>
                  <a:ea typeface="Cambria" panose="02040503050406030204" pitchFamily="18" charset="0"/>
                </a:rPr>
                <a:t>Chi </a:t>
              </a:r>
              <a:r>
                <a:rPr lang="en-US" b="1" dirty="0" err="1">
                  <a:solidFill>
                    <a:srgbClr val="C00000"/>
                  </a:solidFill>
                  <a:latin typeface="Cambria" panose="02040503050406030204" pitchFamily="18" charset="0"/>
                  <a:ea typeface="Cambria" panose="02040503050406030204" pitchFamily="18" charset="0"/>
                </a:rPr>
                <a:t>tiết</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nào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cho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Ta-</a:t>
              </a:r>
              <a:r>
                <a:rPr lang="en-US" b="1" dirty="0" err="1">
                  <a:solidFill>
                    <a:srgbClr val="C00000"/>
                  </a:solidFill>
                  <a:latin typeface="Cambria" panose="02040503050406030204" pitchFamily="18" charset="0"/>
                  <a:ea typeface="Cambria" panose="02040503050406030204" pitchFamily="18" charset="0"/>
                </a:rPr>
                <a:t>nhi</a:t>
              </a:r>
              <a:r>
                <a:rPr lang="en-US" b="1" dirty="0">
                  <a:solidFill>
                    <a:srgbClr val="C00000"/>
                  </a:solidFill>
                  <a:latin typeface="Cambria" panose="02040503050406030204" pitchFamily="18" charset="0"/>
                  <a:ea typeface="Cambria" panose="02040503050406030204" pitchFamily="18" charset="0"/>
                </a:rPr>
                <a:t>-a </a:t>
              </a:r>
              <a:r>
                <a:rPr lang="en-US" b="1" dirty="0" err="1">
                  <a:solidFill>
                    <a:srgbClr val="C00000"/>
                  </a:solidFill>
                  <a:latin typeface="Cambria" panose="02040503050406030204" pitchFamily="18" charset="0"/>
                  <a:ea typeface="Cambria" panose="02040503050406030204" pitchFamily="18" charset="0"/>
                </a:rPr>
                <a:t>cảm</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thoải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mái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trong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những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ngày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hè</a:t>
              </a:r>
              <a:r>
                <a:rPr lang="en-US" b="1" dirty="0">
                  <a:solidFill>
                    <a:srgbClr val="C00000"/>
                  </a:solidFill>
                  <a:latin typeface="Cambria" panose="02040503050406030204" pitchFamily="18" charset="0"/>
                  <a:ea typeface="Cambria" panose="02040503050406030204" pitchFamily="18" charset="0"/>
                </a:rPr>
                <a:t> ở </a:t>
              </a:r>
              <a:r>
                <a:rPr lang="en-US" b="1" dirty="0" err="1">
                  <a:solidFill>
                    <a:srgbClr val="C00000"/>
                  </a:solidFill>
                  <a:latin typeface="Cambria" panose="02040503050406030204" pitchFamily="18" charset="0"/>
                  <a:ea typeface="Cambria" panose="02040503050406030204" pitchFamily="18" charset="0"/>
                </a:rPr>
                <a:t>nhà</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ông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bà</a:t>
              </a:r>
              <a:r>
                <a:rPr lang="en-US" b="1" dirty="0">
                  <a:solidFill>
                    <a:srgbClr val="C00000"/>
                  </a:solidFill>
                  <a:latin typeface="Cambria" panose="02040503050406030204" pitchFamily="18" charset="0"/>
                  <a:ea typeface="Cambria" panose="02040503050406030204" pitchFamily="18" charset="0"/>
                </a:rPr>
                <a:t>? </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9365" y="3461406"/>
            <a:ext cx="9161366" cy="1754326"/>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rPr>
              <a:t>Chi tiết cho thấy Ta-nhi-a cảm thấy thoải mái trong những ngày hè ở nhà ông bà: </a:t>
            </a:r>
            <a:r>
              <a:rPr lang="vi-VN" sz="3600" b="1" i="1" dirty="0">
                <a:solidFill>
                  <a:srgbClr val="000000"/>
                </a:solidFill>
                <a:latin typeface="Cambria" panose="02040503050406030204" pitchFamily="18" charset="0"/>
                <a:ea typeface="Cambria" panose="02040503050406030204" pitchFamily="18" charset="0"/>
              </a:rPr>
              <a:t>Ta- nhi-a được thỏa thích chạy nhảy trong vườn. </a:t>
            </a:r>
          </a:p>
        </p:txBody>
      </p:sp>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endPar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310627" cy="1686613"/>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3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92736533"/>
              </p:ext>
            </p:extLst>
          </p:nvPr>
        </p:nvGraphicFramePr>
        <p:xfrm>
          <a:off x="2256960" y="4363515"/>
          <a:ext cx="9156434" cy="1833880"/>
        </p:xfrm>
        <a:graphic>
          <a:graphicData uri="http://schemas.openxmlformats.org/drawingml/2006/table">
            <a:tbl>
              <a:tblPr firstRow="1" bandRow="1">
                <a:tableStyleId>{B301B821-A1FF-4177-AEE7-76D212191A09}</a:tableStyleId>
              </a:tblPr>
              <a:tblGrid>
                <a:gridCol w="4578217">
                  <a:extLst>
                    <a:ext uri="{9D8B030D-6E8A-4147-A177-3AD203B41FA5}">
                      <a16:colId xmlns:a16="http://schemas.microsoft.com/office/drawing/2014/main" val="2013272516"/>
                    </a:ext>
                  </a:extLst>
                </a:gridCol>
                <a:gridCol w="4578217">
                  <a:extLst>
                    <a:ext uri="{9D8B030D-6E8A-4147-A177-3AD203B41FA5}">
                      <a16:colId xmlns:a16="http://schemas.microsoft.com/office/drawing/2014/main" val="3147851851"/>
                    </a:ext>
                  </a:extLst>
                </a:gridCol>
              </a:tblGrid>
              <a:tr h="370840">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a:t>
                      </a:r>
                      <a:r>
                        <a:rPr lang="vi-VN" sz="2800" b="0" dirty="0" smtClean="0">
                          <a:solidFill>
                            <a:srgbClr val="C00000"/>
                          </a:solidFill>
                          <a:effectLst/>
                          <a:latin typeface="Times New Roman" panose="02020603050405020304" pitchFamily="18" charset="0"/>
                          <a:cs typeface="Times New Roman" panose="02020603050405020304" pitchFamily="18" charset="0"/>
                        </a:rPr>
                        <a:t>sổ</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2800" b="0" dirty="0" err="1">
                          <a:solidFill>
                            <a:srgbClr val="C00000"/>
                          </a:solidFill>
                          <a:effectLst/>
                          <a:latin typeface="Times New Roman" panose="02020603050405020304" pitchFamily="18" charset="0"/>
                          <a:cs typeface="Times New Roman" panose="02020603050405020304" pitchFamily="18" charset="0"/>
                        </a:rPr>
                        <a:t>Thấy</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khóm</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hoa</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hồng</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bạch</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có</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vẻ</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chật</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smtClean="0">
                          <a:solidFill>
                            <a:srgbClr val="C00000"/>
                          </a:solidFill>
                          <a:effectLst/>
                          <a:latin typeface="Times New Roman" panose="02020603050405020304" pitchFamily="18" charset="0"/>
                          <a:cs typeface="Times New Roman" panose="02020603050405020304" pitchFamily="18" charset="0"/>
                        </a:rPr>
                        <a:t>chỗ</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en-US"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370840">
                <a:tc>
                  <a:txBody>
                    <a:bodyPr/>
                    <a:lstStyle/>
                    <a:p>
                      <a:pPr algn="just" fontAlgn="t"/>
                      <a:r>
                        <a:rPr lang="en-US" sz="28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a:t>
                      </a:r>
                      <a:r>
                        <a:rPr lang="vi-VN" sz="2800" b="0" dirty="0" smtClean="0">
                          <a:solidFill>
                            <a:srgbClr val="C00000"/>
                          </a:solidFill>
                          <a:effectLst/>
                          <a:latin typeface="Times New Roman" panose="02020603050405020304" pitchFamily="18" charset="0"/>
                          <a:cs typeface="Times New Roman" panose="02020603050405020304" pitchFamily="18" charset="0"/>
                        </a:rPr>
                        <a:t>lòng</a:t>
                      </a:r>
                      <a:r>
                        <a:rPr lang="en-US" sz="2800" b="0" dirty="0" smtClean="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3073653" y="3066015"/>
            <a:ext cx="3304318" cy="121958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892817" y="2821963"/>
            <a:ext cx="3529890" cy="1499746"/>
          </a:xfrm>
          <a:prstGeom prst="rect">
            <a:avLst/>
          </a:prstGeom>
        </p:spPr>
      </p:pic>
      <p:sp>
        <p:nvSpPr>
          <p:cNvPr id="7" name="Rectangle 6"/>
          <p:cNvSpPr/>
          <p:nvPr/>
        </p:nvSpPr>
        <p:spPr>
          <a:xfrm>
            <a:off x="3445212" y="3408875"/>
            <a:ext cx="2190023"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Việc</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đã</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làm</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8326397" y="3383417"/>
            <a:ext cx="1053495" cy="584775"/>
          </a:xfrm>
          <a:prstGeom prst="rect">
            <a:avLst/>
          </a:prstGeom>
        </p:spPr>
        <p:txBody>
          <a:bodyPr wrap="none">
            <a:spAutoFit/>
          </a:bodyPr>
          <a:lstStyle/>
          <a:p>
            <a:pPr algn="ctr" fontAlgn="t"/>
            <a:r>
              <a:rPr lang="en-US" sz="3200" dirty="0" err="1" smtClean="0">
                <a:latin typeface="Cambria" panose="02040503050406030204" pitchFamily="18" charset="0"/>
                <a:ea typeface="Cambria" panose="02040503050406030204" pitchFamily="18" charset="0"/>
                <a:cs typeface="Times New Roman" panose="02020603050405020304" pitchFamily="18" charset="0"/>
              </a:rPr>
              <a:t>Lí</a:t>
            </a:r>
            <a:r>
              <a:rPr lang="en-US" sz="3200" dirty="0" smtClean="0">
                <a:latin typeface="Cambria" panose="02040503050406030204" pitchFamily="18" charset="0"/>
                <a:ea typeface="Cambria" panose="02040503050406030204" pitchFamily="18" charset="0"/>
                <a:cs typeface="Times New Roman" panose="02020603050405020304" pitchFamily="18" charset="0"/>
              </a:rPr>
              <a:t> do</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ight Arrow 7"/>
          <p:cNvSpPr/>
          <p:nvPr/>
        </p:nvSpPr>
        <p:spPr>
          <a:xfrm>
            <a:off x="6186430" y="3521438"/>
            <a:ext cx="964178" cy="361006"/>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40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52424" y="2775603"/>
            <a:ext cx="9358799" cy="3379012"/>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C00000"/>
                </a:solidFill>
                <a:latin typeface="Cambria" panose="02040503050406030204" pitchFamily="18" charset="0"/>
                <a:ea typeface="Cambria" panose="02040503050406030204" pitchFamily="18" charset="0"/>
              </a:rPr>
              <a:t>Nhờ việc làm của Ta-nhi-a, cây hồng nở ra những bông hoa màu trắng dịu, cánh hoa trong suốt lung linh. Hoa nở nhiều đến nỗi cả bụi như phủ đầy tuyết trắng. Và cây hoa huệ cũng đẹp trội hơn hẳn những cây mà nó sống cạnh trước kia. Những bông huệ trắng muốt, đẹp như một nàng tiên trong truyện cổ tích.  </a:t>
            </a:r>
            <a:endParaRPr lang="en-VN" sz="3200" dirty="0">
              <a:solidFill>
                <a:srgbClr val="C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913406"/>
            <a:ext cx="10465971"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đoán 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2950716"/>
            <a:ext cx="9358799" cy="287498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chemeClr val="tx1"/>
                </a:solidFill>
                <a:latin typeface="Cambria" panose="02040503050406030204" pitchFamily="18" charset="0"/>
                <a:ea typeface="Cambria" panose="02040503050406030204" pitchFamily="18" charset="0"/>
              </a:rPr>
              <a:t>Trong câu chuyện, Ta-nhi-a đã suy đoán nguyên nhân biến đổi của cây hồng và hoa huệ là chỗ ở mới của chúng thoáng hơn, không bị rễ của cây khác tranh chất màu dưới </a:t>
            </a:r>
            <a:r>
              <a:rPr lang="vi-VN" sz="3600" dirty="0" smtClean="0">
                <a:solidFill>
                  <a:schemeClr val="tx1"/>
                </a:solidFill>
                <a:latin typeface="Cambria" panose="02040503050406030204" pitchFamily="18" charset="0"/>
                <a:ea typeface="Cambria" panose="02040503050406030204" pitchFamily="18" charset="0"/>
              </a:rPr>
              <a:t>đất.</a:t>
            </a:r>
            <a:endParaRPr lang="en-VN" sz="4800" dirty="0">
              <a:solidFill>
                <a:schemeClr val="tx1"/>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trải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3267506"/>
            <a:ext cx="9358799"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ysClr val="windowText" lastClr="000000"/>
                </a:solidFill>
                <a:latin typeface="Cambria" panose="02040503050406030204" pitchFamily="18" charset="0"/>
                <a:ea typeface="Cambria" panose="02040503050406030204" pitchFamily="18" charset="0"/>
              </a:rPr>
              <a:t>Theo em, Ta-nhi-a đã có thêm những trải nghiệm trồng hoa và những kiến thức mới trong cách chăm sóc cây trồng để cây có thể sinh trưởng tốt nhất. </a:t>
            </a:r>
            <a:endParaRPr lang="en-VN" sz="8800" dirty="0">
              <a:solidFill>
                <a:sysClr val="windowText" lastClr="0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009367" y="3267506"/>
            <a:ext cx="9358799"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smtClean="0">
                <a:solidFill>
                  <a:sysClr val="windowText" lastClr="000000"/>
                </a:solidFill>
                <a:latin typeface="Cambria" panose="02040503050406030204" pitchFamily="18" charset="0"/>
                <a:ea typeface="Cambria" panose="02040503050406030204" pitchFamily="18" charset="0"/>
              </a:rPr>
              <a:t>Bằng </a:t>
            </a:r>
            <a:r>
              <a:rPr lang="vi-VN" sz="4000" smtClean="0">
                <a:solidFill>
                  <a:sysClr val="windowText" lastClr="000000"/>
                </a:solidFill>
                <a:latin typeface="Cambria" panose="02040503050406030204" pitchFamily="18" charset="0"/>
                <a:ea typeface="Cambria" panose="02040503050406030204" pitchFamily="18" charset="0"/>
              </a:rPr>
              <a:t>những </a:t>
            </a:r>
            <a:r>
              <a:rPr lang="vi-VN" sz="4000" dirty="0">
                <a:solidFill>
                  <a:sysClr val="windowText" lastClr="000000"/>
                </a:solidFill>
                <a:latin typeface="Cambria" panose="02040503050406030204" pitchFamily="18" charset="0"/>
                <a:ea typeface="Cambria" panose="02040503050406030204" pitchFamily="18" charset="0"/>
              </a:rPr>
              <a:t>trải </a:t>
            </a:r>
            <a:r>
              <a:rPr lang="vi-VN" sz="4000">
                <a:solidFill>
                  <a:sysClr val="windowText" lastClr="000000"/>
                </a:solidFill>
                <a:latin typeface="Cambria" panose="02040503050406030204" pitchFamily="18" charset="0"/>
                <a:ea typeface="Cambria" panose="02040503050406030204" pitchFamily="18" charset="0"/>
              </a:rPr>
              <a:t>nghiệm </a:t>
            </a:r>
            <a:r>
              <a:rPr lang="en-US" sz="4000" smtClean="0">
                <a:solidFill>
                  <a:sysClr val="windowText" lastClr="000000"/>
                </a:solidFill>
                <a:latin typeface="Cambria" panose="02040503050406030204" pitchFamily="18" charset="0"/>
                <a:ea typeface="Cambria" panose="02040503050406030204" pitchFamily="18" charset="0"/>
              </a:rPr>
              <a:t>của bản thân, Ta-nhi- a </a:t>
            </a:r>
            <a:r>
              <a:rPr lang="vi-VN" sz="4000" smtClean="0">
                <a:solidFill>
                  <a:sysClr val="windowText" lastClr="000000"/>
                </a:solidFill>
                <a:latin typeface="Cambria" panose="02040503050406030204" pitchFamily="18" charset="0"/>
                <a:ea typeface="Cambria" panose="02040503050406030204" pitchFamily="18" charset="0"/>
              </a:rPr>
              <a:t>trồng </a:t>
            </a:r>
            <a:r>
              <a:rPr lang="vi-VN" sz="4000" dirty="0">
                <a:solidFill>
                  <a:sysClr val="windowText" lastClr="000000"/>
                </a:solidFill>
                <a:latin typeface="Cambria" panose="02040503050406030204" pitchFamily="18" charset="0"/>
                <a:ea typeface="Cambria" panose="02040503050406030204" pitchFamily="18" charset="0"/>
              </a:rPr>
              <a:t>hoa và những kiến thức mới trong cách chăm sóc cây trồng để cây có thể sinh trưởng tốt nhất. </a:t>
            </a:r>
            <a:endParaRPr lang="en-VN" sz="8800" dirty="0">
              <a:solidFill>
                <a:sysClr val="windowText" lastClr="000000"/>
              </a:solidFill>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0636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665908" y="2726903"/>
            <a:ext cx="7774430" cy="261610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giọng</a:t>
            </a:r>
            <a:r>
              <a:rPr lang="en-US" sz="2800" dirty="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vui tươi.</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nl-NL" sz="2800" dirty="0" smtClean="0">
                <a:latin typeface="Arial" panose="020B0604020202020204" pitchFamily="34" charset="0"/>
                <a:cs typeface="Arial" panose="020B0604020202020204" pitchFamily="34" charset="0"/>
              </a:rPr>
              <a:t>Nhấn </a:t>
            </a:r>
            <a:r>
              <a:rPr lang="nl-NL" sz="2800" dirty="0">
                <a:latin typeface="Arial" panose="020B0604020202020204" pitchFamily="34" charset="0"/>
                <a:cs typeface="Arial" panose="020B0604020202020204" pitchFamily="34" charset="0"/>
              </a:rPr>
              <a:t>giọng vào những từ ngữ thể hiện tâm </a:t>
            </a:r>
            <a:r>
              <a:rPr lang="nl-NL" sz="2800" dirty="0" smtClean="0">
                <a:latin typeface="Arial" panose="020B0604020202020204" pitchFamily="34" charset="0"/>
                <a:cs typeface="Arial" panose="020B0604020202020204" pitchFamily="34" charset="0"/>
              </a:rPr>
              <a:t>trạng</a:t>
            </a:r>
            <a:r>
              <a:rPr lang="vi-VN" sz="2800" dirty="0" smtClean="0">
                <a:latin typeface="Arial" panose="020B0604020202020204" pitchFamily="34" charset="0"/>
                <a:cs typeface="Arial" panose="020B0604020202020204" pitchFamily="34" charset="0"/>
              </a:rPr>
              <a:t>,</a:t>
            </a:r>
            <a:r>
              <a:rPr lang="nl-NL"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cảm </a:t>
            </a:r>
            <a:r>
              <a:rPr lang="nl-NL" sz="2800" dirty="0" smtClean="0">
                <a:latin typeface="Arial" panose="020B0604020202020204" pitchFamily="34" charset="0"/>
                <a:cs typeface="Arial" panose="020B0604020202020204" pitchFamily="34" charset="0"/>
              </a:rPr>
              <a:t>xúc</a:t>
            </a:r>
            <a:r>
              <a:rPr lang="vi-VN" sz="2800" dirty="0" smtClean="0">
                <a:latin typeface="Arial" panose="020B0604020202020204" pitchFamily="34" charset="0"/>
                <a:cs typeface="Arial" panose="020B0604020202020204" pitchFamily="34" charset="0"/>
              </a:rPr>
              <a:t> bất ngờ</a:t>
            </a:r>
            <a:r>
              <a:rPr lang="nl-NL"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của </a:t>
            </a:r>
            <a:r>
              <a:rPr lang="vi-VN" sz="2800" dirty="0" smtClean="0">
                <a:latin typeface="Arial" panose="020B0604020202020204" pitchFamily="34" charset="0"/>
                <a:cs typeface="Arial" panose="020B0604020202020204" pitchFamily="34" charset="0"/>
              </a:rPr>
              <a:t>nhân vật.</a:t>
            </a:r>
            <a:r>
              <a:rPr lang="nl-NL" sz="2800" dirty="0" smtClean="0">
                <a:latin typeface="Arial" panose="020B0604020202020204" pitchFamily="34" charset="0"/>
                <a:cs typeface="Arial" panose="020B0604020202020204" pitchFamily="34" charset="0"/>
              </a:rPr>
              <a:t> </a:t>
            </a:r>
            <a:endParaRPr lang="vi-VN" sz="2800" dirty="0" smtClean="0">
              <a:latin typeface="Arial" panose="020B0604020202020204" pitchFamily="34" charset="0"/>
              <a:cs typeface="Arial" panose="020B0604020202020204" pitchFamily="34" charset="0"/>
            </a:endParaRPr>
          </a:p>
          <a:p>
            <a:r>
              <a:rPr lang="vi-VN" sz="2800" dirty="0" smtClean="0">
                <a:cs typeface="Arial" panose="020B0604020202020204" pitchFamily="34" charset="0"/>
              </a:rPr>
              <a:t>  Đoạn</a:t>
            </a:r>
            <a:r>
              <a:rPr lang="en-US" sz="2800" dirty="0" smtClean="0">
                <a:latin typeface="Arial" panose="020B0604020202020204" pitchFamily="34" charset="0"/>
                <a:cs typeface="Arial" panose="020B0604020202020204" pitchFamily="34" charset="0"/>
              </a:rPr>
              <a:t> </a:t>
            </a:r>
            <a:r>
              <a:rPr lang="vi-VN" sz="2800" dirty="0" smtClean="0">
                <a:cs typeface="Arial" panose="020B0604020202020204" pitchFamily="34" charset="0"/>
              </a:rPr>
              <a:t>3</a:t>
            </a:r>
            <a:r>
              <a:rPr lang="en-US" sz="2800" dirty="0" smtClean="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a:t>
            </a:r>
            <a:r>
              <a:rPr lang="nl-NL" sz="2800" dirty="0" smtClean="0">
                <a:latin typeface="Arial" panose="020B0604020202020204" pitchFamily="34" charset="0"/>
                <a:cs typeface="Arial" panose="020B0604020202020204" pitchFamily="34" charset="0"/>
              </a:rPr>
              <a:t>trạng</a:t>
            </a:r>
            <a:r>
              <a:rPr lang="vi-VN" sz="2800" dirty="0" smtClean="0">
                <a:latin typeface="Arial" panose="020B0604020202020204" pitchFamily="34" charset="0"/>
                <a:cs typeface="Arial" panose="020B0604020202020204" pitchFamily="34" charset="0"/>
              </a:rPr>
              <a:t> băn khoăn của nhân vật</a:t>
            </a:r>
            <a:r>
              <a:rPr lang="vi-VN" sz="2400" dirty="0" smtClean="0">
                <a:latin typeface="Arial" panose="020B0604020202020204" pitchFamily="34" charset="0"/>
                <a:cs typeface="Arial" panose="020B0604020202020204" pitchFamily="34" charset="0"/>
              </a:rPr>
              <a:t>.</a:t>
            </a:r>
            <a:r>
              <a:rPr lang="nl-NL"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sp>
        <p:nvSpPr>
          <p:cNvPr id="2" name="Rectangle 1"/>
          <p:cNvSpPr/>
          <p:nvPr/>
        </p:nvSpPr>
        <p:spPr>
          <a:xfrm>
            <a:off x="808074" y="798772"/>
            <a:ext cx="3985385" cy="830997"/>
          </a:xfrm>
          <a:prstGeom prst="rect">
            <a:avLst/>
          </a:prstGeom>
        </p:spPr>
        <p:txBody>
          <a:bodyPr wrap="none">
            <a:spAutoFit/>
          </a:bodyPr>
          <a:lstStyle/>
          <a:p>
            <a:pPr algn="ctr"/>
            <a:r>
              <a:rPr lang="vi-VN" sz="2400" dirty="0">
                <a:solidFill>
                  <a:srgbClr val="FF0000"/>
                </a:solidFill>
                <a:latin typeface="#9Slide07 SVNDessert Menu Scrip" panose="00000500000000000000" pitchFamily="2" charset="0"/>
              </a:rPr>
              <a:t>Theo em, giọng đọc của </a:t>
            </a:r>
            <a:r>
              <a:rPr lang="vi-VN" sz="2400" dirty="0" smtClean="0">
                <a:solidFill>
                  <a:srgbClr val="FF0000"/>
                </a:solidFill>
                <a:latin typeface="#9Slide07 SVNDessert Menu Scrip" panose="00000500000000000000" pitchFamily="2" charset="0"/>
              </a:rPr>
              <a:t>bài</a:t>
            </a:r>
          </a:p>
          <a:p>
            <a:pPr algn="ctr"/>
            <a:r>
              <a:rPr lang="vi-VN" sz="2400" dirty="0" smtClean="0">
                <a:solidFill>
                  <a:srgbClr val="FF0000"/>
                </a:solidFill>
                <a:latin typeface="#9Slide07 SVNDessert Menu Scrip" panose="00000500000000000000" pitchFamily="2" charset="0"/>
              </a:rPr>
              <a:t> </a:t>
            </a:r>
            <a:r>
              <a:rPr lang="vi-VN" sz="2400" dirty="0">
                <a:solidFill>
                  <a:srgbClr val="FF0000"/>
                </a:solidFill>
                <a:latin typeface="#9Slide07 SVNDessert Menu Scrip" panose="00000500000000000000" pitchFamily="2" charset="0"/>
              </a:rPr>
              <a:t>như thế nào?</a:t>
            </a:r>
            <a:endParaRPr lang="en-US" sz="2400" dirty="0">
              <a:solidFill>
                <a:srgbClr val="FF0000"/>
              </a:solidFill>
              <a:latin typeface="#9Slide07 SVNDessert Menu Scrip" panose="00000500000000000000" pitchFamily="2" charset="0"/>
            </a:endParaRPr>
          </a:p>
        </p:txBody>
      </p:sp>
    </p:spTree>
    <p:extLst>
      <p:ext uri="{BB962C8B-B14F-4D97-AF65-F5344CB8AC3E}">
        <p14:creationId xmlns:p14="http://schemas.microsoft.com/office/powerpoint/2010/main" val="9947281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55910" y="194554"/>
            <a:ext cx="9736090"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2865612" y="194554"/>
            <a:ext cx="9210912" cy="6532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smtClean="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600" dirty="0" smtClean="0"/>
              <a:t>     </a:t>
            </a:r>
            <a:r>
              <a:rPr lang="vi-VN" sz="2600" dirty="0" smtClean="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600" dirty="0"/>
              <a:t> </a:t>
            </a:r>
            <a:r>
              <a:rPr lang="en-US" sz="2600" dirty="0" smtClean="0"/>
              <a:t>    </a:t>
            </a:r>
            <a:r>
              <a:rPr lang="vi-VN" sz="2600" dirty="0" smtClean="0"/>
              <a:t>– Đây là giống hoa mới phải không?</a:t>
            </a:r>
          </a:p>
          <a:p>
            <a:pPr algn="just"/>
            <a:r>
              <a:rPr lang="en-US" sz="2600" dirty="0"/>
              <a:t> </a:t>
            </a:r>
            <a:r>
              <a:rPr lang="en-US" sz="2600" dirty="0" smtClean="0"/>
              <a:t>    </a:t>
            </a:r>
            <a:r>
              <a:rPr lang="vi-VN" sz="2600" dirty="0" smtClean="0"/>
              <a:t>– Không ạ! Vẫn giống cây đó thôi.</a:t>
            </a:r>
          </a:p>
          <a:p>
            <a:pPr algn="just"/>
            <a:r>
              <a:rPr lang="en-US" sz="2600" dirty="0"/>
              <a:t> </a:t>
            </a:r>
            <a:r>
              <a:rPr lang="en-US" sz="2600" dirty="0" smtClean="0"/>
              <a:t>    </a:t>
            </a:r>
            <a:r>
              <a:rPr lang="vi-VN" sz="2600" dirty="0" smtClean="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92" y="1666659"/>
            <a:ext cx="2709402" cy="5247863"/>
          </a:xfrm>
          <a:prstGeom prst="rect">
            <a:avLst/>
          </a:prstGeom>
        </p:spPr>
      </p:pic>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225"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4"/>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5"/>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smtClean="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smtClean="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5"/>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t>
              </a:r>
              <a:r>
                <a:rPr lang="vi-VN" altLang="zh-CN" sz="4000" b="1" dirty="0" smtClean="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lang="vi-VN" altLang="zh-CN" sz="3600" b="1" dirty="0" smtClean="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458C440F-76F5-A84B-8BD3-D571FDFF7F77}"/>
              </a:ext>
            </a:extLst>
          </p:cNvPr>
          <p:cNvSpPr txBox="1"/>
          <p:nvPr/>
        </p:nvSpPr>
        <p:spPr>
          <a:xfrm>
            <a:off x="0" y="303733"/>
            <a:ext cx="12192000" cy="212365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400" b="1" dirty="0" smtClean="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đặt câu nêu cảm xúc của cây khi trở nên đẹp hơn. Tìm động từ chỉ cảm xúc trong câu em đặt.</a:t>
            </a:r>
            <a:endParaRPr kumimoji="0" lang="en-US" altLang="zh-C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
        <p:nvSpPr>
          <p:cNvPr id="7" name="Oval Callout 6">
            <a:extLst>
              <a:ext uri="{FF2B5EF4-FFF2-40B4-BE49-F238E27FC236}">
                <a16:creationId xmlns:a16="http://schemas.microsoft.com/office/drawing/2014/main" id="{78065155-C2F3-0C4D-909F-15BD316A8FBD}"/>
              </a:ext>
            </a:extLst>
          </p:cNvPr>
          <p:cNvSpPr/>
          <p:nvPr/>
        </p:nvSpPr>
        <p:spPr>
          <a:xfrm>
            <a:off x="3852154" y="2865120"/>
            <a:ext cx="6978744" cy="3360582"/>
          </a:xfrm>
          <a:prstGeom prst="wedgeEllipseCallout">
            <a:avLst>
              <a:gd name="adj1" fmla="val -52184"/>
              <a:gd name="adj2" fmla="val 33596"/>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vi-VN" sz="3600" dirty="0" smtClean="0">
                <a:solidFill>
                  <a:schemeClr val="tx1"/>
                </a:solidFill>
                <a:latin typeface="Cambria" panose="02040503050406030204" pitchFamily="18" charset="0"/>
                <a:ea typeface="Cambria" panose="02040503050406030204" pitchFamily="18" charset="0"/>
              </a:rPr>
              <a:t>Ta-nhi-a à! Nếu không có bạn thì chắc chắn mình sẽ không vui vẻ và hứng khởi như bây giờ.</a:t>
            </a:r>
            <a:endParaRPr lang="en-VN" sz="4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smtClean="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smtClean="0">
                <a:solidFill>
                  <a:srgbClr val="002060"/>
                </a:solidFill>
                <a:ea typeface="Cambria" panose="02040503050406030204" pitchFamily="18" charset="0"/>
                <a:cs typeface="Times New Roman" panose="02020603050405020304" pitchFamily="18" charset="0"/>
              </a:rPr>
              <a:t>1.</a:t>
            </a:r>
            <a:r>
              <a:rPr lang="en-US" sz="2000" b="1" dirty="0" err="1" smtClean="0">
                <a:solidFill>
                  <a:srgbClr val="002060"/>
                </a:solidFill>
                <a:ea typeface="Cambria" panose="02040503050406030204" pitchFamily="18" charset="0"/>
                <a:cs typeface="Times New Roman" panose="02020603050405020304" pitchFamily="18" charset="0"/>
              </a:rPr>
              <a:t>Đọc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đúng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diễn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 </a:t>
            </a:r>
            <a:r>
              <a:rPr lang="en-US" sz="2000" b="1" dirty="0" err="1" smtClean="0">
                <a:solidFill>
                  <a:srgbClr val="002060"/>
                </a:solidFill>
                <a:ea typeface="Cambria" panose="02040503050406030204" pitchFamily="18" charset="0"/>
                <a:cs typeface="Times New Roman" panose="02020603050405020304" pitchFamily="18" charset="0"/>
              </a:rPr>
              <a:t>biết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nhấn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giọng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vào</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những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từ</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ngữ</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cần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hiện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xúc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suy</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nghĩ</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của</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nhân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vật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smtClean="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smtClean="0">
                <a:solidFill>
                  <a:srgbClr val="7030A0"/>
                </a:solidFill>
                <a:ea typeface="Cambria" panose="02040503050406030204" pitchFamily="18" charset="0"/>
                <a:cs typeface="Times New Roman" panose="02020603050405020304" pitchFamily="18" charset="0"/>
              </a:rPr>
              <a:t>2.</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biết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trình</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các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việc</a:t>
            </a:r>
            <a:r>
              <a:rPr lang="en-US" sz="2000" b="1" dirty="0" smtClean="0">
                <a:solidFill>
                  <a:srgbClr val="7030A0"/>
                </a:solidFill>
                <a:ea typeface="Cambria" panose="02040503050406030204" pitchFamily="18" charset="0"/>
                <a:cs typeface="Times New Roman" panose="02020603050405020304" pitchFamily="18" charset="0"/>
              </a:rPr>
              <a:t> qua </a:t>
            </a:r>
            <a:r>
              <a:rPr lang="en-US" sz="2000" b="1" dirty="0" err="1" smtClean="0">
                <a:solidFill>
                  <a:srgbClr val="7030A0"/>
                </a:solidFill>
                <a:ea typeface="Cambria" panose="02040503050406030204" pitchFamily="18" charset="0"/>
                <a:cs typeface="Times New Roman" panose="02020603050405020304" pitchFamily="18" charset="0"/>
              </a:rPr>
              <a:t>lời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chuyện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chú</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gà</a:t>
            </a:r>
            <a:r>
              <a:rPr lang="en-US" sz="2000" b="1" dirty="0" smtClean="0">
                <a:solidFill>
                  <a:srgbClr val="7030A0"/>
                </a:solidFill>
                <a:ea typeface="Cambria" panose="02040503050406030204" pitchFamily="18" charset="0"/>
                <a:cs typeface="Times New Roman" panose="02020603050405020304" pitchFamily="18" charset="0"/>
              </a:rPr>
              <a:t> con, </a:t>
            </a:r>
            <a:r>
              <a:rPr lang="en-US" sz="2000" b="1" dirty="0" err="1" smtClean="0">
                <a:solidFill>
                  <a:srgbClr val="7030A0"/>
                </a:solidFill>
                <a:ea typeface="Cambria" panose="02040503050406030204" pitchFamily="18" charset="0"/>
                <a:cs typeface="Times New Roman" panose="02020603050405020304" pitchFamily="18" charset="0"/>
              </a:rPr>
              <a:t>gắn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với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không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địa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cụ</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thể</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xét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đặc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cuộc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sống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cùng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những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cảm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xúc</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suy nghĩ, băn khoăn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nhân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vật</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trước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endParaRPr lang="vi-VN" sz="2000" b="1" dirty="0" smtClean="0">
              <a:solidFill>
                <a:srgbClr val="7030A0"/>
              </a:solidFill>
              <a:ea typeface="Cambria" panose="02040503050406030204" pitchFamily="18" charset="0"/>
              <a:cs typeface="Times New Roman" panose="02020603050405020304" pitchFamily="18" charset="0"/>
            </a:endParaRPr>
          </a:p>
          <a:p>
            <a:pPr lvl="0" algn="just">
              <a:lnSpc>
                <a:spcPct val="200000"/>
              </a:lnSpc>
            </a:pPr>
            <a:r>
              <a:rPr lang="vi-VN" sz="2000" b="1" kern="0" dirty="0" smtClean="0">
                <a:solidFill>
                  <a:srgbClr val="FF0066"/>
                </a:solidFill>
                <a:cs typeface="Times New Roman" panose="02020603050405020304" pitchFamily="18" charset="0"/>
              </a:rPr>
              <a:t>3.</a:t>
            </a:r>
            <a:r>
              <a:rPr lang="en-US" sz="2000" b="1" kern="0" dirty="0" err="1" smtClean="0">
                <a:solidFill>
                  <a:srgbClr val="FF0066"/>
                </a:solidFill>
                <a:cs typeface="Times New Roman" panose="02020603050405020304" pitchFamily="18" charset="0"/>
              </a:rPr>
              <a:t>Biết</a:t>
            </a:r>
            <a:r>
              <a:rPr lang="en-US" sz="2000" b="1" kern="0" dirty="0" smtClean="0">
                <a:solidFill>
                  <a:srgbClr val="FF0066"/>
                </a:solidFill>
                <a:cs typeface="Times New Roman" panose="02020603050405020304" pitchFamily="18" charset="0"/>
              </a:rPr>
              <a:t> </a:t>
            </a:r>
            <a:r>
              <a:rPr lang="vi-VN" sz="2000" b="1" kern="0" dirty="0" smtClean="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713072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2539999" y="528660"/>
            <a:ext cx="9581403" cy="538953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6675" y="2438400"/>
            <a:ext cx="3265805" cy="4478020"/>
          </a:xfrm>
          <a:prstGeom prst="rect">
            <a:avLst/>
          </a:prstGeom>
        </p:spPr>
      </p:pic>
      <p:grpSp>
        <p:nvGrpSpPr>
          <p:cNvPr id="3" name="Group 2">
            <a:extLst>
              <a:ext uri="{FF2B5EF4-FFF2-40B4-BE49-F238E27FC236}">
                <a16:creationId xmlns:a16="http://schemas.microsoft.com/office/drawing/2014/main" id="{D5C5EF65-1137-0E44-AD90-2E58E956B072}"/>
              </a:ext>
            </a:extLst>
          </p:cNvPr>
          <p:cNvGrpSpPr/>
          <p:nvPr/>
        </p:nvGrpSpPr>
        <p:grpSpPr>
          <a:xfrm>
            <a:off x="171837" y="144211"/>
            <a:ext cx="3265805" cy="2689225"/>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smtClean="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smtClean="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vi-VN" altLang="zh-CN" sz="36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635"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428146" y="-318016"/>
            <a:ext cx="13509907" cy="6846401"/>
          </a:xfrm>
          <a:prstGeom prst="rect">
            <a:avLst/>
          </a:prstGeom>
        </p:spPr>
      </p:pic>
    </p:spTree>
    <p:extLst>
      <p:ext uri="{BB962C8B-B14F-4D97-AF65-F5344CB8AC3E}">
        <p14:creationId xmlns:p14="http://schemas.microsoft.com/office/powerpoint/2010/main" val="2639958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smtClean="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smtClean="0">
                <a:solidFill>
                  <a:srgbClr val="002060"/>
                </a:solidFill>
                <a:ea typeface="Cambria" panose="02040503050406030204" pitchFamily="18" charset="0"/>
                <a:cs typeface="Times New Roman" panose="02020603050405020304" pitchFamily="18" charset="0"/>
              </a:rPr>
              <a:t>1.</a:t>
            </a:r>
            <a:r>
              <a:rPr lang="en-US" sz="2000" b="1" dirty="0" err="1" smtClean="0">
                <a:solidFill>
                  <a:srgbClr val="002060"/>
                </a:solidFill>
                <a:ea typeface="Cambria" panose="02040503050406030204" pitchFamily="18" charset="0"/>
                <a:cs typeface="Times New Roman" panose="02020603050405020304" pitchFamily="18" charset="0"/>
              </a:rPr>
              <a:t>Đọc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đúng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diễn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 </a:t>
            </a:r>
            <a:r>
              <a:rPr lang="en-US" sz="2000" b="1" dirty="0" err="1" smtClean="0">
                <a:solidFill>
                  <a:srgbClr val="002060"/>
                </a:solidFill>
                <a:ea typeface="Cambria" panose="02040503050406030204" pitchFamily="18" charset="0"/>
                <a:cs typeface="Times New Roman" panose="02020603050405020304" pitchFamily="18" charset="0"/>
              </a:rPr>
              <a:t>biết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nhấn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giọng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vào</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những</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từ</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ngữ</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cần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thiết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để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thể</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hiện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cảm</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xúc</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suy</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nghĩ</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của</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nhân</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err="1" smtClean="0">
                <a:solidFill>
                  <a:srgbClr val="002060"/>
                </a:solidFill>
                <a:ea typeface="Cambria" panose="02040503050406030204" pitchFamily="18" charset="0"/>
                <a:cs typeface="Times New Roman" panose="02020603050405020304" pitchFamily="18" charset="0"/>
              </a:rPr>
              <a:t>vật</a:t>
            </a:r>
            <a:r>
              <a:rPr lang="en-US" sz="2000" b="1" dirty="0" smtClean="0">
                <a:solidFill>
                  <a:srgbClr val="002060"/>
                </a:solidFill>
                <a:ea typeface="Cambria" panose="02040503050406030204" pitchFamily="18" charset="0"/>
                <a:cs typeface="Times New Roman" panose="02020603050405020304" pitchFamily="18" charset="0"/>
              </a:rPr>
              <a:t> </a:t>
            </a:r>
            <a:r>
              <a:rPr lang="en-US" sz="2000" b="1" dirty="0" smtClean="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smtClean="0">
                <a:solidFill>
                  <a:srgbClr val="7030A0"/>
                </a:solidFill>
                <a:ea typeface="Cambria" panose="02040503050406030204" pitchFamily="18" charset="0"/>
                <a:cs typeface="Times New Roman" panose="02020603050405020304" pitchFamily="18" charset="0"/>
              </a:rPr>
              <a:t>2.</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biết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trình</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các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việc</a:t>
            </a:r>
            <a:r>
              <a:rPr lang="en-US" sz="2000" b="1" dirty="0" smtClean="0">
                <a:solidFill>
                  <a:srgbClr val="7030A0"/>
                </a:solidFill>
                <a:ea typeface="Cambria" panose="02040503050406030204" pitchFamily="18" charset="0"/>
                <a:cs typeface="Times New Roman" panose="02020603050405020304" pitchFamily="18" charset="0"/>
              </a:rPr>
              <a:t> qua </a:t>
            </a:r>
            <a:r>
              <a:rPr lang="en-US" sz="2000" b="1" dirty="0" err="1" smtClean="0">
                <a:solidFill>
                  <a:srgbClr val="7030A0"/>
                </a:solidFill>
                <a:ea typeface="Cambria" panose="02040503050406030204" pitchFamily="18" charset="0"/>
                <a:cs typeface="Times New Roman" panose="02020603050405020304" pitchFamily="18" charset="0"/>
              </a:rPr>
              <a:t>lời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chuyện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chú</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gà</a:t>
            </a:r>
            <a:r>
              <a:rPr lang="en-US" sz="2000" b="1" dirty="0" smtClean="0">
                <a:solidFill>
                  <a:srgbClr val="7030A0"/>
                </a:solidFill>
                <a:ea typeface="Cambria" panose="02040503050406030204" pitchFamily="18" charset="0"/>
                <a:cs typeface="Times New Roman" panose="02020603050405020304" pitchFamily="18" charset="0"/>
              </a:rPr>
              <a:t> con, </a:t>
            </a:r>
            <a:r>
              <a:rPr lang="en-US" sz="2000" b="1" dirty="0" err="1" smtClean="0">
                <a:solidFill>
                  <a:srgbClr val="7030A0"/>
                </a:solidFill>
                <a:ea typeface="Cambria" panose="02040503050406030204" pitchFamily="18" charset="0"/>
                <a:cs typeface="Times New Roman" panose="02020603050405020304" pitchFamily="18" charset="0"/>
              </a:rPr>
              <a:t>gắn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với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thời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không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gian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địa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cụ</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thể</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nhận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xét</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được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đặc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điểm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cuộc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sống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cùng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những</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cảm</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xúc</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suy nghĩ, băn khoăn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của</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nhân</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vật</a:t>
            </a:r>
            <a:r>
              <a:rPr lang="en-US" sz="2000" b="1" dirty="0" smtClean="0">
                <a:solidFill>
                  <a:srgbClr val="7030A0"/>
                </a:solidFill>
                <a:ea typeface="Cambria" panose="02040503050406030204" pitchFamily="18" charset="0"/>
                <a:cs typeface="Times New Roman" panose="02020603050405020304" pitchFamily="18" charset="0"/>
              </a:rPr>
              <a:t> </a:t>
            </a:r>
            <a:r>
              <a:rPr lang="vi-VN" sz="2000" b="1" dirty="0" smtClean="0">
                <a:solidFill>
                  <a:srgbClr val="7030A0"/>
                </a:solidFill>
                <a:ea typeface="Cambria" panose="02040503050406030204" pitchFamily="18" charset="0"/>
                <a:cs typeface="Times New Roman" panose="02020603050405020304" pitchFamily="18" charset="0"/>
              </a:rPr>
              <a:t>trước</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sự</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thay</a:t>
            </a:r>
            <a:r>
              <a:rPr lang="en-US" sz="2000" b="1" dirty="0" smtClean="0">
                <a:solidFill>
                  <a:srgbClr val="7030A0"/>
                </a:solidFill>
                <a:ea typeface="Cambria" panose="02040503050406030204" pitchFamily="18" charset="0"/>
                <a:cs typeface="Times New Roman" panose="02020603050405020304" pitchFamily="18" charset="0"/>
              </a:rPr>
              <a:t> </a:t>
            </a:r>
            <a:r>
              <a:rPr lang="en-US" sz="2000" b="1" dirty="0" err="1" smtClean="0">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endParaRPr lang="vi-VN" sz="2000" b="1" dirty="0" smtClean="0">
              <a:solidFill>
                <a:srgbClr val="7030A0"/>
              </a:solidFill>
              <a:ea typeface="Cambria" panose="02040503050406030204" pitchFamily="18" charset="0"/>
              <a:cs typeface="Times New Roman" panose="02020603050405020304" pitchFamily="18" charset="0"/>
            </a:endParaRPr>
          </a:p>
          <a:p>
            <a:pPr lvl="0" algn="just">
              <a:lnSpc>
                <a:spcPct val="200000"/>
              </a:lnSpc>
            </a:pPr>
            <a:r>
              <a:rPr lang="vi-VN" sz="2000" b="1" kern="0" dirty="0" smtClean="0">
                <a:solidFill>
                  <a:srgbClr val="FF0066"/>
                </a:solidFill>
                <a:cs typeface="Times New Roman" panose="02020603050405020304" pitchFamily="18" charset="0"/>
              </a:rPr>
              <a:t>3.</a:t>
            </a:r>
            <a:r>
              <a:rPr lang="en-US" sz="2000" b="1" kern="0" dirty="0" err="1" smtClean="0">
                <a:solidFill>
                  <a:srgbClr val="FF0066"/>
                </a:solidFill>
                <a:cs typeface="Times New Roman" panose="02020603050405020304" pitchFamily="18" charset="0"/>
              </a:rPr>
              <a:t>Biết</a:t>
            </a:r>
            <a:r>
              <a:rPr lang="en-US" sz="2000" b="1" kern="0" dirty="0" smtClean="0">
                <a:solidFill>
                  <a:srgbClr val="FF0066"/>
                </a:solidFill>
                <a:cs typeface="Times New Roman" panose="02020603050405020304" pitchFamily="18" charset="0"/>
              </a:rPr>
              <a:t> </a:t>
            </a:r>
            <a:r>
              <a:rPr lang="vi-VN" sz="2000" b="1" kern="0" dirty="0" smtClean="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en-US" sz="2000" dirty="0" smtClean="0">
                <a:latin typeface="+mj-lt"/>
              </a:rPr>
              <a:t>    </a:t>
            </a:r>
            <a:r>
              <a:rPr lang="vi-VN" sz="2000" dirty="0" smtClean="0">
                <a:latin typeface="+mj-lt"/>
              </a:rPr>
              <a:t>Những </a:t>
            </a:r>
            <a:r>
              <a:rPr lang="vi-VN" sz="2000" dirty="0">
                <a:latin typeface="+mj-lt"/>
              </a:rPr>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Đây là giống hoa mới phải không?</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Không ạ! Vẫn giống cây đó thôi.</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en-US" sz="2000" dirty="0" smtClean="0">
                <a:latin typeface="+mj-lt"/>
              </a:rPr>
              <a:t>    </a:t>
            </a:r>
            <a:r>
              <a:rPr lang="vi-VN" sz="2000" dirty="0" smtClean="0">
                <a:latin typeface="+mj-lt"/>
              </a:rPr>
              <a:t>Ta-nhi-a </a:t>
            </a:r>
            <a:r>
              <a:rPr lang="vi-VN" sz="2000" dirty="0">
                <a:latin typeface="+mj-lt"/>
              </a:rPr>
              <a:t>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en-US" sz="2000" dirty="0" smtClean="0">
                <a:latin typeface="+mj-lt"/>
              </a:rPr>
              <a:t>     </a:t>
            </a:r>
            <a:r>
              <a:rPr lang="vi-VN" sz="2000" dirty="0" smtClean="0">
                <a:latin typeface="+mj-lt"/>
              </a:rPr>
              <a:t>Đêm </a:t>
            </a:r>
            <a:r>
              <a:rPr lang="vi-VN" sz="2000" dirty="0">
                <a:latin typeface="+mj-lt"/>
              </a:rPr>
              <a:t>ấy, bên cửa sổ mở rộng, có tiếng thở nhẹ mơ hồ xen lẫn tiếng thì thầm: </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Bạn thân mến! – Bụi hoa hồng khẽ nói. – Hơi thở của bạn làm tôi dễ chịu quá.</a:t>
            </a:r>
          </a:p>
          <a:p>
            <a:pPr algn="just"/>
            <a:r>
              <a:rPr lang="en-US" sz="2000" dirty="0">
                <a:latin typeface="+mj-lt"/>
              </a:rPr>
              <a:t> </a:t>
            </a:r>
            <a:r>
              <a:rPr lang="en-US" sz="2000" dirty="0" smtClean="0">
                <a:latin typeface="+mj-lt"/>
              </a:rPr>
              <a:t>    </a:t>
            </a:r>
            <a:r>
              <a:rPr lang="vi-VN" sz="2000" dirty="0" smtClean="0">
                <a:latin typeface="+mj-lt"/>
              </a:rPr>
              <a:t>– </a:t>
            </a:r>
            <a:r>
              <a:rPr lang="vi-VN" sz="2000" dirty="0">
                <a:latin typeface="+mj-lt"/>
              </a:rPr>
              <a:t>Cảm ơn bạn. – Cây hoa huệ cất giọng nhẹ nhàng. – Không có bạn, tôi làm sao được tươi tắn thế này</a:t>
            </a:r>
            <a:r>
              <a:rPr lang="vi-VN" sz="2000" dirty="0" smtClean="0">
                <a:latin typeface="+mj-lt"/>
              </a:rPr>
              <a:t>.</a:t>
            </a:r>
            <a:endParaRPr lang="vi-VN" sz="2000" dirty="0">
              <a:latin typeface="+mj-lt"/>
            </a:endParaRP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smtClean="0">
                <a:solidFill>
                  <a:schemeClr val="accent4">
                    <a:lumMod val="75000"/>
                  </a:schemeClr>
                </a:solidFill>
                <a:latin typeface="Cambria" panose="02040503050406030204" pitchFamily="18" charset="0"/>
                <a:ea typeface="Cambria" panose="02040503050406030204" pitchFamily="18" charset="0"/>
              </a:rPr>
              <a:t>Tiếng</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nói</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của</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cỏ</a:t>
            </a:r>
            <a:r>
              <a:rPr lang="en-US" sz="3200" b="1" dirty="0" smtClean="0">
                <a:solidFill>
                  <a:schemeClr val="accent4">
                    <a:lumMod val="75000"/>
                  </a:schemeClr>
                </a:solidFill>
                <a:latin typeface="Cambria" panose="02040503050406030204" pitchFamily="18" charset="0"/>
                <a:ea typeface="Cambria" panose="02040503050406030204" pitchFamily="18" charset="0"/>
              </a:rPr>
              <a:t> </a:t>
            </a:r>
            <a:r>
              <a:rPr lang="en-US" sz="3200" b="1" dirty="0" err="1" smtClean="0">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636286" y="992624"/>
            <a:ext cx="9174714" cy="5770811"/>
          </a:xfrm>
          <a:prstGeom prst="rect">
            <a:avLst/>
          </a:prstGeom>
          <a:noFill/>
        </p:spPr>
        <p:txBody>
          <a:bodyPr wrap="square" rtlCol="0">
            <a:spAutoFit/>
          </a:bodyPr>
          <a:lstStyle/>
          <a:p>
            <a:pPr marL="0" marR="0" lvl="0" indent="0" algn="just" defTabSz="914400" rtl="0" eaLnBrk="1" fontAlgn="auto" latinLnBrk="0" hangingPunct="1">
              <a:lnSpc>
                <a:spcPct val="100000"/>
              </a:lnSpc>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vi-VN" sz="24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NÓI CỦA CỎ CÂY</a:t>
            </a:r>
            <a:endParaRPr kumimoji="0" lang="en-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algn="just">
              <a:spcAft>
                <a:spcPts val="300"/>
              </a:spcAft>
            </a:pPr>
            <a:r>
              <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2000" dirty="0"/>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spcAft>
                <a:spcPts val="300"/>
              </a:spcAft>
            </a:pPr>
            <a:r>
              <a:rPr lang="vi-VN" sz="2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000" dirty="0" smtClean="0"/>
              <a:t>Những </a:t>
            </a:r>
            <a:r>
              <a:rPr lang="vi-VN" sz="2000" dirty="0"/>
              <a:t>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t> </a:t>
            </a:r>
            <a:r>
              <a:rPr lang="en-US" sz="2000" dirty="0" smtClean="0"/>
              <a:t>    </a:t>
            </a:r>
            <a:r>
              <a:rPr lang="vi-VN" sz="2000" dirty="0" smtClean="0"/>
              <a:t>– </a:t>
            </a:r>
            <a:r>
              <a:rPr lang="vi-VN" sz="2000" dirty="0"/>
              <a:t>Đây là giống hoa mới phải không?</a:t>
            </a:r>
          </a:p>
          <a:p>
            <a:pPr algn="just"/>
            <a:r>
              <a:rPr lang="en-US" sz="2000" dirty="0"/>
              <a:t> </a:t>
            </a:r>
            <a:r>
              <a:rPr lang="en-US" sz="2000" dirty="0" smtClean="0"/>
              <a:t>    </a:t>
            </a:r>
            <a:r>
              <a:rPr lang="vi-VN" sz="2000" dirty="0" smtClean="0"/>
              <a:t>– </a:t>
            </a:r>
            <a:r>
              <a:rPr lang="vi-VN" sz="2000" dirty="0"/>
              <a:t>Không ạ! Vẫn giống cây đó thôi.</a:t>
            </a:r>
          </a:p>
          <a:p>
            <a:pPr algn="just"/>
            <a:r>
              <a:rPr lang="vi-VN" sz="2000" dirty="0" smtClean="0"/>
              <a:t>Ta-nhi-a </a:t>
            </a:r>
            <a:r>
              <a:rPr lang="vi-VN" sz="2000" dirty="0"/>
              <a:t>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buClrTx/>
              <a:buSzTx/>
              <a:buFontTx/>
              <a:buNone/>
              <a:tabLst/>
              <a:defRPr/>
            </a:pPr>
            <a:endParaRPr kumimoji="0" lang="en-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323850" y="2644821"/>
            <a:ext cx="11487149" cy="3700729"/>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fltVal val="0"/>
                                          </p:val>
                                        </p:tav>
                                        <p:tav tm="100000">
                                          <p:val>
                                            <p:strVal val="#ppt_h"/>
                                          </p:val>
                                        </p:tav>
                                      </p:tavLst>
                                    </p:anim>
                                    <p:anim calcmode="lin" valueType="num">
                                      <p:cBhvr>
                                        <p:cTn id="14" dur="1000" fill="hold"/>
                                        <p:tgtEl>
                                          <p:spTgt spid="21"/>
                                        </p:tgtEl>
                                        <p:attrNameLst>
                                          <p:attrName>style.rotation</p:attrName>
                                        </p:attrNameLst>
                                      </p:cBhvr>
                                      <p:tavLst>
                                        <p:tav tm="0">
                                          <p:val>
                                            <p:fltVal val="90"/>
                                          </p:val>
                                        </p:tav>
                                        <p:tav tm="100000">
                                          <p:val>
                                            <p:fltVal val="0"/>
                                          </p:val>
                                        </p:tav>
                                      </p:tavLst>
                                    </p:anim>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000" fill="hold"/>
                                        <p:tgtEl>
                                          <p:spTgt spid="23"/>
                                        </p:tgtEl>
                                        <p:attrNameLst>
                                          <p:attrName>ppt_w</p:attrName>
                                        </p:attrNameLst>
                                      </p:cBhvr>
                                      <p:tavLst>
                                        <p:tav tm="0">
                                          <p:val>
                                            <p:strVal val="#ppt_w*0.70"/>
                                          </p:val>
                                        </p:tav>
                                        <p:tav tm="100000">
                                          <p:val>
                                            <p:strVal val="#ppt_w"/>
                                          </p:val>
                                        </p:tav>
                                      </p:tavLst>
                                    </p:anim>
                                    <p:anim calcmode="lin" valueType="num">
                                      <p:cBhvr>
                                        <p:cTn id="21" dur="1000" fill="hold"/>
                                        <p:tgtEl>
                                          <p:spTgt spid="23"/>
                                        </p:tgtEl>
                                        <p:attrNameLst>
                                          <p:attrName>ppt_h</p:attrName>
                                        </p:attrNameLst>
                                      </p:cBhvr>
                                      <p:tavLst>
                                        <p:tav tm="0">
                                          <p:val>
                                            <p:strVal val="#ppt_h"/>
                                          </p:val>
                                        </p:tav>
                                        <p:tav tm="100000">
                                          <p:val>
                                            <p:strVal val="#ppt_h"/>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2073</Words>
  <Application>Microsoft Office PowerPoint</Application>
  <PresentationFormat>Widescreen</PresentationFormat>
  <Paragraphs>168</Paragraphs>
  <Slides>31</Slides>
  <Notes>31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字魂17号-萌趣果冻体</vt:lpstr>
      <vt:lpstr>Open Sans</vt:lpstr>
      <vt:lpstr>Times New Roman</vt:lpstr>
      <vt:lpstr>Calibri</vt:lpstr>
      <vt:lpstr>等线</vt:lpstr>
      <vt:lpstr>Arial</vt:lpstr>
      <vt:lpstr>Cambria</vt:lpstr>
      <vt:lpstr>#9SLIDE03 SFU FUTURA_05 EXTRABO</vt:lpstr>
      <vt:lpstr>等线 Light</vt:lpstr>
      <vt:lpstr>#9Slide07 SVNDessert Menu Scrip</vt:lpstr>
      <vt:lpstr>Wide Latin</vt:lpstr>
      <vt:lpstr>#9Slide03 SVNNexa Rust Sans Bla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26</cp:revision>
  <dcterms:created xsi:type="dcterms:W3CDTF">2023-08-22T11:33:13Z</dcterms:created>
  <dcterms:modified xsi:type="dcterms:W3CDTF">2023-10-04T01:43:23Z</dcterms:modified>
</cp:coreProperties>
</file>