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2" r:id="rId2"/>
    <p:sldId id="297" r:id="rId3"/>
    <p:sldId id="286" r:id="rId4"/>
    <p:sldId id="299" r:id="rId5"/>
    <p:sldId id="261" r:id="rId6"/>
    <p:sldId id="287" r:id="rId7"/>
    <p:sldId id="288" r:id="rId8"/>
    <p:sldId id="302" r:id="rId9"/>
    <p:sldId id="290" r:id="rId10"/>
    <p:sldId id="291" r:id="rId11"/>
    <p:sldId id="293" r:id="rId12"/>
    <p:sldId id="294" r:id="rId13"/>
    <p:sldId id="289" r:id="rId14"/>
    <p:sldId id="271" r:id="rId15"/>
    <p:sldId id="272" r:id="rId16"/>
    <p:sldId id="296" r:id="rId17"/>
    <p:sldId id="300" r:id="rId18"/>
    <p:sldId id="298" r:id="rId19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82"/>
            <p14:sldId id="297"/>
            <p14:sldId id="286"/>
            <p14:sldId id="299"/>
            <p14:sldId id="261"/>
            <p14:sldId id="287"/>
            <p14:sldId id="288"/>
            <p14:sldId id="302"/>
            <p14:sldId id="290"/>
            <p14:sldId id="291"/>
            <p14:sldId id="293"/>
            <p14:sldId id="294"/>
          </p14:sldIdLst>
        </p14:section>
        <p14:section name="Untitled Section" id="{D57258EA-FEF7-4B32-A45A-656DA101D383}">
          <p14:sldIdLst>
            <p14:sldId id="289"/>
            <p14:sldId id="271"/>
            <p14:sldId id="272"/>
            <p14:sldId id="296"/>
            <p14:sldId id="300"/>
            <p14:sldId id="29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06" autoAdjust="0"/>
    <p:restoredTop sz="89661" autoAdjust="0"/>
  </p:normalViewPr>
  <p:slideViewPr>
    <p:cSldViewPr>
      <p:cViewPr varScale="1">
        <p:scale>
          <a:sx n="79" d="100"/>
          <a:sy n="79" d="100"/>
        </p:scale>
        <p:origin x="1474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13/09/2022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13/09/2022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13/09/2022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13/09/2022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13/09/2022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13/09/2022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13/09/2022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13/09/2022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13/09/2022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13/09/2022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13/09/2022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13/09/2022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10" Type="http://schemas.openxmlformats.org/officeDocument/2006/relationships/image" Target="../media/image35.jpeg"/><Relationship Id="rId4" Type="http://schemas.openxmlformats.org/officeDocument/2006/relationships/image" Target="../media/image29.jpg"/><Relationship Id="rId9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124200" y="4441448"/>
            <a:ext cx="5672139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endParaRPr lang="vi-VN" sz="2400" dirty="0">
              <a:solidFill>
                <a:schemeClr val="accent1"/>
              </a:solidFill>
            </a:endParaRPr>
          </a:p>
        </p:txBody>
      </p:sp>
      <p:sp>
        <p:nvSpPr>
          <p:cNvPr id="4" name="AutoShape 4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0" name="Picture 12" descr="Background trẻ em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44000" cy="685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981200" y="1752600"/>
            <a:ext cx="6172200" cy="11339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CHÀO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MỪNG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CÁC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EM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HỌC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SINH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LỚP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2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ĐÃ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ĐẾN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VỚI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TIẾT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HỌC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MĨ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THUẬT</a:t>
            </a:r>
            <a:endParaRPr lang="vi-VN" sz="2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43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4" r="1522"/>
          <a:stretch/>
        </p:blipFill>
        <p:spPr>
          <a:xfrm>
            <a:off x="304800" y="1300141"/>
            <a:ext cx="8623852" cy="4681771"/>
          </a:xfrm>
          <a:prstGeom prst="rect">
            <a:avLst/>
          </a:prstGeom>
        </p:spPr>
      </p:pic>
      <p:sp>
        <p:nvSpPr>
          <p:cNvPr id="3" name="Snip and Round Single Corner Rectangle 2"/>
          <p:cNvSpPr/>
          <p:nvPr/>
        </p:nvSpPr>
        <p:spPr>
          <a:xfrm>
            <a:off x="2041924" y="381000"/>
            <a:ext cx="5105400" cy="624508"/>
          </a:xfrm>
          <a:prstGeom prst="snip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atin typeface="Times New Roman" pitchFamily="18" charset="0"/>
              </a:rPr>
              <a:t>Chọn</a:t>
            </a:r>
            <a:r>
              <a:rPr lang="en-US" sz="4800" dirty="0">
                <a:latin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</a:rPr>
              <a:t>đáp</a:t>
            </a:r>
            <a:r>
              <a:rPr lang="en-US" sz="4800" dirty="0" smtClean="0">
                <a:latin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</a:rPr>
              <a:t>án</a:t>
            </a:r>
            <a:r>
              <a:rPr lang="en-US" sz="4800" dirty="0" smtClean="0">
                <a:latin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</a:rPr>
              <a:t>đúng</a:t>
            </a:r>
            <a:endParaRPr lang="en-US" sz="4800" dirty="0">
              <a:latin typeface="Times New Roman" pitchFamily="18" charset="0"/>
            </a:endParaRPr>
          </a:p>
        </p:txBody>
      </p:sp>
      <p:pic>
        <p:nvPicPr>
          <p:cNvPr id="4" name="Picture 4" descr="Decorative Pattern Cartoon Hand Drawn Underwater World Seaweed, Seaweed  Clipart, Coral, Marine Life PNG Transparent Clipart Image and PSD File for  Free Download | How to draw hands, Coral reef drawing, Carto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576" y="5835491"/>
            <a:ext cx="1447800" cy="102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19807130">
            <a:off x="195843" y="-63626"/>
            <a:ext cx="1231958" cy="141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03603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4">
            <a:extLst>
              <a:ext uri="{FF2B5EF4-FFF2-40B4-BE49-F238E27FC236}">
                <a16:creationId xmlns:a16="http://schemas.microsoft.com/office/drawing/2014/main" xmlns="" id="{B989F8FD-EEB6-4326-B564-4BA0746C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Rectangle 8">
            <a:extLst>
              <a:ext uri="{FF2B5EF4-FFF2-40B4-BE49-F238E27FC236}">
                <a16:creationId xmlns:a16="http://schemas.microsoft.com/office/drawing/2014/main" xmlns="" id="{2534BB8A-7EAF-4C6A-841D-814685655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xmlns="" id="{C47098E1-78CB-4C9B-AF73-854C54233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0E6916C7-9A2A-4475-8AA7-12C682300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26465">
            <a:off x="448253" y="1426266"/>
            <a:ext cx="1539968" cy="22769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A192C88-8A96-4ADF-8153-C63C4841D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066800"/>
            <a:ext cx="2287883" cy="26454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420D1C5A-D0FD-4530-8A8B-6DA826C5A5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4089846"/>
            <a:ext cx="1780308" cy="25497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06C3AF64-3402-48BF-A212-4D053AC7D2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00" y="1287497"/>
            <a:ext cx="1981200" cy="24050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7D4955CB-D31E-4BED-A2DD-1AB0AE137C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9145" y="4200713"/>
            <a:ext cx="2997200" cy="2400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0F026CC7-B12D-40F8-9320-7CF46F58B6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8677" y="4089846"/>
            <a:ext cx="2087685" cy="25402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1300E173-C604-4740-AAB3-7299BEBF300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206" r="8303" b="9713"/>
          <a:stretch/>
        </p:blipFill>
        <p:spPr>
          <a:xfrm>
            <a:off x="7007745" y="1560706"/>
            <a:ext cx="1686388" cy="20637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isometricOffAxis2Left"/>
            <a:lightRig rig="threePt" dir="t"/>
          </a:scene3d>
        </p:spPr>
      </p:pic>
      <p:sp>
        <p:nvSpPr>
          <p:cNvPr id="37" name="Google Shape;942;p30"/>
          <p:cNvSpPr>
            <a:spLocks noGrp="1"/>
          </p:cNvSpPr>
          <p:nvPr>
            <p:ph type="title"/>
          </p:nvPr>
        </p:nvSpPr>
        <p:spPr>
          <a:xfrm>
            <a:off x="2311822" y="410443"/>
            <a:ext cx="5359874" cy="574708"/>
          </a:xfrm>
          <a:prstGeom prst="rect">
            <a:avLst/>
          </a:prstGeom>
        </p:spPr>
        <p:txBody>
          <a:bodyPr>
            <a:prstTxWarp prst="textPlain">
              <a:avLst/>
            </a:prstTxWarp>
            <a:normAutofit/>
          </a:bodyPr>
          <a:lstStyle/>
          <a:p>
            <a:pPr lvl="0" algn="ctr"/>
            <a:r>
              <a:rPr lang="en-US" sz="1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1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1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endParaRPr sz="1800" b="1" i="0" dirty="0">
              <a:ln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19807130">
            <a:off x="796383" y="-298413"/>
            <a:ext cx="1364776" cy="158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634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42;p30"/>
          <p:cNvSpPr>
            <a:spLocks noGrp="1"/>
          </p:cNvSpPr>
          <p:nvPr>
            <p:ph type="title"/>
          </p:nvPr>
        </p:nvSpPr>
        <p:spPr>
          <a:xfrm>
            <a:off x="1551341" y="457200"/>
            <a:ext cx="6553200" cy="655638"/>
          </a:xfrm>
          <a:prstGeom prst="rect">
            <a:avLst/>
          </a:prstGeom>
        </p:spPr>
        <p:txBody>
          <a:bodyPr>
            <a:prstTxWarp prst="textPlain">
              <a:avLst/>
            </a:prstTxWarp>
            <a:normAutofit fontScale="90000"/>
          </a:bodyPr>
          <a:lstStyle/>
          <a:p>
            <a:pPr lvl="0" algn="ctr"/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endParaRPr b="1" i="0" dirty="0">
              <a:ln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13" y="1749287"/>
            <a:ext cx="1995257" cy="18427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78" y="3979466"/>
            <a:ext cx="2992113" cy="1929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Picture 2" descr="E:\GIAO AN\ảnh tài liệu\ềwf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6" y="1749287"/>
            <a:ext cx="2681100" cy="15992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" name="Picture 3" descr="E:\GIAO AN\ảnh tài liệu\DẠY VẬN ĐỘNG EM ĐI CHƠI THUYỀ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277" y="4375136"/>
            <a:ext cx="3162968" cy="192991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2E77670-EBC0-404D-9E72-5F8B3BE348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3600" y="1938177"/>
            <a:ext cx="2725226" cy="20412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19807130">
            <a:off x="280702" y="-166287"/>
            <a:ext cx="1364776" cy="158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1827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59" y="2254312"/>
            <a:ext cx="8110420" cy="2969189"/>
          </a:xfrm>
          <a:prstGeom prst="rect">
            <a:avLst/>
          </a:prstGeom>
        </p:spPr>
      </p:pic>
      <p:pic>
        <p:nvPicPr>
          <p:cNvPr id="3074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1944222">
            <a:off x="6915693" y="-301961"/>
            <a:ext cx="1816895" cy="24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ecorative Pattern Cartoon Hand Drawn Underwater World Seaweed, Seaweed  Clipart, Coral, Marine Life PNG Transparent Clipart Image and PSD File for  Free Download | How to draw hands, Coral reef drawing, Carto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348" y="5530636"/>
            <a:ext cx="1629088" cy="115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Underwater Clipart Coral Reef - Underwater Clipart - Png Download - Large  Size Png Image - Pik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339" y="5615947"/>
            <a:ext cx="1358202" cy="108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85449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3124200"/>
            <a:ext cx="8305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endParaRPr lang="en-US" sz="2800" dirty="0"/>
          </a:p>
        </p:txBody>
      </p:sp>
      <p:sp>
        <p:nvSpPr>
          <p:cNvPr id="9" name="Snip Single Corner Rectangle 8"/>
          <p:cNvSpPr/>
          <p:nvPr/>
        </p:nvSpPr>
        <p:spPr>
          <a:xfrm>
            <a:off x="2643344" y="941771"/>
            <a:ext cx="4852005" cy="107189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smtClean="0">
                <a:latin typeface="Times New Roman" pitchFamily="18" charset="0"/>
              </a:rPr>
              <a:t>3. </a:t>
            </a:r>
            <a:r>
              <a:rPr lang="en-US" sz="2800" dirty="0" err="1" smtClean="0">
                <a:latin typeface="Times New Roman" pitchFamily="18" charset="0"/>
              </a:rPr>
              <a:t>LUYỆN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TẬP</a:t>
            </a:r>
            <a:r>
              <a:rPr lang="en-US" sz="2800" dirty="0" smtClean="0">
                <a:latin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</a:rPr>
              <a:t>SÁNG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TẠO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 descr="26,901 Girl Painting Illustrations &amp;amp; Clip Art - iStock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1591">
            <a:off x="435032" y="484670"/>
            <a:ext cx="2060150" cy="198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ạy vẽ cho bé - nhiều bổ ích ~ TRUNG TÂM ĐÀO TẠO MỸ THUẬT NÉT NGỘ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BF3"/>
              </a:clrFrom>
              <a:clrTo>
                <a:srgbClr val="FAFB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87" y="4114800"/>
            <a:ext cx="3009813" cy="258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40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Single Corner Rectangle 5"/>
          <p:cNvSpPr/>
          <p:nvPr/>
        </p:nvSpPr>
        <p:spPr>
          <a:xfrm>
            <a:off x="2156013" y="876840"/>
            <a:ext cx="5105400" cy="773716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4</a:t>
            </a:r>
            <a:r>
              <a:rPr lang="en-US" sz="3200" dirty="0">
                <a:latin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</a:rPr>
              <a:t>PHÂN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TÍCH</a:t>
            </a:r>
            <a:r>
              <a:rPr lang="en-US" sz="3200" dirty="0">
                <a:latin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</a:rPr>
              <a:t>ĐÁNH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GIÁ</a:t>
            </a:r>
            <a:endParaRPr lang="vi-VN" sz="3200" dirty="0">
              <a:latin typeface="Times New Roman" pitchFamily="18" charset="0"/>
            </a:endParaRPr>
          </a:p>
        </p:txBody>
      </p:sp>
      <p:pic>
        <p:nvPicPr>
          <p:cNvPr id="2050" name="Picture 2" descr="Little Boy Black Hair Wondering Cartoon Character Vector Stock Illustration  - Download Image Now - iStoc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2859">
            <a:off x="6970679" y="4161608"/>
            <a:ext cx="2766499" cy="276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19807130">
            <a:off x="551349" y="158909"/>
            <a:ext cx="1364776" cy="158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33737" y="2971800"/>
            <a:ext cx="789586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56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A93B34C7-C2A1-4036-AA6D-F75CE87DD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685800"/>
            <a:ext cx="545407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5. VẬN DỤNG, SÁNG TẠO</a:t>
            </a:r>
            <a:r>
              <a:rPr lang="en-US" sz="2400" dirty="0"/>
              <a:t>:</a:t>
            </a:r>
            <a:endParaRPr lang="vi-VN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AA6B7CCD-B72D-42AC-A7F8-41FBAE86B1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2132455"/>
            <a:ext cx="4404977" cy="31609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39A90DB-BBA5-488A-BAEE-3A45FCDE47B5}"/>
              </a:ext>
            </a:extLst>
          </p:cNvPr>
          <p:cNvSpPr txBox="1"/>
          <p:nvPr/>
        </p:nvSpPr>
        <p:spPr>
          <a:xfrm>
            <a:off x="5334000" y="2132455"/>
            <a:ext cx="3276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Khi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0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0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0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19807130">
            <a:off x="551349" y="158909"/>
            <a:ext cx="1364776" cy="158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80475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latin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em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nhớ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lưu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giữ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bài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vẽ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mình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vào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túi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đựng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tài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liệu</a:t>
            </a:r>
            <a:r>
              <a:rPr lang="en-US" dirty="0" smtClean="0">
                <a:latin typeface="Times New Roman" pitchFamily="18" charset="0"/>
              </a:rPr>
              <a:t>. </a:t>
            </a:r>
          </a:p>
          <a:p>
            <a:r>
              <a:rPr lang="en-US" dirty="0" err="1">
                <a:latin typeface="Times New Roman" pitchFamily="18" charset="0"/>
              </a:rPr>
              <a:t>Chúc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em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làm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bài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thật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tốt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chuẩn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bị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đủ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đồ</a:t>
            </a:r>
            <a:r>
              <a:rPr lang="en-US" dirty="0" smtClean="0">
                <a:latin typeface="Times New Roman" pitchFamily="18" charset="0"/>
              </a:rPr>
              <a:t> dung </a:t>
            </a:r>
            <a:r>
              <a:rPr lang="en-US" dirty="0" err="1" smtClean="0">
                <a:latin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tiết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học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sau</a:t>
            </a:r>
            <a:r>
              <a:rPr lang="en-US" dirty="0" smtClean="0">
                <a:latin typeface="Times New Roman" pitchFamily="18" charset="0"/>
              </a:rPr>
              <a:t>!</a:t>
            </a:r>
            <a:endParaRPr lang="en-US" dirty="0">
              <a:latin typeface="Times New Roman" pitchFamily="18" charset="0"/>
            </a:endParaRPr>
          </a:p>
          <a:p>
            <a:endParaRPr lang="en-US" dirty="0">
              <a:latin typeface="Times New Roman" pitchFamily="18" charset="0"/>
            </a:endParaRPr>
          </a:p>
        </p:txBody>
      </p:sp>
      <p:pic>
        <p:nvPicPr>
          <p:cNvPr id="4" name="Picture 6" descr="Stick-figure-ethnic-diversity-kids-t Royalty Free Vector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" r="209" b="11037"/>
          <a:stretch/>
        </p:blipFill>
        <p:spPr bwMode="auto">
          <a:xfrm>
            <a:off x="3505200" y="3687517"/>
            <a:ext cx="5232058" cy="315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20679646">
            <a:off x="693479" y="-220006"/>
            <a:ext cx="1485175" cy="199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09800" y="775000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</a:rPr>
              <a:t>DẶN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</a:rPr>
              <a:t>DÒ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</a:endParaRPr>
          </a:p>
          <a:p>
            <a:endParaRPr lang="en-US" sz="40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53269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nks Thank You GIF - Thanks Thank You Color - Descubre &amp;amp; Comparte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89991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Watercolor Summer Background Images | Free Vectors, Stock Photos &amp;amp; PS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838200" y="1219200"/>
            <a:ext cx="7443917" cy="1600200"/>
          </a:xfrm>
          <a:prstGeom prst="rect">
            <a:avLst/>
          </a:prstGeom>
          <a:scene3d>
            <a:camera prst="obliqueBottomRight"/>
            <a:lightRig rig="threePt" dir="t"/>
          </a:scene3d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rgbClr val="00B0F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CHỦ ĐỀ : </a:t>
            </a:r>
            <a:r>
              <a:rPr lang="en-US" sz="2400" b="1" dirty="0" err="1" smtClean="0">
                <a:ln>
                  <a:solidFill>
                    <a:srgbClr val="7030A0"/>
                  </a:solidFill>
                </a:ln>
                <a:solidFill>
                  <a:srgbClr val="00B0F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ĐẠI</a:t>
            </a:r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rgbClr val="00B0F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  </a:t>
            </a:r>
            <a:r>
              <a:rPr lang="en-US" sz="2400" b="1" dirty="0" err="1" smtClean="0">
                <a:ln>
                  <a:solidFill>
                    <a:srgbClr val="7030A0"/>
                  </a:solidFill>
                </a:ln>
                <a:solidFill>
                  <a:srgbClr val="00B0F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DƯƠNG</a:t>
            </a:r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rgbClr val="00B0F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  MÊNH  MÔNG </a:t>
            </a:r>
            <a:endParaRPr lang="vi-VN" sz="2400" b="1" dirty="0">
              <a:ln>
                <a:solidFill>
                  <a:srgbClr val="7030A0"/>
                </a:solidFill>
              </a:ln>
              <a:solidFill>
                <a:srgbClr val="00B0F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iCiel Soup of Justice" pitchFamily="2" charset="-93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5800" y="2949714"/>
            <a:ext cx="8001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1:BẦU TRỜI VÀ BIỂN </a:t>
            </a:r>
          </a:p>
          <a:p>
            <a:pPr algn="ctr"/>
            <a:r>
              <a:rPr lang="en-US" sz="4400" b="1" i="1" dirty="0" smtClean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4400" b="1" i="1" dirty="0" err="1" smtClean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i="1" dirty="0" smtClean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2 )</a:t>
            </a:r>
            <a:endParaRPr lang="vi-VN" sz="4400" b="1" i="1" dirty="0">
              <a:ln>
                <a:solidFill>
                  <a:schemeClr val="tx2"/>
                </a:solidFill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48379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49546" y="408928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4806" y="1557968"/>
            <a:ext cx="6129068" cy="4957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726" y="410014"/>
            <a:ext cx="4803448" cy="506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E:\GIAO AN\SGV lop 2\sgv chân trời sáng tạo lớp 2\hình minh họa giáo án\18\image_19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344" y="3741065"/>
            <a:ext cx="2072481" cy="2160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757" y="4097464"/>
            <a:ext cx="4071937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E:\GIAO AN\SGV lop 2\sgv chân trời sáng tạo lớp 2\hình minh họa giáo án\11\unname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47380">
            <a:off x="1689222" y="869077"/>
            <a:ext cx="1701014" cy="1377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69645">
            <a:off x="3203793" y="2541493"/>
            <a:ext cx="2455923" cy="2455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95" y="993703"/>
            <a:ext cx="1778945" cy="1778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21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</a:rPr>
              <a:t>YÊU CẦU CẦN ĐẠT</a:t>
            </a:r>
            <a:endParaRPr lang="en-US" sz="40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220980" algn="just">
              <a:lnSpc>
                <a:spcPct val="170000"/>
              </a:lnSpc>
            </a:pP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1.</a:t>
            </a:r>
          </a:p>
          <a:p>
            <a:pPr marL="220980" algn="just">
              <a:lnSpc>
                <a:spcPct val="170000"/>
              </a:lnSpc>
            </a:pP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dán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thuyền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bức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1.</a:t>
            </a:r>
            <a:endParaRPr lang="vi-VN" sz="96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20980" algn="just">
              <a:lnSpc>
                <a:spcPct val="170000"/>
              </a:lnSpc>
            </a:pP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phối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màu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đậm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nhạt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96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20980" algn="just">
              <a:lnSpc>
                <a:spcPct val="170000"/>
              </a:lnSpc>
            </a:pP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cảm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vẻ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đẹp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thiên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nhiên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96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06565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1000 hình ảnh thuyền buồm và biển đẹp, giàu ý nghĩa phong thủ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1000 hình ảnh thuyền buồm và biển đẹp, giàu ý nghĩa phong thủ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1000 hình ảnh thuyền buồm và biển đẹp, giàu ý nghĩa phong thủ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8" descr="1000 hình ảnh thuyền buồm và biển đẹp, giàu ý nghĩa phong thủy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0" descr="1000 hình ảnh thuyền buồm và biển đẹp, giàu ý nghĩa phong thủy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12" descr="1000 hình ảnh thuyền buồm và biển đẹp, giàu ý nghĩa phong thủy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2" name="Picture 18" descr="Sailboat Metaphor | Scott Barry Kauf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940" y="1494183"/>
            <a:ext cx="6305717" cy="36442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16" name="TextBox 15"/>
          <p:cNvSpPr txBox="1"/>
          <p:nvPr/>
        </p:nvSpPr>
        <p:spPr>
          <a:xfrm>
            <a:off x="2236753" y="5253318"/>
            <a:ext cx="60096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-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Kể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tên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những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hình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ảnh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mà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thấy</a:t>
            </a:r>
            <a:r>
              <a:rPr lang="en-US" sz="2800" dirty="0" smtClean="0">
                <a:latin typeface="Times New Roman" pitchFamily="18" charset="0"/>
              </a:rPr>
              <a:t>?</a:t>
            </a:r>
            <a:endParaRPr lang="en-US" sz="2800" dirty="0" smtClean="0">
              <a:latin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</a:rPr>
              <a:t>-  </a:t>
            </a:r>
            <a:r>
              <a:rPr lang="en-US" sz="2800" dirty="0" err="1" smtClean="0">
                <a:latin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nhận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ra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những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màu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bức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ảnh</a:t>
            </a:r>
            <a:r>
              <a:rPr lang="en-US" sz="2800" dirty="0" smtClean="0">
                <a:latin typeface="Times New Roman" pitchFamily="18" charset="0"/>
              </a:rPr>
              <a:t>?</a:t>
            </a:r>
            <a:endParaRPr lang="en-US" sz="2800" dirty="0" smtClean="0">
              <a:latin typeface="Times New Roman" pitchFamily="18" charset="0"/>
            </a:endParaRPr>
          </a:p>
        </p:txBody>
      </p:sp>
      <p:pic>
        <p:nvPicPr>
          <p:cNvPr id="14" name="Picture 10" descr="Cartoon Kids, Cartoon Clipart, Kids Clipart, Cartoonanimal PNG and Vector  with Transparent Background for Free Download | Cartoon kids, Kids clipart,  Cartoon clip 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44463"/>
            <a:ext cx="1643407" cy="465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nip Single Corner Rectangle 14"/>
          <p:cNvSpPr/>
          <p:nvPr/>
        </p:nvSpPr>
        <p:spPr>
          <a:xfrm>
            <a:off x="3505200" y="769938"/>
            <a:ext cx="3200400" cy="546662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dirty="0" smtClean="0">
                <a:latin typeface="Times New Roman" pitchFamily="18" charset="0"/>
              </a:rPr>
              <a:t>1. </a:t>
            </a:r>
            <a:r>
              <a:rPr lang="en-US" sz="2800" dirty="0" err="1" smtClean="0">
                <a:latin typeface="Times New Roman" pitchFamily="18" charset="0"/>
              </a:rPr>
              <a:t>KHÁM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PHÁ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21380328">
            <a:off x="6873863" y="47219"/>
            <a:ext cx="1154451" cy="144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4ECD057-1FD3-4EE7-A787-CE7CDEC4A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195" y="1676400"/>
            <a:ext cx="6193319" cy="3637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nip Single Corner Rectangle 5"/>
          <p:cNvSpPr/>
          <p:nvPr/>
        </p:nvSpPr>
        <p:spPr>
          <a:xfrm>
            <a:off x="3070389" y="672538"/>
            <a:ext cx="3886200" cy="721474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dirty="0">
                <a:latin typeface="Times New Roman" pitchFamily="18" charset="0"/>
              </a:rPr>
              <a:t>1</a:t>
            </a:r>
            <a:r>
              <a:rPr lang="en-US" sz="2800" dirty="0" smtClean="0">
                <a:latin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</a:rPr>
              <a:t>KHÁM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PHÁ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 descr="Stick-figure-ethnic-diversity-kids-t Royalty Free Vector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" r="209" b="11037"/>
          <a:stretch/>
        </p:blipFill>
        <p:spPr bwMode="auto">
          <a:xfrm>
            <a:off x="7365658" y="5800477"/>
            <a:ext cx="1752600" cy="105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artoon Kids, Cartoon Clipart, Kids Clipart, Cartoonanimal PNG and Vector  with Transparent Background for Free Download | Cartoon kids, Kids clipart,  Cartoon clip ar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-4482"/>
            <a:ext cx="1643407" cy="465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21380328">
            <a:off x="6895634" y="-13358"/>
            <a:ext cx="1301663" cy="144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48206" y="5562600"/>
            <a:ext cx="582419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</a:rPr>
              <a:t>- </a:t>
            </a:r>
            <a:r>
              <a:rPr lang="en-US" sz="2000" dirty="0" err="1" smtClean="0">
                <a:latin typeface="Times New Roman" pitchFamily="18" charset="0"/>
              </a:rPr>
              <a:t>Màu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sắc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trong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tranh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có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giống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trong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tự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nhiên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không</a:t>
            </a:r>
            <a:r>
              <a:rPr lang="en-US" sz="2000" dirty="0" smtClean="0">
                <a:latin typeface="Times New Roman" pitchFamily="18" charset="0"/>
              </a:rPr>
              <a:t>?</a:t>
            </a:r>
          </a:p>
          <a:p>
            <a:r>
              <a:rPr lang="en-US" sz="2000" dirty="0" smtClean="0">
                <a:latin typeface="Times New Roman" pitchFamily="18" charset="0"/>
              </a:rPr>
              <a:t>- </a:t>
            </a:r>
            <a:r>
              <a:rPr lang="en-US" sz="2000" dirty="0" err="1" smtClean="0">
                <a:latin typeface="Times New Roman" pitchFamily="18" charset="0"/>
              </a:rPr>
              <a:t>Nhận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xét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màu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sắc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trong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bức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tranh</a:t>
            </a:r>
            <a:r>
              <a:rPr lang="en-US" sz="2000" dirty="0" smtClean="0">
                <a:latin typeface="Times New Roman" pitchFamily="18" charset="0"/>
              </a:rPr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00789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6" t="3794" r="4132" b="11140"/>
          <a:stretch/>
        </p:blipFill>
        <p:spPr>
          <a:xfrm>
            <a:off x="1412755" y="1752600"/>
            <a:ext cx="6940069" cy="4497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nip Single Corner Rectangle 3"/>
          <p:cNvSpPr/>
          <p:nvPr/>
        </p:nvSpPr>
        <p:spPr>
          <a:xfrm>
            <a:off x="2143539" y="672538"/>
            <a:ext cx="5181600" cy="721474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400" dirty="0" smtClean="0">
                <a:latin typeface="Times New Roman" pitchFamily="18" charset="0"/>
              </a:rPr>
              <a:t>2. </a:t>
            </a:r>
            <a:r>
              <a:rPr lang="en-US" sz="2400" dirty="0" err="1" smtClean="0">
                <a:latin typeface="Times New Roman" pitchFamily="18" charset="0"/>
              </a:rPr>
              <a:t>KIẾN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TẠO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KIẾN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THỨC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KỸ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NĂNG</a:t>
            </a:r>
            <a:endParaRPr lang="vi-VN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0" descr="Cartoon Kids, Cartoon Clipart, Kids Clipart, Cartoonanimal PNG and Vector  with Transparent Background for Free Download | Cartoon kids, Kids clipart,  Cartoon clip ar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2" y="311801"/>
            <a:ext cx="1426203" cy="434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ecorative Pattern Cartoon Hand Drawn Underwater World Seaweed, Seaweed  Clipart, Coral, Marine Life PNG Transparent Clipart Image and PSD File for  Free Download | How to draw hands, Coral reef drawing, Cartoon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5236493"/>
            <a:ext cx="2295939" cy="1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03772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Cartoon Kids, Cartoon Clipart, Kids Clipart, Cartoonanimal PNG and Vector  with Transparent Background for Free Download | Cartoon kids, Kids clipart,  Cartoon clip ar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2" y="311801"/>
            <a:ext cx="1426203" cy="434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ecorative Pattern Cartoon Hand Drawn Underwater World Seaweed, Seaweed  Clipart, Coral, Marine Life PNG Transparent Clipart Image and PSD File for  Free Download | How to draw hands, Coral reef drawing, Cartoon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5236493"/>
            <a:ext cx="2295939" cy="1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Ắt dán thuyền chuẩ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8615" y="457200"/>
            <a:ext cx="6705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988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51112"/>
            <a:ext cx="8579649" cy="4591925"/>
          </a:xfrm>
          <a:prstGeom prst="rect">
            <a:avLst/>
          </a:prstGeom>
        </p:spPr>
      </p:pic>
      <p:sp>
        <p:nvSpPr>
          <p:cNvPr id="4" name="Snip and Round Single Corner Rectangle 3"/>
          <p:cNvSpPr/>
          <p:nvPr/>
        </p:nvSpPr>
        <p:spPr>
          <a:xfrm>
            <a:off x="1828800" y="490090"/>
            <a:ext cx="5105400" cy="624508"/>
          </a:xfrm>
          <a:prstGeom prst="snip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atin typeface="Times New Roman" pitchFamily="18" charset="0"/>
              </a:rPr>
              <a:t>Chọn</a:t>
            </a:r>
            <a:r>
              <a:rPr lang="en-US" sz="4800" dirty="0">
                <a:latin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</a:rPr>
              <a:t>đáp</a:t>
            </a:r>
            <a:r>
              <a:rPr lang="en-US" sz="4800" dirty="0" smtClean="0">
                <a:latin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</a:rPr>
              <a:t>án</a:t>
            </a:r>
            <a:r>
              <a:rPr lang="en-US" sz="4800" dirty="0" smtClean="0">
                <a:latin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</a:rPr>
              <a:t>đúng</a:t>
            </a:r>
            <a:endParaRPr lang="en-US" sz="4800" dirty="0">
              <a:latin typeface="Times New Roman" pitchFamily="18" charset="0"/>
            </a:endParaRPr>
          </a:p>
        </p:txBody>
      </p:sp>
      <p:pic>
        <p:nvPicPr>
          <p:cNvPr id="7" name="Picture 4" descr="Decorative Pattern Cartoon Hand Drawn Underwater World Seaweed, Seaweed  Clipart, Coral, Marine Life PNG Transparent Clipart Image and PSD File for  Free Download | How to draw hands, Coral reef drawing, Carto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654" y="6043037"/>
            <a:ext cx="1147970" cy="81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20140931">
            <a:off x="276694" y="-413757"/>
            <a:ext cx="1485175" cy="199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40188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2896</TotalTime>
  <Words>350</Words>
  <Application>Microsoft Office PowerPoint</Application>
  <PresentationFormat>On-screen Show (4:3)</PresentationFormat>
  <Paragraphs>37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.VnTime</vt:lpstr>
      <vt:lpstr>Aachen</vt:lpstr>
      <vt:lpstr>Arial</vt:lpstr>
      <vt:lpstr>Calibri</vt:lpstr>
      <vt:lpstr>Cambria</vt:lpstr>
      <vt:lpstr>iCiel Soup of Justice</vt:lpstr>
      <vt:lpstr>Times New Roman</vt:lpstr>
      <vt:lpstr>Office Theme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vẽ tham khảo</vt:lpstr>
      <vt:lpstr>Bài vẽ tham khảo</vt:lpstr>
      <vt:lpstr>PowerPoint Presentation</vt:lpstr>
      <vt:lpstr>PowerPoint Presentation</vt:lpstr>
      <vt:lpstr>PowerPoint Presentation</vt:lpstr>
      <vt:lpstr>5. VẬN DỤNG, SÁNG TẠO: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Administrator</cp:lastModifiedBy>
  <cp:revision>205</cp:revision>
  <dcterms:created xsi:type="dcterms:W3CDTF">2020-08-13T08:18:23Z</dcterms:created>
  <dcterms:modified xsi:type="dcterms:W3CDTF">2022-09-13T06:00:14Z</dcterms:modified>
</cp:coreProperties>
</file>