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8" r:id="rId2"/>
    <p:sldId id="290" r:id="rId3"/>
    <p:sldId id="296" r:id="rId4"/>
    <p:sldId id="294" r:id="rId5"/>
    <p:sldId id="303" r:id="rId6"/>
    <p:sldId id="304" r:id="rId7"/>
    <p:sldId id="313" r:id="rId8"/>
    <p:sldId id="311" r:id="rId9"/>
    <p:sldId id="274" r:id="rId10"/>
    <p:sldId id="314" r:id="rId11"/>
    <p:sldId id="315" r:id="rId12"/>
    <p:sldId id="316" r:id="rId13"/>
    <p:sldId id="305" r:id="rId14"/>
    <p:sldId id="287" r:id="rId15"/>
    <p:sldId id="289" r:id="rId16"/>
    <p:sldId id="310" r:id="rId17"/>
    <p:sldId id="312" r:id="rId18"/>
    <p:sldId id="308" r:id="rId19"/>
    <p:sldId id="309" r:id="rId20"/>
    <p:sldId id="295" r:id="rId21"/>
    <p:sldId id="302" r:id="rId22"/>
  </p:sldIdLst>
  <p:sldSz cx="18288000" cy="10287000"/>
  <p:notesSz cx="6858000" cy="9144000"/>
  <p:embeddedFontLst>
    <p:embeddedFont>
      <p:font typeface="Bahnschrift Condensed" panose="020B0502040204020203" pitchFamily="34" charset="0"/>
      <p:regular r:id="rId23"/>
      <p:bold r:id="rId24"/>
    </p:embeddedFont>
    <p:embeddedFont>
      <p:font typeface="Livvic Bold Bold" panose="020B060402020202020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Livvic" panose="020B0604020202020204" charset="0"/>
      <p:regular r:id="rId30"/>
      <p:bold r:id="rId31"/>
      <p:italic r:id="rId32"/>
      <p:boldItalic r:id="rId33"/>
    </p:embeddedFont>
    <p:embeddedFont>
      <p:font typeface="Livvic Bold" panose="020B0604020202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83A4"/>
    <a:srgbClr val="78A067"/>
    <a:srgbClr val="F1ECE1"/>
    <a:srgbClr val="E9BBBD"/>
    <a:srgbClr val="D3E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22" autoAdjust="0"/>
  </p:normalViewPr>
  <p:slideViewPr>
    <p:cSldViewPr>
      <p:cViewPr varScale="1">
        <p:scale>
          <a:sx n="59" d="100"/>
          <a:sy n="59" d="100"/>
        </p:scale>
        <p:origin x="446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jpg"/><Relationship Id="rId5" Type="http://schemas.openxmlformats.org/officeDocument/2006/relationships/image" Target="../media/image9.png"/><Relationship Id="rId10" Type="http://schemas.openxmlformats.org/officeDocument/2006/relationships/image" Target="../media/image13.jpeg"/><Relationship Id="rId4" Type="http://schemas.microsoft.com/office/2007/relationships/hdphoto" Target="../media/hdphoto2.wdp"/><Relationship Id="rId9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hình ảnh hinh nen powerpoint dang yeu 175b332e90627f8 tại kho hình nền,  ảnh đẹp khoanh24.com">
            <a:extLst>
              <a:ext uri="{FF2B5EF4-FFF2-40B4-BE49-F238E27FC236}">
                <a16:creationId xmlns:a16="http://schemas.microsoft.com/office/drawing/2014/main" xmlns="" id="{7E5DA2CB-86E8-43DA-996C-EB7922146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402"/>
            <a:ext cx="18288000" cy="1027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xmlns="" id="{30C45144-F5E3-41A5-99B1-497FAB5214B3}"/>
              </a:ext>
            </a:extLst>
          </p:cNvPr>
          <p:cNvSpPr txBox="1"/>
          <p:nvPr/>
        </p:nvSpPr>
        <p:spPr>
          <a:xfrm>
            <a:off x="2055300" y="3833701"/>
            <a:ext cx="13625985" cy="2224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80"/>
              </a:lnSpc>
            </a:pP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Chào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đón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các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em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học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sinh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7400" dirty="0">
                <a:solidFill>
                  <a:srgbClr val="FF0000"/>
                </a:solidFill>
                <a:latin typeface="Livvic Bold Bold"/>
              </a:rPr>
              <a:t>4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đã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đến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với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tiết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Mĩ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thuật</a:t>
            </a:r>
            <a:endParaRPr lang="en-US" sz="74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xmlns="" id="{79708098-3330-43D4-BFAB-1DA318F82C58}"/>
              </a:ext>
            </a:extLst>
          </p:cNvPr>
          <p:cNvSpPr txBox="1"/>
          <p:nvPr/>
        </p:nvSpPr>
        <p:spPr>
          <a:xfrm>
            <a:off x="553997" y="1211694"/>
            <a:ext cx="16654282" cy="578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</a:pPr>
            <a:r>
              <a:rPr lang="en-US" sz="4047" dirty="0">
                <a:solidFill>
                  <a:srgbClr val="C00000"/>
                </a:solidFill>
                <a:latin typeface="Bahnschrift Condensed" panose="020B0502040204020203" pitchFamily="34" charset="0"/>
              </a:rPr>
              <a:t>PHÒNG GIÁO DỤC VÀ ĐÀO TẠO QUẬN LONG BIÊN</a:t>
            </a:r>
          </a:p>
        </p:txBody>
      </p:sp>
    </p:spTree>
    <p:extLst>
      <p:ext uri="{BB962C8B-B14F-4D97-AF65-F5344CB8AC3E}">
        <p14:creationId xmlns:p14="http://schemas.microsoft.com/office/powerpoint/2010/main" val="407621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4A7A03D-FB93-4F61-A3FA-0C593F25E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485900"/>
            <a:ext cx="10585985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78884829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B19F15DD-9BDE-4E08-92E0-665987BA4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181100"/>
            <a:ext cx="11536422" cy="7315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20848889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38BCEE70-A520-4FD6-B519-52996068C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447800"/>
            <a:ext cx="10932624" cy="7391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64183613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200+ hình nền PowerPoint cute siêu dễ thương đầy phong cách, ấn tượng -  Thegioididong.com">
            <a:extLst>
              <a:ext uri="{FF2B5EF4-FFF2-40B4-BE49-F238E27FC236}">
                <a16:creationId xmlns:a16="http://schemas.microsoft.com/office/drawing/2014/main" xmlns="" id="{B8AE0020-7032-4B63-AA73-EF5275D31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xmlns="" id="{94E152BC-FB49-4F91-8648-EBF569F2FDC5}"/>
              </a:ext>
            </a:extLst>
          </p:cNvPr>
          <p:cNvSpPr txBox="1"/>
          <p:nvPr/>
        </p:nvSpPr>
        <p:spPr>
          <a:xfrm rot="47337">
            <a:off x="6323565" y="1759118"/>
            <a:ext cx="6489219" cy="1240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vi-VN" sz="8478" b="1" dirty="0">
                <a:solidFill>
                  <a:srgbClr val="035457"/>
                </a:solidFill>
                <a:latin typeface="Livvic Bold" panose="020B0604020202020204" charset="0"/>
              </a:rPr>
              <a:t>Ghi </a:t>
            </a:r>
            <a:r>
              <a:rPr lang="vi-VN" sz="8478" b="1" dirty="0" err="1">
                <a:solidFill>
                  <a:srgbClr val="035457"/>
                </a:solidFill>
                <a:latin typeface="Livvic Bold" panose="020B0604020202020204" charset="0"/>
              </a:rPr>
              <a:t>nhớ</a:t>
            </a:r>
            <a:endParaRPr lang="en-US" sz="8478" b="1" dirty="0">
              <a:solidFill>
                <a:srgbClr val="035457"/>
              </a:solidFill>
              <a:latin typeface="Livvic Bold" panose="020B060402020202020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C193D28C-4B7A-47BF-B7C3-622252C7C648}"/>
              </a:ext>
            </a:extLst>
          </p:cNvPr>
          <p:cNvSpPr txBox="1">
            <a:spLocks/>
          </p:cNvSpPr>
          <p:nvPr/>
        </p:nvSpPr>
        <p:spPr>
          <a:xfrm>
            <a:off x="5334000" y="3543300"/>
            <a:ext cx="8458200" cy="3657600"/>
          </a:xfrm>
          <a:prstGeom prst="rect">
            <a:avLst/>
          </a:prstGeom>
        </p:spPr>
        <p:txBody>
          <a:bodyPr/>
          <a:lstStyle/>
          <a:p>
            <a:pPr algn="just" eaLnBrk="0" hangingPunct="0">
              <a:buFontTx/>
              <a:buChar char="-"/>
              <a:defRPr/>
            </a:pP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Vẽ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xé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/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cắt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dán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các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sản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phẩm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theo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nội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dung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đề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tài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“ Em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tham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gia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giao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thông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”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để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tạo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kho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hình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ảnh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</a:p>
          <a:p>
            <a:pPr algn="just" eaLnBrk="0" hangingPunct="0">
              <a:buFontTx/>
              <a:buChar char="-"/>
              <a:defRPr/>
            </a:pP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Cắt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rời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các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hình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ảnh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sau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đó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sắp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xếp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vào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khổ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giấy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theo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nội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dung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chủ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đề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</a:p>
          <a:p>
            <a:pPr algn="ctr" eaLnBrk="0" hangingPunct="0">
              <a:defRPr/>
            </a:pPr>
            <a:endParaRPr lang="en-US" sz="4400" b="1" kern="0" dirty="0">
              <a:solidFill>
                <a:srgbClr val="00B05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25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>
            <a:extLst>
              <a:ext uri="{FF2B5EF4-FFF2-40B4-BE49-F238E27FC236}">
                <a16:creationId xmlns:a16="http://schemas.microsoft.com/office/drawing/2014/main" xmlns="" id="{0B29EAF4-F015-4EA4-8F0A-1B68450E222B}"/>
              </a:ext>
            </a:extLst>
          </p:cNvPr>
          <p:cNvSpPr txBox="1"/>
          <p:nvPr/>
        </p:nvSpPr>
        <p:spPr>
          <a:xfrm>
            <a:off x="2590800" y="447717"/>
            <a:ext cx="14097000" cy="982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vi-VN" sz="6000" dirty="0">
                <a:solidFill>
                  <a:srgbClr val="035457"/>
                </a:solidFill>
                <a:latin typeface="Livvic Bold Bold"/>
              </a:rPr>
              <a:t>Tranh tham </a:t>
            </a:r>
            <a:r>
              <a:rPr lang="vi-VN" sz="6000" dirty="0" err="1">
                <a:solidFill>
                  <a:srgbClr val="035457"/>
                </a:solidFill>
                <a:latin typeface="Livvic Bold Bold"/>
              </a:rPr>
              <a:t>khảo</a:t>
            </a:r>
            <a:r>
              <a:rPr lang="vi-VN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vi-VN" sz="6000" dirty="0" err="1">
                <a:solidFill>
                  <a:srgbClr val="035457"/>
                </a:solidFill>
                <a:latin typeface="Livvic Bold Bold"/>
              </a:rPr>
              <a:t>tạo</a:t>
            </a:r>
            <a:r>
              <a:rPr lang="vi-VN" sz="6000" dirty="0">
                <a:solidFill>
                  <a:srgbClr val="035457"/>
                </a:solidFill>
                <a:latin typeface="Livvic Bold Bold"/>
              </a:rPr>
              <a:t> kho </a:t>
            </a:r>
            <a:r>
              <a:rPr lang="vi-VN" sz="6000" dirty="0" err="1">
                <a:solidFill>
                  <a:srgbClr val="035457"/>
                </a:solidFill>
                <a:latin typeface="Livvic Bold Bold"/>
              </a:rPr>
              <a:t>hình</a:t>
            </a:r>
            <a:r>
              <a:rPr lang="vi-VN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vi-VN" sz="6000" dirty="0" err="1">
                <a:solidFill>
                  <a:srgbClr val="035457"/>
                </a:solidFill>
                <a:latin typeface="Livvic Bold Bold"/>
              </a:rPr>
              <a:t>ảnh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pic>
        <p:nvPicPr>
          <p:cNvPr id="9" name="Picture 4" descr="00fab3ad506481d7c3fba635f46c2ec4(1).jpg">
            <a:extLst>
              <a:ext uri="{FF2B5EF4-FFF2-40B4-BE49-F238E27FC236}">
                <a16:creationId xmlns:a16="http://schemas.microsoft.com/office/drawing/2014/main" xmlns="" id="{4FB2C104-F314-4E2F-90F5-DBFEBBCE9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533900"/>
            <a:ext cx="10702636" cy="453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35abafac52e0c3e1865b638c4f10188b.jpg">
            <a:extLst>
              <a:ext uri="{FF2B5EF4-FFF2-40B4-BE49-F238E27FC236}">
                <a16:creationId xmlns:a16="http://schemas.microsoft.com/office/drawing/2014/main" xmlns="" id="{379AD86E-138F-4FA2-8B0B-2370737627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19"/>
          <a:stretch/>
        </p:blipFill>
        <p:spPr bwMode="auto">
          <a:xfrm>
            <a:off x="5046518" y="1545972"/>
            <a:ext cx="9185564" cy="3653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47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13e6726ed9906ed377cc0b5153d223ff.jpg">
            <a:extLst>
              <a:ext uri="{FF2B5EF4-FFF2-40B4-BE49-F238E27FC236}">
                <a16:creationId xmlns:a16="http://schemas.microsoft.com/office/drawing/2014/main" xmlns="" id="{0CC1202E-3F10-46C1-B6EA-0AD886301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246110"/>
            <a:ext cx="4057055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827607ee0b1c7cbc4930916661a6a4ae.jpg">
            <a:extLst>
              <a:ext uri="{FF2B5EF4-FFF2-40B4-BE49-F238E27FC236}">
                <a16:creationId xmlns:a16="http://schemas.microsoft.com/office/drawing/2014/main" xmlns="" id="{6C836A0D-AC49-4C1A-BD3F-9D088C61E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288" y="0"/>
            <a:ext cx="8493919" cy="583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bd1dd09b349fad16731227e54bb055be.jpg">
            <a:extLst>
              <a:ext uri="{FF2B5EF4-FFF2-40B4-BE49-F238E27FC236}">
                <a16:creationId xmlns:a16="http://schemas.microsoft.com/office/drawing/2014/main" xmlns="" id="{30D53FD0-641E-4D85-A3DB-7A586EDBC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600700"/>
            <a:ext cx="6629400" cy="4242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b28949d357e6d264812cdcd276912511.jpg">
            <a:extLst>
              <a:ext uri="{FF2B5EF4-FFF2-40B4-BE49-F238E27FC236}">
                <a16:creationId xmlns:a16="http://schemas.microsoft.com/office/drawing/2014/main" xmlns="" id="{4F45107A-9711-4C20-9BAB-3E6B4D9BFC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4"/>
          <a:stretch/>
        </p:blipFill>
        <p:spPr bwMode="auto">
          <a:xfrm>
            <a:off x="3352800" y="1046018"/>
            <a:ext cx="2451497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221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8c688635360bcce59f75cf63a0ca4f5.jpg">
            <a:extLst>
              <a:ext uri="{FF2B5EF4-FFF2-40B4-BE49-F238E27FC236}">
                <a16:creationId xmlns:a16="http://schemas.microsoft.com/office/drawing/2014/main" xmlns="" id="{5FA54011-BF12-4843-9D5E-DCFE6F7EF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00685"/>
            <a:ext cx="11734800" cy="9485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655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l_794xN.2411377486_71t2.jpg">
            <a:extLst>
              <a:ext uri="{FF2B5EF4-FFF2-40B4-BE49-F238E27FC236}">
                <a16:creationId xmlns:a16="http://schemas.microsoft.com/office/drawing/2014/main" xmlns="" id="{621A32F4-A7FD-4CD3-BF2B-D2143C358F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9"/>
          <a:stretch/>
        </p:blipFill>
        <p:spPr bwMode="auto">
          <a:xfrm>
            <a:off x="2895600" y="427957"/>
            <a:ext cx="12496800" cy="985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45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ải Hình Nền Động Đẹp Cho Powerpoint - Hình nền Laptop đẹp nhất">
            <a:extLst>
              <a:ext uri="{FF2B5EF4-FFF2-40B4-BE49-F238E27FC236}">
                <a16:creationId xmlns:a16="http://schemas.microsoft.com/office/drawing/2014/main" xmlns="" id="{05B91A1C-7AA3-43C4-8BB6-D93D25C97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5" y="-1"/>
            <a:ext cx="18255575" cy="102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xmlns="" id="{2C841B48-46D9-42A0-9FDE-47D63DD5A7FF}"/>
              </a:ext>
            </a:extLst>
          </p:cNvPr>
          <p:cNvSpPr txBox="1"/>
          <p:nvPr/>
        </p:nvSpPr>
        <p:spPr>
          <a:xfrm>
            <a:off x="2514600" y="3637016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>
                <a:solidFill>
                  <a:srgbClr val="035457"/>
                </a:solidFill>
                <a:latin typeface="Livvic Bold Bold"/>
              </a:rPr>
              <a:t>3.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Luyện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tập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–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Sáng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tạo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683F4160-49EF-4F1C-A8A7-346983E0B20E}"/>
              </a:ext>
            </a:extLst>
          </p:cNvPr>
          <p:cNvSpPr txBox="1">
            <a:spLocks/>
          </p:cNvSpPr>
          <p:nvPr/>
        </p:nvSpPr>
        <p:spPr bwMode="auto">
          <a:xfrm>
            <a:off x="685800" y="4610100"/>
            <a:ext cx="12877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en-US" sz="2800" kern="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xé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rời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sz="2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en-US" sz="2800" kern="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283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10" descr="Background trẻ em đẹp">
            <a:extLst>
              <a:ext uri="{FF2B5EF4-FFF2-40B4-BE49-F238E27FC236}">
                <a16:creationId xmlns:a16="http://schemas.microsoft.com/office/drawing/2014/main" xmlns="" id="{5FD0A140-F558-4F14-8666-BC7985779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4" y="-1"/>
            <a:ext cx="18257196" cy="1037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8">
            <a:extLst>
              <a:ext uri="{FF2B5EF4-FFF2-40B4-BE49-F238E27FC236}">
                <a16:creationId xmlns:a16="http://schemas.microsoft.com/office/drawing/2014/main" xmlns="" id="{79559C8E-72AF-413E-A113-017E3F4E4423}"/>
              </a:ext>
            </a:extLst>
          </p:cNvPr>
          <p:cNvGrpSpPr/>
          <p:nvPr/>
        </p:nvGrpSpPr>
        <p:grpSpPr>
          <a:xfrm>
            <a:off x="4648200" y="2171700"/>
            <a:ext cx="12801600" cy="4108759"/>
            <a:chOff x="0" y="0"/>
            <a:chExt cx="13245259" cy="547834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2E9AE2EB-4293-42F5-9D85-24EEE48766EC}"/>
                </a:ext>
              </a:extLst>
            </p:cNvPr>
            <p:cNvSpPr txBox="1"/>
            <p:nvPr/>
          </p:nvSpPr>
          <p:spPr>
            <a:xfrm>
              <a:off x="317865" y="1579841"/>
              <a:ext cx="12927394" cy="38984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817"/>
                </a:lnSpc>
              </a:pPr>
              <a:endParaRPr lang="vi-VN" sz="4400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>
                <a:lnSpc>
                  <a:spcPts val="3817"/>
                </a:lnSpc>
              </a:pP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Giới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thiệu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và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chia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sẻ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sản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phẩm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với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các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bạn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nhé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!</a:t>
              </a:r>
              <a:r>
                <a:rPr lang="en-US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endParaRPr lang="vi-VN" sz="4400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>
                <a:lnSpc>
                  <a:spcPts val="3817"/>
                </a:lnSpc>
              </a:pPr>
              <a:endPara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 marL="514350" indent="-514350">
                <a:lnSpc>
                  <a:spcPts val="3817"/>
                </a:lnSpc>
                <a:buAutoNum type="arabicPeriod"/>
              </a:pPr>
              <a:endParaRPr lang="en-US" sz="3181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 algn="ctr">
                <a:lnSpc>
                  <a:spcPts val="3817"/>
                </a:lnSpc>
              </a:pPr>
              <a:endParaRPr lang="en-US" sz="3181" dirty="0">
                <a:solidFill>
                  <a:srgbClr val="000000"/>
                </a:solidFill>
                <a:latin typeface="Livvic Bold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76DB242-4109-4BF2-852D-3BA99DE16661}"/>
                </a:ext>
              </a:extLst>
            </p:cNvPr>
            <p:cNvSpPr txBox="1"/>
            <p:nvPr/>
          </p:nvSpPr>
          <p:spPr>
            <a:xfrm>
              <a:off x="0" y="0"/>
              <a:ext cx="11747283" cy="12956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52"/>
                </a:lnSpc>
              </a:pP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4.Phân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tích</a:t>
              </a: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đánh</a:t>
              </a: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giá</a:t>
              </a:r>
              <a:endParaRPr lang="en-US" sz="6000" dirty="0">
                <a:solidFill>
                  <a:srgbClr val="035457"/>
                </a:solidFill>
                <a:latin typeface="Livvic Bold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960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>
            <a:extLst>
              <a:ext uri="{FF2B5EF4-FFF2-40B4-BE49-F238E27FC236}">
                <a16:creationId xmlns:a16="http://schemas.microsoft.com/office/drawing/2014/main" xmlns="" id="{B6BF9DB1-7B97-427B-9F61-2F55199841CC}"/>
              </a:ext>
            </a:extLst>
          </p:cNvPr>
          <p:cNvSpPr txBox="1"/>
          <p:nvPr/>
        </p:nvSpPr>
        <p:spPr>
          <a:xfrm>
            <a:off x="4961760" y="87630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7051" dirty="0">
                <a:solidFill>
                  <a:srgbClr val="002060"/>
                </a:solidFill>
                <a:latin typeface="Livvic Bold Bold"/>
              </a:rPr>
              <a:t>KHỞI ĐỘNG</a:t>
            </a:r>
            <a:endParaRPr lang="en-US" sz="7051" dirty="0">
              <a:solidFill>
                <a:srgbClr val="002060"/>
              </a:solidFill>
              <a:latin typeface="Livvic Bold Bold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xmlns="" id="{03EEA62C-FAD2-43D0-9097-E14B754E0E8C}"/>
              </a:ext>
            </a:extLst>
          </p:cNvPr>
          <p:cNvSpPr txBox="1"/>
          <p:nvPr/>
        </p:nvSpPr>
        <p:spPr>
          <a:xfrm>
            <a:off x="3360782" y="3850460"/>
            <a:ext cx="7078618" cy="26646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58"/>
              </a:lnSpc>
              <a:spcBef>
                <a:spcPct val="0"/>
              </a:spcBef>
            </a:pPr>
            <a:r>
              <a:rPr lang="vi-VN" sz="199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?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Xe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gì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 hai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bánh</a:t>
            </a:r>
            <a:endParaRPr lang="vi-VN" sz="3465" b="1" dirty="0">
              <a:solidFill>
                <a:srgbClr val="002060"/>
              </a:solidFill>
              <a:latin typeface="Livvic" panose="020B0604020202020204" charset="0"/>
            </a:endParaRPr>
          </a:p>
          <a:p>
            <a:pPr>
              <a:lnSpc>
                <a:spcPts val="4158"/>
              </a:lnSpc>
              <a:spcBef>
                <a:spcPct val="0"/>
              </a:spcBef>
            </a:pP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Đạp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chạy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 bon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bon</a:t>
            </a:r>
            <a:endParaRPr lang="vi-VN" sz="3465" b="1" dirty="0">
              <a:solidFill>
                <a:srgbClr val="002060"/>
              </a:solidFill>
              <a:latin typeface="Livvic" panose="020B0604020202020204" charset="0"/>
            </a:endParaRPr>
          </a:p>
          <a:p>
            <a:pPr>
              <a:lnSpc>
                <a:spcPts val="4158"/>
              </a:lnSpc>
              <a:spcBef>
                <a:spcPct val="0"/>
              </a:spcBef>
            </a:pP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Chuông kêu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kính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 coong</a:t>
            </a:r>
          </a:p>
          <a:p>
            <a:pPr>
              <a:lnSpc>
                <a:spcPts val="4158"/>
              </a:lnSpc>
              <a:spcBef>
                <a:spcPct val="0"/>
              </a:spcBef>
            </a:pP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Đứng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 yên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thì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đổ</a:t>
            </a:r>
            <a:endParaRPr lang="vi-VN" sz="3465" b="1" dirty="0">
              <a:solidFill>
                <a:srgbClr val="002060"/>
              </a:solidFill>
              <a:latin typeface="Livvic" panose="020B0604020202020204" charset="0"/>
            </a:endParaRPr>
          </a:p>
          <a:p>
            <a:pPr>
              <a:lnSpc>
                <a:spcPts val="4158"/>
              </a:lnSpc>
              <a:spcBef>
                <a:spcPct val="0"/>
              </a:spcBef>
            </a:pP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Là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 xe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gì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?</a:t>
            </a:r>
            <a:endParaRPr lang="en-US" sz="3465" b="1" dirty="0">
              <a:solidFill>
                <a:srgbClr val="002060"/>
              </a:solidFill>
              <a:latin typeface="Livvic" panose="020B0604020202020204" charset="0"/>
            </a:endParaRPr>
          </a:p>
        </p:txBody>
      </p:sp>
      <p:pic>
        <p:nvPicPr>
          <p:cNvPr id="2" name="Picture 2" descr="Bán Buôn 16 Inch Trẻ Em Xe Đạp Cho Bé 8 Tuổi/phổ Biến Đẹp Xe Đạp Hình Ảnh/hà  Bắc Sản Xuất Trẻ Em Bi Chu Kỳ - Buy 16 Inch Trẻ Em">
            <a:extLst>
              <a:ext uri="{FF2B5EF4-FFF2-40B4-BE49-F238E27FC236}">
                <a16:creationId xmlns:a16="http://schemas.microsoft.com/office/drawing/2014/main" xmlns="" id="{8E273161-CB14-4274-B492-1DC85592B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1730" y="2932499"/>
            <a:ext cx="4500562" cy="4500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159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wnload file vector mầm non – download menu file vector">
            <a:extLst>
              <a:ext uri="{FF2B5EF4-FFF2-40B4-BE49-F238E27FC236}">
                <a16:creationId xmlns:a16="http://schemas.microsoft.com/office/drawing/2014/main" xmlns="" id="{2810C98E-8D85-4655-A0FE-4C2A074AE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70" y="38100"/>
            <a:ext cx="1830097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xmlns="" id="{0A74E434-0C9D-4092-820C-C3F8E3776929}"/>
              </a:ext>
            </a:extLst>
          </p:cNvPr>
          <p:cNvSpPr txBox="1"/>
          <p:nvPr/>
        </p:nvSpPr>
        <p:spPr>
          <a:xfrm>
            <a:off x="1363185" y="1866900"/>
            <a:ext cx="9076215" cy="1760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80"/>
              </a:lnSpc>
            </a:pPr>
            <a:r>
              <a:rPr lang="en-US" sz="11567" dirty="0" err="1">
                <a:solidFill>
                  <a:srgbClr val="035457"/>
                </a:solidFill>
                <a:latin typeface="Livvic Bold Bold"/>
              </a:rPr>
              <a:t>Dặn</a:t>
            </a:r>
            <a:r>
              <a:rPr lang="en-US" sz="11567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11567" dirty="0" err="1">
                <a:solidFill>
                  <a:srgbClr val="035457"/>
                </a:solidFill>
                <a:latin typeface="Livvic Bold Bold"/>
              </a:rPr>
              <a:t>dò</a:t>
            </a:r>
            <a:endParaRPr lang="en-US" sz="11567" dirty="0">
              <a:solidFill>
                <a:srgbClr val="035457"/>
              </a:solidFill>
              <a:latin typeface="Livvic Bold Bold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xmlns="" id="{348013EE-038B-4954-9651-C16AA9F138CA}"/>
              </a:ext>
            </a:extLst>
          </p:cNvPr>
          <p:cNvSpPr txBox="1"/>
          <p:nvPr/>
        </p:nvSpPr>
        <p:spPr>
          <a:xfrm>
            <a:off x="8908641" y="3199457"/>
            <a:ext cx="9760359" cy="1356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5938" lvl="1" indent="-497969">
              <a:lnSpc>
                <a:spcPts val="5535"/>
              </a:lnSpc>
              <a:buFont typeface="Arial"/>
              <a:buChar char="•"/>
            </a:pP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Hoàn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thiện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Livvic" panose="020B0604020202020204" charset="0"/>
              </a:rPr>
              <a:t>sản</a:t>
            </a:r>
            <a:r>
              <a:rPr lang="vi-VN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Livvic" panose="020B0604020202020204" charset="0"/>
              </a:rPr>
              <a:t>phẩm</a:t>
            </a:r>
            <a:endParaRPr lang="vi-VN" sz="4000" b="1" dirty="0">
              <a:solidFill>
                <a:srgbClr val="002060"/>
              </a:solidFill>
              <a:latin typeface="Livvic" panose="020B0604020202020204" charset="0"/>
            </a:endParaRPr>
          </a:p>
          <a:p>
            <a:pPr marL="995938" lvl="1" indent="-497969">
              <a:lnSpc>
                <a:spcPts val="5535"/>
              </a:lnSpc>
              <a:buFont typeface="Arial"/>
              <a:buChar char="•"/>
            </a:pPr>
            <a:r>
              <a:rPr lang="vi-VN" sz="4000" b="1" dirty="0" err="1">
                <a:solidFill>
                  <a:srgbClr val="002060"/>
                </a:solidFill>
                <a:latin typeface="Livvic" panose="020B0604020202020204" charset="0"/>
              </a:rPr>
              <a:t>Chuẩn</a:t>
            </a:r>
            <a:r>
              <a:rPr lang="vi-VN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Livvic" panose="020B0604020202020204" charset="0"/>
              </a:rPr>
              <a:t>bị</a:t>
            </a:r>
            <a:r>
              <a:rPr lang="vi-VN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Livvic" panose="020B0604020202020204" charset="0"/>
              </a:rPr>
              <a:t>đồ</a:t>
            </a:r>
            <a:r>
              <a:rPr lang="vi-VN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Livvic" panose="020B0604020202020204" charset="0"/>
              </a:rPr>
              <a:t>dùng</a:t>
            </a:r>
            <a:r>
              <a:rPr lang="vi-VN" sz="4000" b="1" dirty="0">
                <a:solidFill>
                  <a:srgbClr val="002060"/>
                </a:solidFill>
                <a:latin typeface="Livvic" panose="020B0604020202020204" charset="0"/>
              </a:rPr>
              <a:t> cho </a:t>
            </a:r>
            <a:r>
              <a:rPr lang="vi-VN" sz="4000" b="1" dirty="0" err="1">
                <a:solidFill>
                  <a:srgbClr val="002060"/>
                </a:solidFill>
                <a:latin typeface="Livvic" panose="020B0604020202020204" charset="0"/>
              </a:rPr>
              <a:t>tiết</a:t>
            </a:r>
            <a:r>
              <a:rPr lang="vi-VN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Livvic" panose="020B0604020202020204" charset="0"/>
              </a:rPr>
              <a:t>học</a:t>
            </a:r>
            <a:r>
              <a:rPr lang="vi-VN" sz="4000" b="1" dirty="0">
                <a:solidFill>
                  <a:srgbClr val="002060"/>
                </a:solidFill>
                <a:latin typeface="Livvic" panose="020B0604020202020204" charset="0"/>
              </a:rPr>
              <a:t> sau</a:t>
            </a:r>
            <a:endParaRPr lang="en-US" sz="4000" b="1" dirty="0">
              <a:solidFill>
                <a:srgbClr val="002060"/>
              </a:solidFill>
              <a:latin typeface="Livvi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27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18 Julie ideas | art wall kids, how to draw hands, kids playing football">
            <a:extLst>
              <a:ext uri="{FF2B5EF4-FFF2-40B4-BE49-F238E27FC236}">
                <a16:creationId xmlns:a16="http://schemas.microsoft.com/office/drawing/2014/main" xmlns="" id="{D7926022-C0FC-4D05-A74D-5FAAE8178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83642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xmlns="" id="{5EACA2BE-7E28-4E50-BB65-3408931DBC0C}"/>
              </a:ext>
            </a:extLst>
          </p:cNvPr>
          <p:cNvSpPr txBox="1"/>
          <p:nvPr/>
        </p:nvSpPr>
        <p:spPr>
          <a:xfrm>
            <a:off x="5698130" y="2324100"/>
            <a:ext cx="8856070" cy="2626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3"/>
              </a:lnSpc>
            </a:pPr>
            <a:r>
              <a:rPr lang="en-US" sz="8661" dirty="0">
                <a:solidFill>
                  <a:srgbClr val="C00000"/>
                </a:solidFill>
                <a:latin typeface="Livvic Bold Bold"/>
              </a:rPr>
              <a:t>Xin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chào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và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hẹn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gặp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lại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các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em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4367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Tranh dán tường trượt tuyết mùa đông K0001">
            <a:extLst>
              <a:ext uri="{FF2B5EF4-FFF2-40B4-BE49-F238E27FC236}">
                <a16:creationId xmlns:a16="http://schemas.microsoft.com/office/drawing/2014/main" xmlns="" id="{E7AF3561-9DC5-4BB2-8988-C47DD9C6EB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79"/>
          <a:stretch/>
        </p:blipFill>
        <p:spPr bwMode="auto">
          <a:xfrm>
            <a:off x="0" y="0"/>
            <a:ext cx="18288000" cy="1025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xmlns="" id="{14D4B18B-049D-49D7-A76A-6FE30287B7F8}"/>
              </a:ext>
            </a:extLst>
          </p:cNvPr>
          <p:cNvSpPr txBox="1"/>
          <p:nvPr/>
        </p:nvSpPr>
        <p:spPr>
          <a:xfrm>
            <a:off x="956611" y="904266"/>
            <a:ext cx="16654282" cy="581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</a:pPr>
            <a:r>
              <a:rPr lang="en-US" sz="3600" dirty="0">
                <a:solidFill>
                  <a:srgbClr val="002060"/>
                </a:solidFill>
                <a:latin typeface="Livvic Bold" panose="020B0604020202020204" charset="0"/>
              </a:rPr>
              <a:t>PHÒNG GIÁO DỤC VÀ ĐÀO TẠO QUẬN LONG BIÊN</a:t>
            </a:r>
          </a:p>
        </p:txBody>
      </p:sp>
      <p:pic>
        <p:nvPicPr>
          <p:cNvPr id="9" name="Picture 260" descr="67c5af5f5e6039da6fc9df9690f70710.jpg">
            <a:extLst>
              <a:ext uri="{FF2B5EF4-FFF2-40B4-BE49-F238E27FC236}">
                <a16:creationId xmlns:a16="http://schemas.microsoft.com/office/drawing/2014/main" xmlns="" id="{D6DB556C-75E7-4710-B9D6-E9A7D1C426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7"/>
          <a:stretch/>
        </p:blipFill>
        <p:spPr bwMode="auto">
          <a:xfrm>
            <a:off x="6549613" y="6413420"/>
            <a:ext cx="4025459" cy="320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57" descr="b7dd02a0a3e4cc93c9ffd808fb5dc62b.jpg">
            <a:extLst>
              <a:ext uri="{FF2B5EF4-FFF2-40B4-BE49-F238E27FC236}">
                <a16:creationId xmlns:a16="http://schemas.microsoft.com/office/drawing/2014/main" xmlns="" id="{4863C129-4AE4-485E-826E-577098B86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587" y="6430179"/>
            <a:ext cx="3117026" cy="318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58" descr="cb155252a14d92795e6b8670b30d5b77.jpg">
            <a:extLst>
              <a:ext uri="{FF2B5EF4-FFF2-40B4-BE49-F238E27FC236}">
                <a16:creationId xmlns:a16="http://schemas.microsoft.com/office/drawing/2014/main" xmlns="" id="{B9F8764F-0600-4EB4-A637-6D7CA56F63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072" y="6430179"/>
            <a:ext cx="4044567" cy="318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Google Shape;590;p24">
            <a:extLst>
              <a:ext uri="{FF2B5EF4-FFF2-40B4-BE49-F238E27FC236}">
                <a16:creationId xmlns:a16="http://schemas.microsoft.com/office/drawing/2014/main" xmlns="" id="{643801C6-749C-4087-9995-B410C3A162D1}"/>
              </a:ext>
            </a:extLst>
          </p:cNvPr>
          <p:cNvSpPr txBox="1">
            <a:spLocks/>
          </p:cNvSpPr>
          <p:nvPr/>
        </p:nvSpPr>
        <p:spPr>
          <a:xfrm>
            <a:off x="3536606" y="2484624"/>
            <a:ext cx="11398594" cy="31922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6000" b="1" dirty="0">
                <a:solidFill>
                  <a:srgbClr val="0B44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4</a:t>
            </a:r>
            <a:br>
              <a:rPr lang="en-US" sz="6000" b="1" dirty="0">
                <a:solidFill>
                  <a:srgbClr val="0B44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11: </a:t>
            </a:r>
          </a:p>
          <a:p>
            <a:pPr>
              <a:spcBef>
                <a:spcPts val="0"/>
              </a:spcBef>
            </a:pP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THAM GIA GIAO THÔNG (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2 )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13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ụng Cụ Học Tập Hình ảnh | Định dạng hình ảnh PNG 400489348| vn.lovepik.com">
            <a:extLst>
              <a:ext uri="{FF2B5EF4-FFF2-40B4-BE49-F238E27FC236}">
                <a16:creationId xmlns:a16="http://schemas.microsoft.com/office/drawing/2014/main" xmlns="" id="{65AF471D-54C6-4C85-83DB-E35359132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xmlns="" id="{765BAC06-6234-4222-82CD-B99FAF803195}"/>
              </a:ext>
            </a:extLst>
          </p:cNvPr>
          <p:cNvSpPr txBox="1"/>
          <p:nvPr/>
        </p:nvSpPr>
        <p:spPr>
          <a:xfrm rot="21022780">
            <a:off x="4758346" y="269748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en-US" sz="705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vi-VN" sz="7051" dirty="0">
                <a:solidFill>
                  <a:srgbClr val="035457"/>
                </a:solidFill>
                <a:latin typeface="Livvic Bold Bold"/>
              </a:rPr>
              <a:t>Đ</a:t>
            </a:r>
            <a:r>
              <a:rPr lang="en-US" sz="7051" dirty="0">
                <a:solidFill>
                  <a:srgbClr val="035457"/>
                </a:solidFill>
                <a:latin typeface="Livvic Bold Bold"/>
              </a:rPr>
              <a:t>ồ </a:t>
            </a:r>
            <a:r>
              <a:rPr lang="en-US" sz="7051" dirty="0" err="1">
                <a:solidFill>
                  <a:srgbClr val="035457"/>
                </a:solidFill>
                <a:latin typeface="Livvic Bold Bold"/>
              </a:rPr>
              <a:t>dùng</a:t>
            </a:r>
            <a:endParaRPr lang="en-US" sz="7051" dirty="0">
              <a:solidFill>
                <a:srgbClr val="035457"/>
              </a:solidFill>
              <a:latin typeface="Livvic Bold Bold"/>
            </a:endParaRPr>
          </a:p>
        </p:txBody>
      </p:sp>
      <p:pic>
        <p:nvPicPr>
          <p:cNvPr id="5" name="Picture 2" descr="A picture containing text, stationary, businesscard, envelope&#10;&#10;Description automatically generated">
            <a:extLst>
              <a:ext uri="{FF2B5EF4-FFF2-40B4-BE49-F238E27FC236}">
                <a16:creationId xmlns:a16="http://schemas.microsoft.com/office/drawing/2014/main" xmlns="" id="{ECBFE756-6C51-440D-9558-EDC36679C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667" r="94667">
                        <a14:foregroundMark x1="7833" y1="26667" x2="10333" y2="78833"/>
                        <a14:foregroundMark x1="10333" y1="78833" x2="18667" y2="80167"/>
                        <a14:foregroundMark x1="94667" y1="50167" x2="89500" y2="47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9624" y="2907054"/>
            <a:ext cx="5943600" cy="6624364"/>
          </a:xfrm>
          <a:prstGeom prst="rect">
            <a:avLst/>
          </a:prstGeom>
        </p:spPr>
      </p:pic>
      <p:pic>
        <p:nvPicPr>
          <p:cNvPr id="6" name="Picture 6" descr="E:\GIAO AN\SGV lop 2\sgv chân trời sáng tạo lớp 2\hình minh họa giáo án\11\unnamed.png">
            <a:extLst>
              <a:ext uri="{FF2B5EF4-FFF2-40B4-BE49-F238E27FC236}">
                <a16:creationId xmlns:a16="http://schemas.microsoft.com/office/drawing/2014/main" xmlns="" id="{2AF0AC4E-B107-47AA-A208-11ACFE6EE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36960">
            <a:off x="3084311" y="4564680"/>
            <a:ext cx="3597824" cy="2185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hart&#10;&#10;Description automatically generated">
            <a:extLst>
              <a:ext uri="{FF2B5EF4-FFF2-40B4-BE49-F238E27FC236}">
                <a16:creationId xmlns:a16="http://schemas.microsoft.com/office/drawing/2014/main" xmlns="" id="{B66F5481-4DCD-43F6-9C08-F97220F01B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25" b="97500" l="10000" r="90000">
                        <a14:foregroundMark x1="44750" y1="8250" x2="49875" y2="34625"/>
                        <a14:foregroundMark x1="61750" y1="36625" x2="62000" y2="54625"/>
                        <a14:foregroundMark x1="62000" y1="54625" x2="62000" y2="54625"/>
                        <a14:foregroundMark x1="62375" y1="57125" x2="60000" y2="88500"/>
                        <a14:foregroundMark x1="60000" y1="88500" x2="46250" y2="91875"/>
                        <a14:foregroundMark x1="46250" y1="91875" x2="39875" y2="90000"/>
                        <a14:foregroundMark x1="48750" y1="14750" x2="54250" y2="34375"/>
                        <a14:foregroundMark x1="54250" y1="34375" x2="54250" y2="34375"/>
                        <a14:foregroundMark x1="54625" y1="15750" x2="58750" y2="30000"/>
                        <a14:foregroundMark x1="58750" y1="30000" x2="58750" y2="30000"/>
                        <a14:foregroundMark x1="39750" y1="8375" x2="41875" y2="25625"/>
                        <a14:foregroundMark x1="41875" y1="25625" x2="49875" y2="36000"/>
                        <a14:foregroundMark x1="49875" y1="36000" x2="59375" y2="29250"/>
                        <a14:foregroundMark x1="59375" y1="29250" x2="60125" y2="19750"/>
                        <a14:foregroundMark x1="60125" y1="19750" x2="55875" y2="6625"/>
                        <a14:foregroundMark x1="55875" y1="6625" x2="46875" y2="9875"/>
                        <a14:foregroundMark x1="46875" y1="9875" x2="46875" y2="14375"/>
                        <a14:foregroundMark x1="39875" y1="40375" x2="41363" y2="56000"/>
                        <a14:foregroundMark x1="39125" y1="37375" x2="38414" y2="56000"/>
                        <a14:foregroundMark x1="39500" y1="76000" x2="39500" y2="83625"/>
                        <a14:foregroundMark x1="39500" y1="83625" x2="42750" y2="94250"/>
                        <a14:foregroundMark x1="42750" y1="94250" x2="53250" y2="97500"/>
                        <a14:foregroundMark x1="53250" y1="97500" x2="54500" y2="97250"/>
                        <a14:foregroundMark x1="62750" y1="35875" x2="60125" y2="84750"/>
                        <a14:foregroundMark x1="39811" y1="76000" x2="41000" y2="85750"/>
                        <a14:foregroundMark x1="40590" y1="76000" x2="43125" y2="82375"/>
                        <a14:foregroundMark x1="46875" y1="71500" x2="51375" y2="82375"/>
                        <a14:foregroundMark x1="51375" y1="82375" x2="51875" y2="82875"/>
                        <a14:foregroundMark x1="46625" y1="55375" x2="50875" y2="68875"/>
                        <a14:foregroundMark x1="50875" y1="68875" x2="50875" y2="68875"/>
                        <a14:foregroundMark x1="49500" y1="56500" x2="41814" y2="63463"/>
                        <a14:foregroundMark x1="42118" y1="63493" x2="47500" y2="59125"/>
                        <a14:foregroundMark x1="47500" y1="59125" x2="48125" y2="57875"/>
                        <a14:backgroundMark x1="39000" y1="62750" x2="38375" y2="67375"/>
                        <a14:backgroundMark x1="38250" y1="68125" x2="38250" y2="70750"/>
                        <a14:backgroundMark x1="38625" y1="56000" x2="3862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25072">
            <a:off x="3134841" y="3702002"/>
            <a:ext cx="1882733" cy="17463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1698072-563B-4501-AA1E-0DBF8409A7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541" y="7212383"/>
            <a:ext cx="1122724" cy="10027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77E917F-AE7C-4E1C-97C6-1C28E287CA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973" y="4188018"/>
            <a:ext cx="2683950" cy="33423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5C9F93D-D54E-47B1-A730-5FA1664F0B4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4601" y="2764138"/>
            <a:ext cx="2683950" cy="1674114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0A1E4E47-9644-40F6-9B5D-1052C27E5D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6576" y="4793849"/>
            <a:ext cx="2309623" cy="172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4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10" descr="Background trẻ em đẹp">
            <a:extLst>
              <a:ext uri="{FF2B5EF4-FFF2-40B4-BE49-F238E27FC236}">
                <a16:creationId xmlns:a16="http://schemas.microsoft.com/office/drawing/2014/main" xmlns="" id="{5FD0A140-F558-4F14-8666-BC7985779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4" y="-1"/>
            <a:ext cx="18257196" cy="1037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F2498EA-A402-4189-979C-E1471BB942E2}"/>
              </a:ext>
            </a:extLst>
          </p:cNvPr>
          <p:cNvGrpSpPr/>
          <p:nvPr/>
        </p:nvGrpSpPr>
        <p:grpSpPr>
          <a:xfrm>
            <a:off x="4267200" y="1769791"/>
            <a:ext cx="13767665" cy="6580527"/>
            <a:chOff x="0" y="0"/>
            <a:chExt cx="14198854" cy="877403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5FECCFF-52E1-4E93-91EB-9E5D77577AFA}"/>
                </a:ext>
              </a:extLst>
            </p:cNvPr>
            <p:cNvSpPr txBox="1"/>
            <p:nvPr/>
          </p:nvSpPr>
          <p:spPr>
            <a:xfrm>
              <a:off x="352189" y="1712273"/>
              <a:ext cx="13494477" cy="7061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Nhận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biết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thêm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một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số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hoạt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động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giao thông an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toàn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Vẽ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nhân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vật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và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phương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tiện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giao thông,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cắt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hoặc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xé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hình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ra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khỏi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giấy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tạo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kho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hình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ảnh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Giới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thiệu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,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nhận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xét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và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nêu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được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cảm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nhận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về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sản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phẩm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của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mình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,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của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bạn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AD823483-D6EB-403D-AB3B-6D40B50A3665}"/>
                </a:ext>
              </a:extLst>
            </p:cNvPr>
            <p:cNvSpPr txBox="1"/>
            <p:nvPr/>
          </p:nvSpPr>
          <p:spPr>
            <a:xfrm>
              <a:off x="0" y="0"/>
              <a:ext cx="14198854" cy="16273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10"/>
                </a:lnSpc>
              </a:pP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Yêu</a:t>
              </a:r>
              <a:r>
                <a:rPr lang="en-US" sz="8009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cầu</a:t>
              </a:r>
              <a:r>
                <a:rPr lang="en-US" sz="8009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cần</a:t>
              </a:r>
              <a:r>
                <a:rPr lang="en-US" sz="8009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đạt</a:t>
              </a:r>
              <a:endParaRPr lang="en-US" sz="8009" dirty="0">
                <a:solidFill>
                  <a:srgbClr val="035457"/>
                </a:solidFill>
                <a:latin typeface="Livvic Bold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412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>
            <a:extLst>
              <a:ext uri="{FF2B5EF4-FFF2-40B4-BE49-F238E27FC236}">
                <a16:creationId xmlns:a16="http://schemas.microsoft.com/office/drawing/2014/main" xmlns="" id="{4F31BEE2-7971-4F1E-A947-E07F6D178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555" y="1382357"/>
            <a:ext cx="5410200" cy="3630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98EF2D3B-D610-415A-9515-09E9CE217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714" y="5554576"/>
            <a:ext cx="4564346" cy="36039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0C9F79C3-C08A-473C-891D-A037D150D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1830" y="5721418"/>
            <a:ext cx="5267649" cy="34370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xmlns="" id="{6328DD45-FF9D-4900-9CB1-D2990F3AC5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95" t="6369" r="5876" b="10692"/>
          <a:stretch/>
        </p:blipFill>
        <p:spPr>
          <a:xfrm>
            <a:off x="12215325" y="5596642"/>
            <a:ext cx="4962849" cy="3434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ext Box 10">
            <a:extLst>
              <a:ext uri="{FF2B5EF4-FFF2-40B4-BE49-F238E27FC236}">
                <a16:creationId xmlns:a16="http://schemas.microsoft.com/office/drawing/2014/main" xmlns="" id="{54A5E0F5-C7E8-47B2-A22A-C39FB8AC1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3300" y="615782"/>
            <a:ext cx="9309973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Ở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xmlns="" id="{B94373EA-0FCB-427D-8839-57FD4FD50429}"/>
              </a:ext>
            </a:extLst>
          </p:cNvPr>
          <p:cNvSpPr/>
          <p:nvPr/>
        </p:nvSpPr>
        <p:spPr>
          <a:xfrm>
            <a:off x="6087506" y="4214596"/>
            <a:ext cx="543249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1</a:t>
            </a:r>
            <a:endParaRPr lang="en-GB" dirty="0"/>
          </a:p>
        </p:txBody>
      </p:sp>
      <p:sp>
        <p:nvSpPr>
          <p:cNvPr id="17" name="Hình Bầu dục 16">
            <a:extLst>
              <a:ext uri="{FF2B5EF4-FFF2-40B4-BE49-F238E27FC236}">
                <a16:creationId xmlns:a16="http://schemas.microsoft.com/office/drawing/2014/main" xmlns="" id="{8F0A6DAB-4EDB-47BB-81E4-3668D7530208}"/>
              </a:ext>
            </a:extLst>
          </p:cNvPr>
          <p:cNvSpPr/>
          <p:nvPr/>
        </p:nvSpPr>
        <p:spPr>
          <a:xfrm>
            <a:off x="5773546" y="8290077"/>
            <a:ext cx="543249" cy="6180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2</a:t>
            </a:r>
            <a:endParaRPr lang="en-GB" dirty="0"/>
          </a:p>
        </p:txBody>
      </p:sp>
      <p:sp>
        <p:nvSpPr>
          <p:cNvPr id="18" name="Hình Bầu dục 17">
            <a:extLst>
              <a:ext uri="{FF2B5EF4-FFF2-40B4-BE49-F238E27FC236}">
                <a16:creationId xmlns:a16="http://schemas.microsoft.com/office/drawing/2014/main" xmlns="" id="{DF40755D-FF45-4CB0-AED6-02DF1C928462}"/>
              </a:ext>
            </a:extLst>
          </p:cNvPr>
          <p:cNvSpPr/>
          <p:nvPr/>
        </p:nvSpPr>
        <p:spPr>
          <a:xfrm>
            <a:off x="10868798" y="8490182"/>
            <a:ext cx="543249" cy="6180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3</a:t>
            </a:r>
            <a:endParaRPr lang="en-GB" dirty="0"/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xmlns="" id="{98BF5423-9223-48CC-B3B0-0F3EBC51C5D3}"/>
              </a:ext>
            </a:extLst>
          </p:cNvPr>
          <p:cNvSpPr/>
          <p:nvPr/>
        </p:nvSpPr>
        <p:spPr>
          <a:xfrm>
            <a:off x="16158124" y="8290077"/>
            <a:ext cx="543249" cy="6180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4</a:t>
            </a:r>
            <a:endParaRPr lang="en-GB" dirty="0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xmlns="" id="{C993E800-03CF-4A97-85F0-E114BC1AF1AF}"/>
              </a:ext>
            </a:extLst>
          </p:cNvPr>
          <p:cNvSpPr txBox="1"/>
          <p:nvPr/>
        </p:nvSpPr>
        <p:spPr>
          <a:xfrm>
            <a:off x="304800" y="-38100"/>
            <a:ext cx="7481173" cy="1240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en-US" sz="8478" b="1" dirty="0" err="1">
                <a:solidFill>
                  <a:srgbClr val="035457"/>
                </a:solidFill>
                <a:latin typeface="Livvic Bold" panose="020B0604020202020204" charset="0"/>
              </a:rPr>
              <a:t>Khám</a:t>
            </a:r>
            <a:r>
              <a:rPr lang="en-US" sz="8478" b="1" dirty="0">
                <a:solidFill>
                  <a:srgbClr val="035457"/>
                </a:solidFill>
                <a:latin typeface="Livvic Bold" panose="020B0604020202020204" charset="0"/>
              </a:rPr>
              <a:t> </a:t>
            </a:r>
            <a:r>
              <a:rPr lang="en-US" sz="8478" b="1" dirty="0" err="1">
                <a:solidFill>
                  <a:srgbClr val="035457"/>
                </a:solidFill>
                <a:latin typeface="Livvic Bold" panose="020B0604020202020204" charset="0"/>
              </a:rPr>
              <a:t>phá</a:t>
            </a:r>
            <a:endParaRPr lang="en-US" sz="8478" b="1" dirty="0">
              <a:solidFill>
                <a:srgbClr val="035457"/>
              </a:solidFill>
              <a:latin typeface="Livvic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29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34 người di cư thiệt mạng do bị lật thuyền ngoài khơi bờ biển Djibouti |  Đời sống | Vietnam+ (VietnamPlus)">
            <a:extLst>
              <a:ext uri="{FF2B5EF4-FFF2-40B4-BE49-F238E27FC236}">
                <a16:creationId xmlns:a16="http://schemas.microsoft.com/office/drawing/2014/main" xmlns="" id="{4C632AE4-CBC9-4B27-AC13-AE8C59FDD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839" y="1332887"/>
            <a:ext cx="5305425" cy="3543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4" name="Picture 6" descr="Điều thú vị mà chỉ có du lịch bằng đường sắt mới có | Tạp chí Kinh tế và Dự  báo">
            <a:extLst>
              <a:ext uri="{FF2B5EF4-FFF2-40B4-BE49-F238E27FC236}">
                <a16:creationId xmlns:a16="http://schemas.microsoft.com/office/drawing/2014/main" xmlns="" id="{E19DFBD6-8846-4DA4-B380-7CAE2F76A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1173649"/>
            <a:ext cx="5735060" cy="3862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6" name="Picture 8" descr="SAMCO BUS">
            <a:extLst>
              <a:ext uri="{FF2B5EF4-FFF2-40B4-BE49-F238E27FC236}">
                <a16:creationId xmlns:a16="http://schemas.microsoft.com/office/drawing/2014/main" xmlns="" id="{57AD7731-8A03-4E03-BFD1-D0EF48A77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268283"/>
            <a:ext cx="6663182" cy="3862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5729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4" descr="images (10).jpg">
            <a:extLst>
              <a:ext uri="{FF2B5EF4-FFF2-40B4-BE49-F238E27FC236}">
                <a16:creationId xmlns:a16="http://schemas.microsoft.com/office/drawing/2014/main" xmlns="" id="{4A7C5BA1-303C-4B44-BCE7-BDD8CC971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114" y="5143500"/>
            <a:ext cx="751546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images (7).jpg">
            <a:extLst>
              <a:ext uri="{FF2B5EF4-FFF2-40B4-BE49-F238E27FC236}">
                <a16:creationId xmlns:a16="http://schemas.microsoft.com/office/drawing/2014/main" xmlns="" id="{E8304C44-7464-447F-B812-2432F42F57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100" y="838200"/>
            <a:ext cx="6974463" cy="3905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images (8).jpg">
            <a:extLst>
              <a:ext uri="{FF2B5EF4-FFF2-40B4-BE49-F238E27FC236}">
                <a16:creationId xmlns:a16="http://schemas.microsoft.com/office/drawing/2014/main" xmlns="" id="{805BBB1E-9661-4A35-8E2E-DF59ADB05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438" y="723900"/>
            <a:ext cx="7178324" cy="4019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89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BB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8"/>
          <p:cNvSpPr txBox="1"/>
          <p:nvPr/>
        </p:nvSpPr>
        <p:spPr>
          <a:xfrm>
            <a:off x="3378732" y="1038225"/>
            <a:ext cx="11303220" cy="782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40"/>
              </a:lnSpc>
            </a:pPr>
            <a:r>
              <a:rPr lang="en-US" sz="5200" dirty="0">
                <a:solidFill>
                  <a:srgbClr val="035457"/>
                </a:solidFill>
                <a:latin typeface="Livvic Bold Bold"/>
              </a:rPr>
              <a:t>2. KIẾN TẠO KIẾN THỨC - KĨ NĂNG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xmlns="" id="{99065CD5-3C56-4A04-B680-B1CA942F1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78" y="3211583"/>
            <a:ext cx="5519193" cy="3575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xmlns="" id="{FCA9E8DD-4C38-4800-9672-117A19BF5847}"/>
              </a:ext>
            </a:extLst>
          </p:cNvPr>
          <p:cNvSpPr txBox="1"/>
          <p:nvPr/>
        </p:nvSpPr>
        <p:spPr>
          <a:xfrm>
            <a:off x="380999" y="7161193"/>
            <a:ext cx="5943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FF9C1993-186D-46F4-86B3-A5A98999A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8454" y="3211584"/>
            <a:ext cx="5638800" cy="3575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xmlns="" id="{6657BB35-4882-457A-BF66-12DBA6FFC3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99530" y="3135971"/>
            <a:ext cx="5512266" cy="37267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TextBox 5">
            <a:extLst>
              <a:ext uri="{FF2B5EF4-FFF2-40B4-BE49-F238E27FC236}">
                <a16:creationId xmlns:a16="http://schemas.microsoft.com/office/drawing/2014/main" xmlns="" id="{34A3BF91-2FBD-4965-A622-62C1AE42843C}"/>
              </a:ext>
            </a:extLst>
          </p:cNvPr>
          <p:cNvSpPr txBox="1"/>
          <p:nvPr/>
        </p:nvSpPr>
        <p:spPr>
          <a:xfrm>
            <a:off x="7162800" y="70485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xmlns="" id="{F067C9AD-EE3F-4A25-B25F-CE752AF59E0A}"/>
              </a:ext>
            </a:extLst>
          </p:cNvPr>
          <p:cNvSpPr txBox="1"/>
          <p:nvPr/>
        </p:nvSpPr>
        <p:spPr>
          <a:xfrm>
            <a:off x="11963400" y="7191970"/>
            <a:ext cx="5848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B3: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502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3.3|3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1451</TotalTime>
  <Words>338</Words>
  <Application>Microsoft Office PowerPoint</Application>
  <PresentationFormat>Custom</PresentationFormat>
  <Paragraphs>44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Bahnschrift Condensed</vt:lpstr>
      <vt:lpstr>Livvic Bold Bold</vt:lpstr>
      <vt:lpstr>Calibri</vt:lpstr>
      <vt:lpstr>Times New Roman</vt:lpstr>
      <vt:lpstr>Livvic</vt:lpstr>
      <vt:lpstr>Livvic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 tham gia giao thông  (T2)</dc:title>
  <dc:subject>Chủ đề 11</dc:subject>
  <dc:creator>Tr. Trương Huyền</dc:creator>
  <cp:lastModifiedBy>Administrator</cp:lastModifiedBy>
  <cp:revision>269</cp:revision>
  <dcterms:created xsi:type="dcterms:W3CDTF">2006-08-16T00:00:00Z</dcterms:created>
  <dcterms:modified xsi:type="dcterms:W3CDTF">2023-04-16T13:49:04Z</dcterms:modified>
  <dc:identifier>DAEwasUvSSg</dc:identifier>
</cp:coreProperties>
</file>