
<file path=[Content_Types].xml><?xml version="1.0" encoding="utf-8"?>
<Types xmlns="http://schemas.openxmlformats.org/package/2006/content-types">
  <Default Extension="png" ContentType="image/png"/>
  <Default Extension="jfif" ContentType="image/j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62" r:id="rId2"/>
    <p:sldId id="256" r:id="rId3"/>
    <p:sldId id="286" r:id="rId4"/>
    <p:sldId id="282" r:id="rId5"/>
    <p:sldId id="271" r:id="rId6"/>
    <p:sldId id="305" r:id="rId7"/>
    <p:sldId id="292" r:id="rId8"/>
    <p:sldId id="301" r:id="rId9"/>
    <p:sldId id="304" r:id="rId10"/>
    <p:sldId id="295" r:id="rId11"/>
    <p:sldId id="293" r:id="rId12"/>
    <p:sldId id="284" r:id="rId13"/>
    <p:sldId id="294" r:id="rId14"/>
    <p:sldId id="297" r:id="rId15"/>
    <p:sldId id="298" r:id="rId16"/>
    <p:sldId id="300" r:id="rId17"/>
    <p:sldId id="291" r:id="rId18"/>
    <p:sldId id="276" r:id="rId19"/>
    <p:sldId id="287" r:id="rId20"/>
    <p:sldId id="288" r:id="rId21"/>
    <p:sldId id="290" r:id="rId22"/>
    <p:sldId id="289" r:id="rId2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3396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719" autoAdjust="0"/>
    <p:restoredTop sz="94660"/>
  </p:normalViewPr>
  <p:slideViewPr>
    <p:cSldViewPr>
      <p:cViewPr varScale="1">
        <p:scale>
          <a:sx n="83" d="100"/>
          <a:sy n="83" d="100"/>
        </p:scale>
        <p:origin x="1378" y="53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A3AB11-4B00-44B9-B2FA-6532E97926C2}" type="datetimeFigureOut">
              <a:rPr lang="en-GB" smtClean="0"/>
              <a:t>25/09/2022</a:t>
            </a:fld>
            <a:endParaRPr lang="en-GB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GB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90BC2A-8B95-4CBD-AF93-445B1222386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741058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90BC2A-8B95-4CBD-AF93-445B1222386E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115074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682408-F004-43B3-90A2-3FDF2ED2C7A6}" type="datetimeFigureOut">
              <a:rPr lang="en-US" smtClean="0"/>
              <a:t>9/25/2022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93726-3173-4390-BAD0-0B0F889453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09757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682408-F004-43B3-90A2-3FDF2ED2C7A6}" type="datetimeFigureOut">
              <a:rPr lang="en-US" smtClean="0"/>
              <a:t>9/25/2022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93726-3173-4390-BAD0-0B0F889453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46021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682408-F004-43B3-90A2-3FDF2ED2C7A6}" type="datetimeFigureOut">
              <a:rPr lang="en-US" smtClean="0"/>
              <a:t>9/25/2022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93726-3173-4390-BAD0-0B0F889453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58338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682408-F004-43B3-90A2-3FDF2ED2C7A6}" type="datetimeFigureOut">
              <a:rPr lang="en-US" smtClean="0"/>
              <a:t>9/25/2022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93726-3173-4390-BAD0-0B0F889453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89439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682408-F004-43B3-90A2-3FDF2ED2C7A6}" type="datetimeFigureOut">
              <a:rPr lang="en-US" smtClean="0"/>
              <a:t>9/25/2022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93726-3173-4390-BAD0-0B0F889453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42340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682408-F004-43B3-90A2-3FDF2ED2C7A6}" type="datetimeFigureOut">
              <a:rPr lang="en-US" smtClean="0"/>
              <a:t>9/25/2022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93726-3173-4390-BAD0-0B0F889453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47596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682408-F004-43B3-90A2-3FDF2ED2C7A6}" type="datetimeFigureOut">
              <a:rPr lang="en-US" smtClean="0"/>
              <a:t>9/25/2022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93726-3173-4390-BAD0-0B0F889453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71625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682408-F004-43B3-90A2-3FDF2ED2C7A6}" type="datetimeFigureOut">
              <a:rPr lang="en-US" smtClean="0"/>
              <a:t>9/25/2022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93726-3173-4390-BAD0-0B0F889453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25851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682408-F004-43B3-90A2-3FDF2ED2C7A6}" type="datetimeFigureOut">
              <a:rPr lang="en-US" smtClean="0"/>
              <a:t>9/25/2022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93726-3173-4390-BAD0-0B0F889453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13765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682408-F004-43B3-90A2-3FDF2ED2C7A6}" type="datetimeFigureOut">
              <a:rPr lang="en-US" smtClean="0"/>
              <a:t>9/25/2022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93726-3173-4390-BAD0-0B0F889453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38935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682408-F004-43B3-90A2-3FDF2ED2C7A6}" type="datetimeFigureOut">
              <a:rPr lang="en-US" smtClean="0"/>
              <a:t>9/25/2022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93726-3173-4390-BAD0-0B0F889453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07384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682408-F004-43B3-90A2-3FDF2ED2C7A6}" type="datetimeFigureOut">
              <a:rPr lang="en-US" smtClean="0"/>
              <a:t>9/25/2022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793726-3173-4390-BAD0-0B0F889453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83664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5.png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f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4.jpeg"/><Relationship Id="rId7" Type="http://schemas.openxmlformats.org/officeDocument/2006/relationships/image" Target="../media/image7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0.png"/><Relationship Id="rId5" Type="http://schemas.openxmlformats.org/officeDocument/2006/relationships/image" Target="../media/image5.png"/><Relationship Id="rId10" Type="http://schemas.openxmlformats.org/officeDocument/2006/relationships/image" Target="../media/image9.jpeg"/><Relationship Id="rId4" Type="http://schemas.openxmlformats.org/officeDocument/2006/relationships/image" Target="../media/image2.jpeg"/><Relationship Id="rId9" Type="http://schemas.openxmlformats.org/officeDocument/2006/relationships/image" Target="../media/image8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Free Vector | Memphis frame vector beige paper collage on blue cute  abstract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6852"/>
            <a:ext cx="9206632" cy="6894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250516" y="3480137"/>
            <a:ext cx="6705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7030A0"/>
                </a:solidFill>
              </a:rPr>
              <a:t>   </a:t>
            </a:r>
            <a:r>
              <a:rPr lang="en-US" sz="3200" b="1" dirty="0" err="1">
                <a:solidFill>
                  <a:srgbClr val="7030A0"/>
                </a:solidFill>
                <a:latin typeface="Times New Roman" pitchFamily="18" charset="0"/>
              </a:rPr>
              <a:t>Chủ</a:t>
            </a:r>
            <a:r>
              <a:rPr lang="en-US" sz="3200" b="1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itchFamily="18" charset="0"/>
              </a:rPr>
              <a:t>đề</a:t>
            </a:r>
            <a:r>
              <a:rPr lang="en-US" sz="3200" b="1" dirty="0">
                <a:solidFill>
                  <a:srgbClr val="7030A0"/>
                </a:solidFill>
                <a:latin typeface="Times New Roman" pitchFamily="18" charset="0"/>
              </a:rPr>
              <a:t> 1: </a:t>
            </a:r>
            <a:r>
              <a:rPr lang="en-US" sz="3200" b="1" dirty="0" err="1">
                <a:solidFill>
                  <a:srgbClr val="7030A0"/>
                </a:solidFill>
                <a:latin typeface="Times New Roman" pitchFamily="18" charset="0"/>
              </a:rPr>
              <a:t>Mĩ</a:t>
            </a:r>
            <a:r>
              <a:rPr lang="en-US" sz="3200" b="1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itchFamily="18" charset="0"/>
              </a:rPr>
              <a:t>thuật</a:t>
            </a:r>
            <a:r>
              <a:rPr lang="en-US" sz="3200" b="1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itchFamily="18" charset="0"/>
              </a:rPr>
              <a:t>trong</a:t>
            </a:r>
            <a:r>
              <a:rPr lang="en-US" sz="3200" b="1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itchFamily="18" charset="0"/>
              </a:rPr>
              <a:t>cuộc</a:t>
            </a:r>
            <a:r>
              <a:rPr lang="en-US" sz="3200" b="1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itchFamily="18" charset="0"/>
              </a:rPr>
              <a:t>sống</a:t>
            </a:r>
            <a:endParaRPr lang="en-US" sz="3200" b="1" dirty="0">
              <a:solidFill>
                <a:srgbClr val="7030A0"/>
              </a:solidFill>
              <a:latin typeface="Times New Roman" pitchFamily="18" charset="0"/>
            </a:endParaRPr>
          </a:p>
          <a:p>
            <a:pPr algn="ctr"/>
            <a:r>
              <a:rPr lang="en-US" sz="2800" dirty="0">
                <a:solidFill>
                  <a:srgbClr val="FF0000"/>
                </a:solidFill>
                <a:latin typeface="Times New Roman" pitchFamily="18" charset="0"/>
              </a:rPr>
              <a:t>   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</a:rPr>
              <a:t>Bài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</a:rPr>
              <a:t> 3: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</a:rPr>
              <a:t>Sự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vi-VN" sz="2800" dirty="0" err="1">
                <a:solidFill>
                  <a:srgbClr val="FF0000"/>
                </a:solidFill>
                <a:latin typeface="Times New Roman" pitchFamily="18" charset="0"/>
              </a:rPr>
              <a:t>kì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</a:rPr>
              <a:t>diệu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</a:rPr>
              <a:t>của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</a:rPr>
              <a:t>đường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</a:rPr>
              <a:t>nét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</a:rPr>
              <a:t> (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</a:rPr>
              <a:t>Tiết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vi-VN" sz="2800" dirty="0">
                <a:solidFill>
                  <a:srgbClr val="FF0000"/>
                </a:solidFill>
                <a:latin typeface="Times New Roman" pitchFamily="18" charset="0"/>
              </a:rPr>
              <a:t>2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</a:rPr>
              <a:t>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057400" y="2659559"/>
            <a:ext cx="4876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</a:rPr>
              <a:t>MĨ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</a:rPr>
              <a:t>THUẬT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</a:rPr>
              <a:t> 1</a:t>
            </a:r>
          </a:p>
        </p:txBody>
      </p:sp>
      <p:pic>
        <p:nvPicPr>
          <p:cNvPr id="5" name="Picture 2" descr="Đội ngũ nhân viên của chúng tôi luôn sẵn sàng phục vụ quý khách hàng trong  và ngoài nước | Thư viện stock vector đẹp miễn phí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0700" y="4361826"/>
            <a:ext cx="2877174" cy="2877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1">
            <a:extLst>
              <a:ext uri="{FF2B5EF4-FFF2-40B4-BE49-F238E27FC236}">
                <a16:creationId xmlns="" xmlns:a16="http://schemas.microsoft.com/office/drawing/2014/main" id="{681DDAC3-B6CA-429B-A026-FCFDADB3C760}"/>
              </a:ext>
            </a:extLst>
          </p:cNvPr>
          <p:cNvSpPr/>
          <p:nvPr/>
        </p:nvSpPr>
        <p:spPr>
          <a:xfrm>
            <a:off x="1676400" y="1383268"/>
            <a:ext cx="5867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err="1">
                <a:solidFill>
                  <a:srgbClr val="7030A0"/>
                </a:solidFill>
                <a:latin typeface="Times New Roman" pitchFamily="18" charset="0"/>
              </a:rPr>
              <a:t>PHÒNG</a:t>
            </a:r>
            <a:r>
              <a:rPr lang="en-US" b="1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Times New Roman" pitchFamily="18" charset="0"/>
              </a:rPr>
              <a:t>GIÁO</a:t>
            </a:r>
            <a:r>
              <a:rPr lang="en-US" b="1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Times New Roman" pitchFamily="18" charset="0"/>
              </a:rPr>
              <a:t>DỤC</a:t>
            </a:r>
            <a:r>
              <a:rPr lang="en-US" b="1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Times New Roman" pitchFamily="18" charset="0"/>
              </a:rPr>
              <a:t>VÀ</a:t>
            </a:r>
            <a:r>
              <a:rPr lang="en-US" b="1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Times New Roman" pitchFamily="18" charset="0"/>
              </a:rPr>
              <a:t>ĐÀO</a:t>
            </a:r>
            <a:r>
              <a:rPr lang="en-US" b="1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Times New Roman" pitchFamily="18" charset="0"/>
              </a:rPr>
              <a:t>TẠO</a:t>
            </a:r>
            <a:r>
              <a:rPr lang="en-US" b="1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Times New Roman" pitchFamily="18" charset="0"/>
              </a:rPr>
              <a:t>QUẬN</a:t>
            </a:r>
            <a:r>
              <a:rPr lang="en-US" b="1" dirty="0">
                <a:solidFill>
                  <a:srgbClr val="7030A0"/>
                </a:solidFill>
                <a:latin typeface="Times New Roman" pitchFamily="18" charset="0"/>
              </a:rPr>
              <a:t> LONG </a:t>
            </a:r>
            <a:r>
              <a:rPr lang="en-US" b="1" dirty="0" err="1">
                <a:solidFill>
                  <a:srgbClr val="7030A0"/>
                </a:solidFill>
                <a:latin typeface="Times New Roman" pitchFamily="18" charset="0"/>
              </a:rPr>
              <a:t>BIÊN</a:t>
            </a:r>
            <a:endParaRPr lang="en-US" b="1" dirty="0">
              <a:solidFill>
                <a:srgbClr val="7030A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2218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50++ hình nền powerpoint đẹp long lanh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13" y="-33651"/>
            <a:ext cx="9144000" cy="6890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Sản phẩm vẽ kẹo que lớp 1">
            <a:hlinkClick r:id="" action="ppaction://media"/>
            <a:extLst>
              <a:ext uri="{FF2B5EF4-FFF2-40B4-BE49-F238E27FC236}">
                <a16:creationId xmlns="" xmlns:a16="http://schemas.microsoft.com/office/drawing/2014/main" id="{89903324-81A6-4EE1-9B6B-00454935328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46571" y="781050"/>
            <a:ext cx="7050857" cy="52959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6227414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2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50++ hình nền powerpoint đẹp long lan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90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Hình ảnh 6">
            <a:extLst>
              <a:ext uri="{FF2B5EF4-FFF2-40B4-BE49-F238E27FC236}">
                <a16:creationId xmlns="" xmlns:a16="http://schemas.microsoft.com/office/drawing/2014/main" id="{D2ED257A-F07B-49B1-BCCE-B1A0FADF20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5715" y="956039"/>
            <a:ext cx="3733800" cy="4978400"/>
          </a:xfrm>
          <a:prstGeom prst="rect">
            <a:avLst/>
          </a:prstGeom>
        </p:spPr>
      </p:pic>
      <p:pic>
        <p:nvPicPr>
          <p:cNvPr id="4" name="Hình ảnh 3">
            <a:extLst>
              <a:ext uri="{FF2B5EF4-FFF2-40B4-BE49-F238E27FC236}">
                <a16:creationId xmlns="" xmlns:a16="http://schemas.microsoft.com/office/drawing/2014/main" id="{9555491E-36ED-4F7A-B50B-804C38F497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34486" y="956040"/>
            <a:ext cx="3733799" cy="4978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283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 descr="School Children Royalty Free Cliparts, Vectors, And Stock Illustration.  Image 30682664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15" y="-5750"/>
            <a:ext cx="9144000" cy="686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1295400" y="428444"/>
            <a:ext cx="7315200" cy="4067356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solidFill>
                <a:srgbClr val="FF0000"/>
              </a:solidFill>
              <a:latin typeface="Times New Roman" pitchFamily="18" charset="0"/>
            </a:endParaRPr>
          </a:p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</a:rPr>
              <a:t>MỤC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</a:rPr>
              <a:t>TIÊU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</a:rPr>
              <a:t>BÀI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</a:rPr>
              <a:t>HỌC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</a:endParaRPr>
          </a:p>
          <a:p>
            <a:pPr algn="ctr"/>
            <a:endParaRPr lang="en-US" sz="2400" b="1" dirty="0">
              <a:solidFill>
                <a:srgbClr val="FF0000"/>
              </a:solidFill>
              <a:latin typeface="Times New Roman" pitchFamily="18" charset="0"/>
            </a:endParaRPr>
          </a:p>
          <a:p>
            <a:pPr marL="285750" indent="-285750">
              <a:buFontTx/>
              <a:buChar char="-"/>
            </a:pP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Nhận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biết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được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một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số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loại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nét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thường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gặp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trong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tạo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hình</a:t>
            </a:r>
            <a:endParaRPr lang="en-US" sz="2400" dirty="0">
              <a:solidFill>
                <a:schemeClr val="tx1"/>
              </a:solidFill>
              <a:latin typeface="Times New Roman" pitchFamily="18" charset="0"/>
            </a:endParaRPr>
          </a:p>
          <a:p>
            <a:pPr marL="285750" indent="-285750">
              <a:buFontTx/>
              <a:buChar char="-"/>
            </a:pP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Vẽ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và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trang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trí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được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các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loại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nét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Chỉ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ra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được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sự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lặp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lại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và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tương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phản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nét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trong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bài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vẽ</a:t>
            </a:r>
            <a:endParaRPr lang="en-US" sz="2400" dirty="0">
              <a:solidFill>
                <a:schemeClr val="tx1"/>
              </a:solidFill>
              <a:latin typeface="Times New Roman" pitchFamily="18" charset="0"/>
            </a:endParaRPr>
          </a:p>
          <a:p>
            <a:pPr marL="285750" indent="-285750">
              <a:buFontTx/>
              <a:buChar char="-"/>
            </a:pP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Nêu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được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cảm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nhận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cá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nhân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về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bài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vẽ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của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mình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của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bạn</a:t>
            </a:r>
            <a:r>
              <a:rPr lang="en-US" dirty="0">
                <a:latin typeface="Times New Roman" pitchFamily="18" charset="0"/>
              </a:rPr>
              <a:t>.</a:t>
            </a:r>
          </a:p>
        </p:txBody>
      </p:sp>
      <p:pic>
        <p:nvPicPr>
          <p:cNvPr id="5" name="Picture 2" descr="Free Vector | Memphis frame vector beige paper collage on blue cute  abstract backgroun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2" y="-15276"/>
            <a:ext cx="9206632" cy="6894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30E76FFD-719D-401B-BB80-52CBFAF4C614}"/>
              </a:ext>
            </a:extLst>
          </p:cNvPr>
          <p:cNvSpPr txBox="1"/>
          <p:nvPr/>
        </p:nvSpPr>
        <p:spPr>
          <a:xfrm>
            <a:off x="412176" y="277626"/>
            <a:ext cx="466867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Bài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tham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khảo</a:t>
            </a: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3" name="Speech Bubble: Rectangle 12">
            <a:extLst>
              <a:ext uri="{FF2B5EF4-FFF2-40B4-BE49-F238E27FC236}">
                <a16:creationId xmlns="" xmlns:a16="http://schemas.microsoft.com/office/drawing/2014/main" id="{8C52ADC6-9165-4981-BDDF-9A80A49950B7}"/>
              </a:ext>
            </a:extLst>
          </p:cNvPr>
          <p:cNvSpPr/>
          <p:nvPr/>
        </p:nvSpPr>
        <p:spPr>
          <a:xfrm>
            <a:off x="453992" y="5552728"/>
            <a:ext cx="8421798" cy="618623"/>
          </a:xfrm>
          <a:prstGeom prst="wedgeRectCallout">
            <a:avLst>
              <a:gd name="adj1" fmla="val -55044"/>
              <a:gd name="adj2" fmla="val -50551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80" name="Picture 8" descr="VẼ TRANH ĐỀ TÀI : TRANG TRÍ QUẠT GIẤY | Tổng hợp những bức tranh đẹp nhất">
            <a:extLst>
              <a:ext uri="{FF2B5EF4-FFF2-40B4-BE49-F238E27FC236}">
                <a16:creationId xmlns="" xmlns:a16="http://schemas.microsoft.com/office/drawing/2014/main" id="{D6EFDBAF-5008-4248-BB3A-24E57564C1C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73" t="13469" r="7965" b="14440"/>
          <a:stretch/>
        </p:blipFill>
        <p:spPr bwMode="auto">
          <a:xfrm>
            <a:off x="1038738" y="2002190"/>
            <a:ext cx="3549077" cy="2614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and Drawn Beautiful Striped Bowl, Hand Drawn, Beautiful Bowl, Striped Bowl  PNG Transparent Clipart Image and PSD File for Free Download">
            <a:extLst>
              <a:ext uri="{FF2B5EF4-FFF2-40B4-BE49-F238E27FC236}">
                <a16:creationId xmlns="" xmlns:a16="http://schemas.microsoft.com/office/drawing/2014/main" id="{22D80B24-DF3F-402D-93E5-CD8CC44C19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7189" y="1813307"/>
            <a:ext cx="2689323" cy="2682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7361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 descr="School Children Royalty Free Cliparts, Vectors, And Stock Illustration.  Image 30682664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15" y="-5750"/>
            <a:ext cx="9144000" cy="686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1295400" y="428444"/>
            <a:ext cx="7315200" cy="4067356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solidFill>
                <a:srgbClr val="FF0000"/>
              </a:solidFill>
              <a:latin typeface="Times New Roman" pitchFamily="18" charset="0"/>
            </a:endParaRPr>
          </a:p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</a:rPr>
              <a:t>MỤC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</a:rPr>
              <a:t>TIÊU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</a:rPr>
              <a:t>BÀI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</a:rPr>
              <a:t>HỌC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</a:endParaRPr>
          </a:p>
          <a:p>
            <a:pPr algn="ctr"/>
            <a:endParaRPr lang="en-US" sz="2400" b="1" dirty="0">
              <a:solidFill>
                <a:srgbClr val="FF0000"/>
              </a:solidFill>
              <a:latin typeface="Times New Roman" pitchFamily="18" charset="0"/>
            </a:endParaRPr>
          </a:p>
          <a:p>
            <a:pPr marL="285750" indent="-285750">
              <a:buFontTx/>
              <a:buChar char="-"/>
            </a:pP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Nhận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biết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được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một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số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loại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nét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thường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gặp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trong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tạo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hình</a:t>
            </a:r>
            <a:endParaRPr lang="en-US" sz="2400" dirty="0">
              <a:solidFill>
                <a:schemeClr val="tx1"/>
              </a:solidFill>
              <a:latin typeface="Times New Roman" pitchFamily="18" charset="0"/>
            </a:endParaRPr>
          </a:p>
          <a:p>
            <a:pPr marL="285750" indent="-285750">
              <a:buFontTx/>
              <a:buChar char="-"/>
            </a:pP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Vẽ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và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trang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trí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được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các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loại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nét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Chỉ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ra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được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sự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lặp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lại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và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tương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phản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nét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trong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bài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vẽ</a:t>
            </a:r>
            <a:endParaRPr lang="en-US" sz="2400" dirty="0">
              <a:solidFill>
                <a:schemeClr val="tx1"/>
              </a:solidFill>
              <a:latin typeface="Times New Roman" pitchFamily="18" charset="0"/>
            </a:endParaRPr>
          </a:p>
          <a:p>
            <a:pPr marL="285750" indent="-285750">
              <a:buFontTx/>
              <a:buChar char="-"/>
            </a:pP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Nêu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được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cảm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nhận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cá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nhân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về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bài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vẽ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của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mình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của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bạn</a:t>
            </a:r>
            <a:r>
              <a:rPr lang="en-US" dirty="0">
                <a:latin typeface="Times New Roman" pitchFamily="18" charset="0"/>
              </a:rPr>
              <a:t>.</a:t>
            </a:r>
          </a:p>
        </p:txBody>
      </p:sp>
      <p:pic>
        <p:nvPicPr>
          <p:cNvPr id="5" name="Picture 2" descr="Free Vector | Memphis frame vector beige paper collage on blue cute  abstract backgroun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2" y="-15276"/>
            <a:ext cx="9206632" cy="6894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30E76FFD-719D-401B-BB80-52CBFAF4C614}"/>
              </a:ext>
            </a:extLst>
          </p:cNvPr>
          <p:cNvSpPr txBox="1"/>
          <p:nvPr/>
        </p:nvSpPr>
        <p:spPr>
          <a:xfrm>
            <a:off x="412176" y="277626"/>
            <a:ext cx="466867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Bài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tham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khảo</a:t>
            </a: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3" name="Speech Bubble: Rectangle 12">
            <a:extLst>
              <a:ext uri="{FF2B5EF4-FFF2-40B4-BE49-F238E27FC236}">
                <a16:creationId xmlns="" xmlns:a16="http://schemas.microsoft.com/office/drawing/2014/main" id="{8C52ADC6-9165-4981-BDDF-9A80A49950B7}"/>
              </a:ext>
            </a:extLst>
          </p:cNvPr>
          <p:cNvSpPr/>
          <p:nvPr/>
        </p:nvSpPr>
        <p:spPr>
          <a:xfrm>
            <a:off x="453992" y="5552728"/>
            <a:ext cx="8421798" cy="618623"/>
          </a:xfrm>
          <a:prstGeom prst="wedgeRectCallout">
            <a:avLst>
              <a:gd name="adj1" fmla="val -55044"/>
              <a:gd name="adj2" fmla="val -50551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AutoShape 2">
            <a:extLst>
              <a:ext uri="{FF2B5EF4-FFF2-40B4-BE49-F238E27FC236}">
                <a16:creationId xmlns="" xmlns:a16="http://schemas.microsoft.com/office/drawing/2014/main" id="{91A18148-32F4-4559-8BE2-24698DF7378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sp>
        <p:nvSpPr>
          <p:cNvPr id="6" name="AutoShape 4">
            <a:extLst>
              <a:ext uri="{FF2B5EF4-FFF2-40B4-BE49-F238E27FC236}">
                <a16:creationId xmlns="" xmlns:a16="http://schemas.microsoft.com/office/drawing/2014/main" id="{17530D5F-E488-45F8-A9CB-2378B1405E0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572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pic>
        <p:nvPicPr>
          <p:cNvPr id="2054" name="Picture 6" descr="Sóc Nhí - doc tin - Họa sĩ nhí - Đọc tin - Học vẽ chiếc bình cùng Sóc Nhí -  Họa sĩ nhí - Đọc tin - Học vẽ chiếc bình cùng Sóc Nhí">
            <a:extLst>
              <a:ext uri="{FF2B5EF4-FFF2-40B4-BE49-F238E27FC236}">
                <a16:creationId xmlns="" xmlns:a16="http://schemas.microsoft.com/office/drawing/2014/main" id="{2BC5AD3E-419E-4ADC-9C5E-BDB00BF77E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4265" y="1025023"/>
            <a:ext cx="4995469" cy="5146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7701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Free Vector | Memphis frame vector beige paper collage on blue cute  abstract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316" y="0"/>
            <a:ext cx="9206632" cy="6894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30E76FFD-719D-401B-BB80-52CBFAF4C614}"/>
              </a:ext>
            </a:extLst>
          </p:cNvPr>
          <p:cNvSpPr txBox="1"/>
          <p:nvPr/>
        </p:nvSpPr>
        <p:spPr>
          <a:xfrm>
            <a:off x="412176" y="277626"/>
            <a:ext cx="466867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Bài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tham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khảo</a:t>
            </a: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3" name="Speech Bubble: Rectangle 12">
            <a:extLst>
              <a:ext uri="{FF2B5EF4-FFF2-40B4-BE49-F238E27FC236}">
                <a16:creationId xmlns="" xmlns:a16="http://schemas.microsoft.com/office/drawing/2014/main" id="{8C52ADC6-9165-4981-BDDF-9A80A49950B7}"/>
              </a:ext>
            </a:extLst>
          </p:cNvPr>
          <p:cNvSpPr/>
          <p:nvPr/>
        </p:nvSpPr>
        <p:spPr>
          <a:xfrm>
            <a:off x="453992" y="5552728"/>
            <a:ext cx="8421798" cy="618623"/>
          </a:xfrm>
          <a:prstGeom prst="wedgeRectCallout">
            <a:avLst>
              <a:gd name="adj1" fmla="val -55044"/>
              <a:gd name="adj2" fmla="val -50551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AutoShape 2">
            <a:extLst>
              <a:ext uri="{FF2B5EF4-FFF2-40B4-BE49-F238E27FC236}">
                <a16:creationId xmlns="" xmlns:a16="http://schemas.microsoft.com/office/drawing/2014/main" id="{91A18148-32F4-4559-8BE2-24698DF7378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sp>
        <p:nvSpPr>
          <p:cNvPr id="6" name="AutoShape 4">
            <a:extLst>
              <a:ext uri="{FF2B5EF4-FFF2-40B4-BE49-F238E27FC236}">
                <a16:creationId xmlns="" xmlns:a16="http://schemas.microsoft.com/office/drawing/2014/main" id="{17530D5F-E488-45F8-A9CB-2378B1405E0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572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sp>
        <p:nvSpPr>
          <p:cNvPr id="3" name="AutoShape 2" descr="Tạo dáng và trang trí túi xách - Mỹ thuật 9 - Đỗ Mạnh Hà - Thư viện Tư liệu  giáo dục">
            <a:extLst>
              <a:ext uri="{FF2B5EF4-FFF2-40B4-BE49-F238E27FC236}">
                <a16:creationId xmlns="" xmlns:a16="http://schemas.microsoft.com/office/drawing/2014/main" id="{AC514913-1A11-4492-8536-6F0FF269C27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724400" y="3581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973A5723-81CE-4DE8-B1B1-2AC4EF7803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3813" y="970701"/>
            <a:ext cx="5651573" cy="5200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3671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Free Vector | Memphis frame vector beige paper collage on blue cute  abstract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5325"/>
            <a:ext cx="9206632" cy="6894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30E76FFD-719D-401B-BB80-52CBFAF4C614}"/>
              </a:ext>
            </a:extLst>
          </p:cNvPr>
          <p:cNvSpPr txBox="1"/>
          <p:nvPr/>
        </p:nvSpPr>
        <p:spPr>
          <a:xfrm>
            <a:off x="412176" y="277626"/>
            <a:ext cx="466867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Bài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tham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khảo</a:t>
            </a: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3" name="Speech Bubble: Rectangle 12">
            <a:extLst>
              <a:ext uri="{FF2B5EF4-FFF2-40B4-BE49-F238E27FC236}">
                <a16:creationId xmlns="" xmlns:a16="http://schemas.microsoft.com/office/drawing/2014/main" id="{8C52ADC6-9165-4981-BDDF-9A80A49950B7}"/>
              </a:ext>
            </a:extLst>
          </p:cNvPr>
          <p:cNvSpPr/>
          <p:nvPr/>
        </p:nvSpPr>
        <p:spPr>
          <a:xfrm>
            <a:off x="453992" y="5552728"/>
            <a:ext cx="8421798" cy="618623"/>
          </a:xfrm>
          <a:prstGeom prst="wedgeRectCallout">
            <a:avLst>
              <a:gd name="adj1" fmla="val -55044"/>
              <a:gd name="adj2" fmla="val -50551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AutoShape 2">
            <a:extLst>
              <a:ext uri="{FF2B5EF4-FFF2-40B4-BE49-F238E27FC236}">
                <a16:creationId xmlns="" xmlns:a16="http://schemas.microsoft.com/office/drawing/2014/main" id="{91A18148-32F4-4559-8BE2-24698DF7378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sp>
        <p:nvSpPr>
          <p:cNvPr id="6" name="AutoShape 4">
            <a:extLst>
              <a:ext uri="{FF2B5EF4-FFF2-40B4-BE49-F238E27FC236}">
                <a16:creationId xmlns="" xmlns:a16="http://schemas.microsoft.com/office/drawing/2014/main" id="{17530D5F-E488-45F8-A9CB-2378B1405E0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572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sp>
        <p:nvSpPr>
          <p:cNvPr id="3" name="AutoShape 2" descr="Tạo dáng và trang trí túi xách - Mỹ thuật 9 - Đỗ Mạnh Hà - Thư viện Tư liệu  giáo dục">
            <a:extLst>
              <a:ext uri="{FF2B5EF4-FFF2-40B4-BE49-F238E27FC236}">
                <a16:creationId xmlns="" xmlns:a16="http://schemas.microsoft.com/office/drawing/2014/main" id="{AC514913-1A11-4492-8536-6F0FF269C27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724400" y="3581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A92A0B65-A3D9-4208-A8E0-6FD8905587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1781" y="1121867"/>
            <a:ext cx="3195637" cy="441700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627321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Free Vector | Memphis frame vector beige paper collage on blue cute  abstract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316" y="0"/>
            <a:ext cx="9206632" cy="6894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30E76FFD-719D-401B-BB80-52CBFAF4C614}"/>
              </a:ext>
            </a:extLst>
          </p:cNvPr>
          <p:cNvSpPr txBox="1"/>
          <p:nvPr/>
        </p:nvSpPr>
        <p:spPr>
          <a:xfrm>
            <a:off x="412176" y="277626"/>
            <a:ext cx="466867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Bài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tham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khảo</a:t>
            </a: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3" name="Speech Bubble: Rectangle 12">
            <a:extLst>
              <a:ext uri="{FF2B5EF4-FFF2-40B4-BE49-F238E27FC236}">
                <a16:creationId xmlns="" xmlns:a16="http://schemas.microsoft.com/office/drawing/2014/main" id="{8C52ADC6-9165-4981-BDDF-9A80A49950B7}"/>
              </a:ext>
            </a:extLst>
          </p:cNvPr>
          <p:cNvSpPr/>
          <p:nvPr/>
        </p:nvSpPr>
        <p:spPr>
          <a:xfrm>
            <a:off x="453992" y="5552728"/>
            <a:ext cx="8421798" cy="618623"/>
          </a:xfrm>
          <a:prstGeom prst="wedgeRectCallout">
            <a:avLst>
              <a:gd name="adj1" fmla="val -55044"/>
              <a:gd name="adj2" fmla="val -50551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AutoShape 2">
            <a:extLst>
              <a:ext uri="{FF2B5EF4-FFF2-40B4-BE49-F238E27FC236}">
                <a16:creationId xmlns="" xmlns:a16="http://schemas.microsoft.com/office/drawing/2014/main" id="{91A18148-32F4-4559-8BE2-24698DF7378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sp>
        <p:nvSpPr>
          <p:cNvPr id="6" name="AutoShape 4">
            <a:extLst>
              <a:ext uri="{FF2B5EF4-FFF2-40B4-BE49-F238E27FC236}">
                <a16:creationId xmlns="" xmlns:a16="http://schemas.microsoft.com/office/drawing/2014/main" id="{17530D5F-E488-45F8-A9CB-2378B1405E0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572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sp>
        <p:nvSpPr>
          <p:cNvPr id="3" name="AutoShape 2" descr="Tạo dáng và trang trí túi xách - Mỹ thuật 9 - Đỗ Mạnh Hà - Thư viện Tư liệu  giáo dục">
            <a:extLst>
              <a:ext uri="{FF2B5EF4-FFF2-40B4-BE49-F238E27FC236}">
                <a16:creationId xmlns="" xmlns:a16="http://schemas.microsoft.com/office/drawing/2014/main" id="{AC514913-1A11-4492-8536-6F0FF269C27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724400" y="3581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B3DAC832-1674-4D19-B5E0-520568F35F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004887"/>
            <a:ext cx="8077200" cy="45434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253664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 descr="School Children Royalty Free Cliparts, Vectors, And Stock Illustration.  Image 30682664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15" y="-5750"/>
            <a:ext cx="9144000" cy="686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1295400" y="428444"/>
            <a:ext cx="7315200" cy="4067356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solidFill>
                <a:srgbClr val="FF0000"/>
              </a:solidFill>
              <a:latin typeface="Times New Roman" pitchFamily="18" charset="0"/>
            </a:endParaRPr>
          </a:p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</a:rPr>
              <a:t>MỤC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</a:rPr>
              <a:t>TIÊU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</a:rPr>
              <a:t>BÀI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</a:rPr>
              <a:t>HỌC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</a:endParaRPr>
          </a:p>
          <a:p>
            <a:pPr algn="ctr"/>
            <a:endParaRPr lang="en-US" sz="2400" b="1" dirty="0">
              <a:solidFill>
                <a:srgbClr val="FF0000"/>
              </a:solidFill>
              <a:latin typeface="Times New Roman" pitchFamily="18" charset="0"/>
            </a:endParaRPr>
          </a:p>
          <a:p>
            <a:pPr marL="285750" indent="-285750">
              <a:buFontTx/>
              <a:buChar char="-"/>
            </a:pP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Nhận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biết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được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một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số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loại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nét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thường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gặp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trong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tạo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hình</a:t>
            </a:r>
            <a:endParaRPr lang="en-US" sz="2400" dirty="0">
              <a:solidFill>
                <a:schemeClr val="tx1"/>
              </a:solidFill>
              <a:latin typeface="Times New Roman" pitchFamily="18" charset="0"/>
            </a:endParaRPr>
          </a:p>
          <a:p>
            <a:pPr marL="285750" indent="-285750">
              <a:buFontTx/>
              <a:buChar char="-"/>
            </a:pP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Vẽ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và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trang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trí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được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các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loại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nét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Chỉ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ra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được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sự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lặp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lại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và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tương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phản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nét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trong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bài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vẽ</a:t>
            </a:r>
            <a:endParaRPr lang="en-US" sz="2400" dirty="0">
              <a:solidFill>
                <a:schemeClr val="tx1"/>
              </a:solidFill>
              <a:latin typeface="Times New Roman" pitchFamily="18" charset="0"/>
            </a:endParaRPr>
          </a:p>
          <a:p>
            <a:pPr marL="285750" indent="-285750">
              <a:buFontTx/>
              <a:buChar char="-"/>
            </a:pP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Nêu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được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cảm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nhận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cá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nhân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về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bài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vẽ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của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mình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của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bạn</a:t>
            </a:r>
            <a:r>
              <a:rPr lang="en-US" dirty="0">
                <a:latin typeface="Times New Roman" pitchFamily="18" charset="0"/>
              </a:rPr>
              <a:t>.</a:t>
            </a:r>
          </a:p>
        </p:txBody>
      </p:sp>
      <p:pic>
        <p:nvPicPr>
          <p:cNvPr id="5" name="Picture 2" descr="Free Vector | Memphis frame vector beige paper collage on blue cute  abstract backgroun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9" y="-81604"/>
            <a:ext cx="9206632" cy="6894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Speech Bubble: Rectangle 12">
            <a:extLst>
              <a:ext uri="{FF2B5EF4-FFF2-40B4-BE49-F238E27FC236}">
                <a16:creationId xmlns="" xmlns:a16="http://schemas.microsoft.com/office/drawing/2014/main" id="{8C52ADC6-9165-4981-BDDF-9A80A49950B7}"/>
              </a:ext>
            </a:extLst>
          </p:cNvPr>
          <p:cNvSpPr/>
          <p:nvPr/>
        </p:nvSpPr>
        <p:spPr>
          <a:xfrm>
            <a:off x="453992" y="5552728"/>
            <a:ext cx="8421798" cy="618623"/>
          </a:xfrm>
          <a:prstGeom prst="wedgeRectCallout">
            <a:avLst>
              <a:gd name="adj1" fmla="val -55044"/>
              <a:gd name="adj2" fmla="val -50551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6" name="Picture 4" descr="Tạo hình tự do và trang trí bằng nét - Xưởng Vẽ Sóc Nhí | Facebook">
            <a:extLst>
              <a:ext uri="{FF2B5EF4-FFF2-40B4-BE49-F238E27FC236}">
                <a16:creationId xmlns="" xmlns:a16="http://schemas.microsoft.com/office/drawing/2014/main" id="{5439A005-7B78-47F8-AF5D-154AE6F850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2023198"/>
            <a:ext cx="3211054" cy="2548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Tạo hình tự do và trang trí bằng nét - Xưởng Vẽ Sóc Nhí | Facebook">
            <a:extLst>
              <a:ext uri="{FF2B5EF4-FFF2-40B4-BE49-F238E27FC236}">
                <a16:creationId xmlns="" xmlns:a16="http://schemas.microsoft.com/office/drawing/2014/main" id="{AF3C5B85-6F2E-445C-958D-0794E0F86C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328" y="2030575"/>
            <a:ext cx="3561142" cy="2553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5962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Khung ảnh Nền Màu Xanh Văn Học Tập Tin Nguồn Psd, Khung ảnh, Nền Xanh, Văn Học  Hình nền Vector để tải xuống miễn phí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66325" y="-1066324"/>
            <a:ext cx="7011353" cy="9144002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5EF51601-7B60-4D08-BCD7-895323816C75}"/>
              </a:ext>
            </a:extLst>
          </p:cNvPr>
          <p:cNvSpPr txBox="1"/>
          <p:nvPr/>
        </p:nvSpPr>
        <p:spPr>
          <a:xfrm>
            <a:off x="2743200" y="793495"/>
            <a:ext cx="96774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3E0CBAAD-3C9D-424E-98BD-03A2877D471A}"/>
              </a:ext>
            </a:extLst>
          </p:cNvPr>
          <p:cNvSpPr txBox="1"/>
          <p:nvPr/>
        </p:nvSpPr>
        <p:spPr>
          <a:xfrm>
            <a:off x="457200" y="460483"/>
            <a:ext cx="7467600" cy="52322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HOẠT ĐỘNG 3: LUYỆN TẬP- SÁNG TẠO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9AED2DC6-52B1-49BB-91FC-FC4D7F4186E2}"/>
              </a:ext>
            </a:extLst>
          </p:cNvPr>
          <p:cNvSpPr txBox="1"/>
          <p:nvPr/>
        </p:nvSpPr>
        <p:spPr>
          <a:xfrm>
            <a:off x="886239" y="3094961"/>
            <a:ext cx="6705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3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kẹo</a:t>
            </a:r>
            <a:r>
              <a:rPr lang="en-US" sz="3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que</a:t>
            </a:r>
            <a:r>
              <a:rPr lang="en-US" sz="3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  <a:p>
            <a:r>
              <a:rPr lang="en-US" sz="32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them </a:t>
            </a:r>
            <a:r>
              <a:rPr lang="en-US" sz="32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3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4" name="Picture 2" descr="hàng rào | Thư viện stock vector đẹp miễn phí">
            <a:extLst>
              <a:ext uri="{FF2B5EF4-FFF2-40B4-BE49-F238E27FC236}">
                <a16:creationId xmlns="" xmlns:a16="http://schemas.microsoft.com/office/drawing/2014/main" id="{4A90DBB7-E572-4AFA-8D8E-FA5522CF154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76" r="-1"/>
          <a:stretch/>
        </p:blipFill>
        <p:spPr bwMode="auto">
          <a:xfrm>
            <a:off x="4953000" y="2048655"/>
            <a:ext cx="4641057" cy="4692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6808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Khung ảnh Nền Màu Xanh Văn Học Tập Tin Nguồn Psd, Khung ảnh, Nền Xanh, Văn Học  Hình nền Vector để tải xuống miễn phí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66325" y="-1066323"/>
            <a:ext cx="7011353" cy="9144002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5EF51601-7B60-4D08-BCD7-895323816C75}"/>
              </a:ext>
            </a:extLst>
          </p:cNvPr>
          <p:cNvSpPr txBox="1"/>
          <p:nvPr/>
        </p:nvSpPr>
        <p:spPr>
          <a:xfrm>
            <a:off x="2743200" y="793495"/>
            <a:ext cx="96774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3E0CBAAD-3C9D-424E-98BD-03A2877D471A}"/>
              </a:ext>
            </a:extLst>
          </p:cNvPr>
          <p:cNvSpPr txBox="1"/>
          <p:nvPr/>
        </p:nvSpPr>
        <p:spPr>
          <a:xfrm>
            <a:off x="457200" y="460483"/>
            <a:ext cx="7467600" cy="52322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HOẠT ĐỘNG 4: PHÂN TÍCH- ĐÁNH GIÁ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9AED2DC6-52B1-49BB-91FC-FC4D7F4186E2}"/>
              </a:ext>
            </a:extLst>
          </p:cNvPr>
          <p:cNvSpPr txBox="1"/>
          <p:nvPr/>
        </p:nvSpPr>
        <p:spPr>
          <a:xfrm>
            <a:off x="886239" y="2133600"/>
            <a:ext cx="67056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Tx/>
              <a:buChar char="-"/>
            </a:pPr>
            <a:r>
              <a:rPr lang="vi-VN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</a:t>
            </a:r>
            <a:r>
              <a:rPr lang="vi-VN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vi-VN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vi-VN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vi-VN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vi-VN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vi-VN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vi-VN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457200" indent="-457200">
              <a:buFontTx/>
              <a:buChar char="-"/>
            </a:pPr>
            <a:r>
              <a:rPr lang="vi-VN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</a:t>
            </a:r>
            <a:r>
              <a:rPr lang="vi-VN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vi-VN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vi-VN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vi-VN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vi-VN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vi-VN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vi-VN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trang </a:t>
            </a:r>
            <a:r>
              <a:rPr lang="vi-VN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vi-VN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457200" indent="-457200">
              <a:buFontTx/>
              <a:buChar char="-"/>
            </a:pPr>
            <a:r>
              <a:rPr lang="vi-VN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</a:t>
            </a:r>
            <a:r>
              <a:rPr lang="vi-VN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vi-VN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vi-VN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vi-VN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vi-VN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vi-VN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</a:t>
            </a:r>
            <a:r>
              <a:rPr lang="vi-VN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vi-VN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không?</a:t>
            </a:r>
          </a:p>
          <a:p>
            <a:pPr marL="457200" indent="-457200">
              <a:buFontTx/>
              <a:buChar char="-"/>
            </a:pPr>
            <a:r>
              <a:rPr lang="vi-VN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hãy chia sẻ bài vẽ và cảm nhận của mình đến </a:t>
            </a:r>
            <a:r>
              <a:rPr lang="en-US" sz="32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3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bè</a:t>
            </a:r>
            <a:r>
              <a:rPr lang="en-US" sz="3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vi-VN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en-US" sz="32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Picture 2" descr="hàng rào | Thư viện stock vector đẹp miễn phí">
            <a:extLst>
              <a:ext uri="{FF2B5EF4-FFF2-40B4-BE49-F238E27FC236}">
                <a16:creationId xmlns="" xmlns:a16="http://schemas.microsoft.com/office/drawing/2014/main" id="{4A90DBB7-E572-4AFA-8D8E-FA5522CF154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76" r="-1"/>
          <a:stretch/>
        </p:blipFill>
        <p:spPr bwMode="auto">
          <a:xfrm>
            <a:off x="4953000" y="2063894"/>
            <a:ext cx="4641057" cy="4692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112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Hình nền powerpoint mầm non cute, dễ thương, sinh động nhấ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28" name="Picture 4" descr="Красочные ручки и карандаши | Canetas e lápis, Planos de fundo para power  point, Imagens para slid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1190" cy="6850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ĐÁNH GIÁ] Hộp màu sáp dầu Dooly 12 màu, Giá rẻ 45,000đ! Xem đánh giá! - Cửa  Hàng Giá Rẻ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EBEEF5"/>
              </a:clrFrom>
              <a:clrTo>
                <a:srgbClr val="EBEE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982865"/>
            <a:ext cx="3384601" cy="2747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14" descr="Bút chì 2B Gstar | phungnguyen.com.vn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16" descr="Bút chì 2B Gstar | phungnguyen.com.vn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Cloud Callout 6"/>
          <p:cNvSpPr/>
          <p:nvPr/>
        </p:nvSpPr>
        <p:spPr>
          <a:xfrm>
            <a:off x="765175" y="874204"/>
            <a:ext cx="7464425" cy="5524297"/>
          </a:xfrm>
          <a:prstGeom prst="cloudCallout">
            <a:avLst>
              <a:gd name="adj1" fmla="val -23937"/>
              <a:gd name="adj2" fmla="val -69982"/>
            </a:avLst>
          </a:prstGeom>
          <a:gradFill flip="none" rotWithShape="1">
            <a:gsLst>
              <a:gs pos="0">
                <a:schemeClr val="accent1">
                  <a:lumMod val="0"/>
                  <a:lumOff val="100000"/>
                </a:schemeClr>
              </a:gs>
              <a:gs pos="35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371601" y="1524000"/>
            <a:ext cx="5867400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</a:rPr>
              <a:t>CHUẨN BỊ ĐỒ DÙNG</a:t>
            </a:r>
          </a:p>
          <a:p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</a:rPr>
              <a:t>                </a:t>
            </a:r>
            <a:endParaRPr lang="en-US" sz="3200" b="1" dirty="0">
              <a:solidFill>
                <a:srgbClr val="7030A0"/>
              </a:solidFill>
              <a:latin typeface="Times New Roman" pitchFamily="18" charset="0"/>
            </a:endParaRPr>
          </a:p>
          <a:p>
            <a:r>
              <a:rPr lang="en-US" sz="4400" b="1" dirty="0">
                <a:solidFill>
                  <a:srgbClr val="7030A0"/>
                </a:solidFill>
                <a:latin typeface="Times New Roman" pitchFamily="18" charset="0"/>
              </a:rPr>
              <a:t>                </a:t>
            </a:r>
          </a:p>
          <a:p>
            <a:r>
              <a:rPr lang="en-US" sz="4400" b="1" dirty="0">
                <a:solidFill>
                  <a:srgbClr val="7030A0"/>
                </a:solidFill>
                <a:latin typeface="Times New Roman" pitchFamily="18" charset="0"/>
              </a:rPr>
              <a:t>                </a:t>
            </a:r>
          </a:p>
          <a:p>
            <a:r>
              <a:rPr lang="en-US" sz="4400" b="1" dirty="0">
                <a:solidFill>
                  <a:srgbClr val="7030A0"/>
                </a:solidFill>
                <a:latin typeface="Times New Roman" pitchFamily="18" charset="0"/>
              </a:rPr>
              <a:t>                </a:t>
            </a:r>
          </a:p>
          <a:p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</a:rPr>
              <a:t>                  </a:t>
            </a:r>
            <a:endParaRPr lang="en-US" sz="3600" b="1" dirty="0">
              <a:solidFill>
                <a:srgbClr val="002060"/>
              </a:solidFill>
              <a:latin typeface="Times New Roman" pitchFamily="18" charset="0"/>
            </a:endParaRPr>
          </a:p>
        </p:txBody>
      </p:sp>
      <p:pic>
        <p:nvPicPr>
          <p:cNvPr id="11" name="Picture 2" descr="Đội ngũ nhân viên của chúng tôi luôn sẵn sàng phục vụ quý khách hàng trong  và ngoài nước | Thư viện stock vector đẹp miễn phí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0431" y="3471070"/>
            <a:ext cx="2927431" cy="2927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5">
            <a:extLst>
              <a:ext uri="{FF2B5EF4-FFF2-40B4-BE49-F238E27FC236}">
                <a16:creationId xmlns="" xmlns:a16="http://schemas.microsoft.com/office/drawing/2014/main" id="{B2330990-5087-4381-9AE2-DE329D8531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4324" y="4276328"/>
            <a:ext cx="1983474" cy="18204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24" descr="E:\GIAO AN\SGV lop 2\sgv chân trời sáng tạo lớp 2\hình minh họa giáo án\11\6826466070_1575466718.png">
            <a:extLst>
              <a:ext uri="{FF2B5EF4-FFF2-40B4-BE49-F238E27FC236}">
                <a16:creationId xmlns="" xmlns:a16="http://schemas.microsoft.com/office/drawing/2014/main" id="{5BDECF63-3222-4444-893E-CA58DBE200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43911">
            <a:off x="5578333" y="3777417"/>
            <a:ext cx="1702178" cy="17021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6" descr="Tổng hợp Cục Tẩy Campus giá rẻ, bán chạy tháng 9/2021 - BeeCost">
            <a:extLst>
              <a:ext uri="{FF2B5EF4-FFF2-40B4-BE49-F238E27FC236}">
                <a16:creationId xmlns="" xmlns:a16="http://schemas.microsoft.com/office/drawing/2014/main" id="{BAC9196F-5F74-4E7B-8F1A-31AFD4310F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804" b="89916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3983" y="4458287"/>
            <a:ext cx="866895" cy="10003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2" descr="Giấy Vẽ Mỹ Thuật A4 - Xấp 10 Tờ Giấy Vẽ Màu Nước, Acrylic, Marker, Màu Chì,  Phác Họa Chuyên Dụng | Shopee Việt Nam">
            <a:extLst>
              <a:ext uri="{FF2B5EF4-FFF2-40B4-BE49-F238E27FC236}">
                <a16:creationId xmlns="" xmlns:a16="http://schemas.microsoft.com/office/drawing/2014/main" id="{0CEDCD67-BB56-49F7-8E9E-9831EB2D0F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9576" y="2189770"/>
            <a:ext cx="1562468" cy="1749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0" descr="Mĩ thuật 1 - SGK Vì sự bình đẳng và dân chủ trong giáo dục">
            <a:extLst>
              <a:ext uri="{FF2B5EF4-FFF2-40B4-BE49-F238E27FC236}">
                <a16:creationId xmlns="" xmlns:a16="http://schemas.microsoft.com/office/drawing/2014/main" id="{BA466723-DE9C-461C-A5D3-D36782B581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4564" y="2191940"/>
            <a:ext cx="1429699" cy="1994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2" descr="Tải sách scan Vở bài tập Mĩ thuật 1 - Tìm đáp án, giải bài tập, để học">
            <a:extLst>
              <a:ext uri="{FF2B5EF4-FFF2-40B4-BE49-F238E27FC236}">
                <a16:creationId xmlns="" xmlns:a16="http://schemas.microsoft.com/office/drawing/2014/main" id="{3428DFB5-4D7E-445F-A91D-A78C3CEC28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2280" y="2477578"/>
            <a:ext cx="1269868" cy="1777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5596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Khung ảnh Nền Màu Xanh Văn Học Tập Tin Nguồn Psd, Khung ảnh, Nền Xanh, Văn Học  Hình nền Vector để tải xuống miễn phí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66325" y="-1041706"/>
            <a:ext cx="7011353" cy="9144002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5EF51601-7B60-4D08-BCD7-895323816C75}"/>
              </a:ext>
            </a:extLst>
          </p:cNvPr>
          <p:cNvSpPr txBox="1"/>
          <p:nvPr/>
        </p:nvSpPr>
        <p:spPr>
          <a:xfrm>
            <a:off x="2743200" y="793495"/>
            <a:ext cx="96774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3E0CBAAD-3C9D-424E-98BD-03A2877D471A}"/>
              </a:ext>
            </a:extLst>
          </p:cNvPr>
          <p:cNvSpPr txBox="1"/>
          <p:nvPr/>
        </p:nvSpPr>
        <p:spPr>
          <a:xfrm>
            <a:off x="457200" y="460483"/>
            <a:ext cx="7467600" cy="52322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HOẠT ĐỘNG 5: VẬN DỤNG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- PHÁT TRIỂN</a:t>
            </a:r>
          </a:p>
        </p:txBody>
      </p:sp>
      <p:pic>
        <p:nvPicPr>
          <p:cNvPr id="24" name="Picture 2" descr="hàng rào | Thư viện stock vector đẹp miễn phí">
            <a:extLst>
              <a:ext uri="{FF2B5EF4-FFF2-40B4-BE49-F238E27FC236}">
                <a16:creationId xmlns="" xmlns:a16="http://schemas.microsoft.com/office/drawing/2014/main" id="{4A90DBB7-E572-4AFA-8D8E-FA5522CF154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76" r="-1"/>
          <a:stretch/>
        </p:blipFill>
        <p:spPr bwMode="auto">
          <a:xfrm>
            <a:off x="5640585" y="2932657"/>
            <a:ext cx="3882629" cy="3925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BC98CCE9-5875-4AD8-8EDA-7672428CA38B}"/>
              </a:ext>
            </a:extLst>
          </p:cNvPr>
          <p:cNvSpPr txBox="1"/>
          <p:nvPr/>
        </p:nvSpPr>
        <p:spPr>
          <a:xfrm>
            <a:off x="1093304" y="3313093"/>
            <a:ext cx="698389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vi-VN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vi-VN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tranh </a:t>
            </a:r>
            <a:r>
              <a:rPr lang="vi-VN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vi-VN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vi-VN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vi-VN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trang </a:t>
            </a:r>
            <a:r>
              <a:rPr lang="vi-VN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vi-VN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vi-VN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vi-VN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4896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Khung ảnh Nền Màu Xanh Văn Học Tập Tin Nguồn Psd, Khung ảnh, Nền Xanh, Văn Học  Hình nền Vector để tải xuống miễn phí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66325" y="-1066324"/>
            <a:ext cx="7011353" cy="9144002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5EF51601-7B60-4D08-BCD7-895323816C75}"/>
              </a:ext>
            </a:extLst>
          </p:cNvPr>
          <p:cNvSpPr txBox="1"/>
          <p:nvPr/>
        </p:nvSpPr>
        <p:spPr>
          <a:xfrm>
            <a:off x="2743200" y="793495"/>
            <a:ext cx="96774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3E0CBAAD-3C9D-424E-98BD-03A2877D471A}"/>
              </a:ext>
            </a:extLst>
          </p:cNvPr>
          <p:cNvSpPr txBox="1"/>
          <p:nvPr/>
        </p:nvSpPr>
        <p:spPr>
          <a:xfrm>
            <a:off x="3581400" y="1305580"/>
            <a:ext cx="1600200" cy="52322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DẶN DÒ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pic>
        <p:nvPicPr>
          <p:cNvPr id="24" name="Picture 2" descr="hàng rào | Thư viện stock vector đẹp miễn phí">
            <a:extLst>
              <a:ext uri="{FF2B5EF4-FFF2-40B4-BE49-F238E27FC236}">
                <a16:creationId xmlns="" xmlns:a16="http://schemas.microsoft.com/office/drawing/2014/main" id="{4A90DBB7-E572-4AFA-8D8E-FA5522CF154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76" r="-1"/>
          <a:stretch/>
        </p:blipFill>
        <p:spPr bwMode="auto">
          <a:xfrm>
            <a:off x="5410200" y="3086011"/>
            <a:ext cx="3882629" cy="3925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BC98CCE9-5875-4AD8-8EDA-7672428CA38B}"/>
              </a:ext>
            </a:extLst>
          </p:cNvPr>
          <p:cNvSpPr txBox="1"/>
          <p:nvPr/>
        </p:nvSpPr>
        <p:spPr>
          <a:xfrm>
            <a:off x="1093304" y="2679918"/>
            <a:ext cx="698389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Tx/>
              <a:buChar char="-"/>
            </a:pPr>
            <a:r>
              <a:rPr lang="vi-VN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vi-VN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vi-VN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vi-VN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vi-VN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vi-VN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lưu </a:t>
            </a:r>
            <a:r>
              <a:rPr lang="vi-VN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vi-VN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cẩn</a:t>
            </a:r>
            <a:r>
              <a:rPr lang="vi-VN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thận</a:t>
            </a:r>
            <a:r>
              <a:rPr lang="vi-VN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>
              <a:buFontTx/>
              <a:buChar char="-"/>
            </a:pPr>
            <a:r>
              <a:rPr lang="vi-VN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vi-VN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vi-VN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vi-VN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vi-VN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vi-VN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vi-VN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vi-VN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vi-VN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cho </a:t>
            </a:r>
            <a:r>
              <a:rPr lang="vi-VN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vi-VN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vi-VN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sau.</a:t>
            </a:r>
          </a:p>
          <a:p>
            <a:pPr marL="457200" indent="-457200">
              <a:buFontTx/>
              <a:buChar char="-"/>
            </a:pPr>
            <a:r>
              <a:rPr lang="vi-VN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vi-VN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vi-VN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vi-VN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vi-VN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vi-VN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vi-VN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vi-VN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vi-VN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en-US" sz="28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391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ownload 999 Hình Nền Powerpoint Dễ Thương, Ngộ Nghĩnh Nhất Quả Đất">
            <a:extLst>
              <a:ext uri="{FF2B5EF4-FFF2-40B4-BE49-F238E27FC236}">
                <a16:creationId xmlns="" xmlns:a16="http://schemas.microsoft.com/office/drawing/2014/main" id="{FA56D131-FDFD-46F5-8AB8-4C033D3661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Hình chữ nhật 1">
            <a:extLst>
              <a:ext uri="{FF2B5EF4-FFF2-40B4-BE49-F238E27FC236}">
                <a16:creationId xmlns="" xmlns:a16="http://schemas.microsoft.com/office/drawing/2014/main" id="{A9A307F1-1A2B-41A2-AF48-16ED18437769}"/>
              </a:ext>
            </a:extLst>
          </p:cNvPr>
          <p:cNvSpPr/>
          <p:nvPr/>
        </p:nvSpPr>
        <p:spPr>
          <a:xfrm>
            <a:off x="553914" y="2286000"/>
            <a:ext cx="8036174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4400" b="1" dirty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XIN CHÀO VÀ HẸN GẶP LẠI!</a:t>
            </a:r>
            <a:endParaRPr lang="vi-VN" sz="4400" b="1" cap="none" spc="0" dirty="0">
              <a:ln w="0"/>
              <a:solidFill>
                <a:srgbClr val="C0000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8895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3">
        <p14:ferris dir="l"/>
      </p:transition>
    </mc:Choice>
    <mc:Fallback xmlns="">
      <p:transition spd="slow" advTm="4003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 descr="School Children Royalty Free Cliparts, Vectors, And Stock Illustration.  Image 30682664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15" y="-5750"/>
            <a:ext cx="9144000" cy="686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1295400" y="428444"/>
            <a:ext cx="7315200" cy="4067356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solidFill>
                <a:srgbClr val="FF0000"/>
              </a:solidFill>
              <a:latin typeface="Times New Roman" pitchFamily="18" charset="0"/>
            </a:endParaRPr>
          </a:p>
          <a:p>
            <a:pPr algn="ctr"/>
            <a:r>
              <a:rPr lang="vi-VN" sz="2800" b="1" dirty="0">
                <a:solidFill>
                  <a:srgbClr val="FF0000"/>
                </a:solidFill>
                <a:latin typeface="Times New Roman" pitchFamily="18" charset="0"/>
              </a:rPr>
              <a:t>YÊU CẦU CẦN ĐẠT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</a:endParaRPr>
          </a:p>
          <a:p>
            <a:pPr algn="ctr"/>
            <a:endParaRPr lang="en-US" sz="2400" b="1" dirty="0">
              <a:solidFill>
                <a:srgbClr val="FF0000"/>
              </a:solidFill>
              <a:latin typeface="Times New Roman" pitchFamily="18" charset="0"/>
            </a:endParaRPr>
          </a:p>
          <a:p>
            <a:pPr marL="285750" indent="-285750">
              <a:buFontTx/>
              <a:buChar char="-"/>
            </a:pPr>
            <a:r>
              <a:rPr lang="vi-VN" sz="2400" b="1" dirty="0">
                <a:solidFill>
                  <a:srgbClr val="7030A0"/>
                </a:solidFill>
                <a:latin typeface="Times New Roman" pitchFamily="18" charset="0"/>
              </a:rPr>
              <a:t>Ghi </a:t>
            </a:r>
            <a:r>
              <a:rPr lang="vi-VN" sz="2400" b="1" dirty="0" err="1">
                <a:solidFill>
                  <a:srgbClr val="7030A0"/>
                </a:solidFill>
                <a:latin typeface="Times New Roman" pitchFamily="18" charset="0"/>
              </a:rPr>
              <a:t>nhớ</a:t>
            </a:r>
            <a:r>
              <a:rPr lang="vi-VN" sz="2400" b="1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vi-VN" sz="2400" b="1" dirty="0" err="1">
                <a:solidFill>
                  <a:srgbClr val="7030A0"/>
                </a:solidFill>
                <a:latin typeface="Times New Roman" pitchFamily="18" charset="0"/>
              </a:rPr>
              <a:t>các</a:t>
            </a:r>
            <a:r>
              <a:rPr lang="vi-VN" sz="2400" b="1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vi-VN" sz="2400" b="1" dirty="0" err="1">
                <a:solidFill>
                  <a:srgbClr val="7030A0"/>
                </a:solidFill>
                <a:latin typeface="Times New Roman" pitchFamily="18" charset="0"/>
              </a:rPr>
              <a:t>nét</a:t>
            </a:r>
            <a:r>
              <a:rPr lang="vi-VN" sz="2400" b="1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vi-VN" sz="2400" b="1" dirty="0" err="1">
                <a:solidFill>
                  <a:srgbClr val="7030A0"/>
                </a:solidFill>
                <a:latin typeface="Times New Roman" pitchFamily="18" charset="0"/>
              </a:rPr>
              <a:t>và</a:t>
            </a:r>
            <a:r>
              <a:rPr lang="vi-VN" sz="2400" b="1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vi-VN" sz="2400" b="1" dirty="0" err="1">
                <a:solidFill>
                  <a:srgbClr val="7030A0"/>
                </a:solidFill>
                <a:latin typeface="Times New Roman" pitchFamily="18" charset="0"/>
              </a:rPr>
              <a:t>chỉ</a:t>
            </a:r>
            <a:r>
              <a:rPr lang="vi-VN" sz="2400" b="1" dirty="0">
                <a:solidFill>
                  <a:srgbClr val="7030A0"/>
                </a:solidFill>
                <a:latin typeface="Times New Roman" pitchFamily="18" charset="0"/>
              </a:rPr>
              <a:t> ra </a:t>
            </a:r>
            <a:r>
              <a:rPr lang="vi-VN" sz="2400" b="1" dirty="0" err="1">
                <a:solidFill>
                  <a:srgbClr val="7030A0"/>
                </a:solidFill>
                <a:latin typeface="Times New Roman" pitchFamily="18" charset="0"/>
              </a:rPr>
              <a:t>nét</a:t>
            </a:r>
            <a:r>
              <a:rPr lang="vi-VN" sz="2400" b="1" dirty="0">
                <a:solidFill>
                  <a:srgbClr val="7030A0"/>
                </a:solidFill>
                <a:latin typeface="Times New Roman" pitchFamily="18" charset="0"/>
              </a:rPr>
              <a:t> trên </a:t>
            </a:r>
            <a:r>
              <a:rPr lang="vi-VN" sz="2400" b="1" dirty="0" err="1">
                <a:solidFill>
                  <a:srgbClr val="7030A0"/>
                </a:solidFill>
                <a:latin typeface="Times New Roman" pitchFamily="18" charset="0"/>
              </a:rPr>
              <a:t>các</a:t>
            </a:r>
            <a:r>
              <a:rPr lang="vi-VN" sz="2400" b="1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vi-VN" sz="2400" b="1" dirty="0" err="1">
                <a:solidFill>
                  <a:srgbClr val="7030A0"/>
                </a:solidFill>
                <a:latin typeface="Times New Roman" pitchFamily="18" charset="0"/>
              </a:rPr>
              <a:t>đồ</a:t>
            </a:r>
            <a:r>
              <a:rPr lang="vi-VN" sz="2400" b="1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vi-VN" sz="2400" b="1" dirty="0" err="1">
                <a:solidFill>
                  <a:srgbClr val="7030A0"/>
                </a:solidFill>
                <a:latin typeface="Times New Roman" pitchFamily="18" charset="0"/>
              </a:rPr>
              <a:t>vật</a:t>
            </a:r>
            <a:r>
              <a:rPr lang="vi-VN" sz="2400" b="1" dirty="0">
                <a:solidFill>
                  <a:srgbClr val="7030A0"/>
                </a:solidFill>
                <a:latin typeface="Times New Roman" pitchFamily="18" charset="0"/>
              </a:rPr>
              <a:t> xung quanh.</a:t>
            </a:r>
            <a:endParaRPr lang="en-US" sz="2400" b="1" dirty="0">
              <a:solidFill>
                <a:srgbClr val="7030A0"/>
              </a:solidFill>
              <a:latin typeface="Times New Roman" pitchFamily="18" charset="0"/>
            </a:endParaRPr>
          </a:p>
          <a:p>
            <a:pPr marL="285750" indent="-285750">
              <a:buFontTx/>
              <a:buChar char="-"/>
            </a:pPr>
            <a:r>
              <a:rPr lang="en-US" sz="2400" b="1" dirty="0" err="1" smtClean="0">
                <a:solidFill>
                  <a:srgbClr val="7030A0"/>
                </a:solidFill>
                <a:latin typeface="Times New Roman" pitchFamily="18" charset="0"/>
              </a:rPr>
              <a:t>Hoàn</a:t>
            </a:r>
            <a:r>
              <a:rPr lang="en-US" sz="2400" b="1" dirty="0" smtClean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7030A0"/>
                </a:solidFill>
                <a:latin typeface="Times New Roman" pitchFamily="18" charset="0"/>
              </a:rPr>
              <a:t>thành</a:t>
            </a:r>
            <a:r>
              <a:rPr lang="en-US" sz="2400" b="1" dirty="0" smtClean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7030A0"/>
                </a:solidFill>
                <a:latin typeface="Times New Roman" pitchFamily="18" charset="0"/>
              </a:rPr>
              <a:t>được</a:t>
            </a:r>
            <a:r>
              <a:rPr lang="en-US" sz="2400" b="1" dirty="0" smtClean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7030A0"/>
                </a:solidFill>
                <a:latin typeface="Times New Roman" pitchFamily="18" charset="0"/>
              </a:rPr>
              <a:t>bài</a:t>
            </a:r>
            <a:r>
              <a:rPr lang="en-US" sz="2400" b="1" dirty="0" smtClean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7030A0"/>
                </a:solidFill>
                <a:latin typeface="Times New Roman" pitchFamily="18" charset="0"/>
              </a:rPr>
              <a:t>vẽ</a:t>
            </a:r>
            <a:r>
              <a:rPr lang="en-US" sz="2400" b="1" dirty="0" smtClean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7030A0"/>
                </a:solidFill>
                <a:latin typeface="Times New Roman" pitchFamily="18" charset="0"/>
              </a:rPr>
              <a:t>kẹo</a:t>
            </a:r>
            <a:r>
              <a:rPr lang="en-US" sz="2400" b="1" dirty="0" smtClean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7030A0"/>
                </a:solidFill>
                <a:latin typeface="Times New Roman" pitchFamily="18" charset="0"/>
              </a:rPr>
              <a:t>que</a:t>
            </a:r>
            <a:r>
              <a:rPr lang="en-US" sz="2400" b="1" dirty="0" smtClean="0">
                <a:solidFill>
                  <a:srgbClr val="7030A0"/>
                </a:solidFill>
                <a:latin typeface="Times New Roman" pitchFamily="18" charset="0"/>
              </a:rPr>
              <a:t>, </a:t>
            </a:r>
            <a:r>
              <a:rPr lang="en-US" sz="2400" b="1" dirty="0" err="1" smtClean="0">
                <a:solidFill>
                  <a:srgbClr val="7030A0"/>
                </a:solidFill>
                <a:latin typeface="Times New Roman" pitchFamily="18" charset="0"/>
              </a:rPr>
              <a:t>vẽ</a:t>
            </a:r>
            <a:r>
              <a:rPr lang="en-US" sz="2400" b="1" dirty="0" smtClean="0">
                <a:solidFill>
                  <a:srgbClr val="7030A0"/>
                </a:solidFill>
                <a:latin typeface="Times New Roman" pitchFamily="18" charset="0"/>
              </a:rPr>
              <a:t> them </a:t>
            </a:r>
            <a:r>
              <a:rPr lang="en-US" sz="2400" b="1" dirty="0" err="1" smtClean="0">
                <a:solidFill>
                  <a:srgbClr val="7030A0"/>
                </a:solidFill>
                <a:latin typeface="Times New Roman" pitchFamily="18" charset="0"/>
              </a:rPr>
              <a:t>hình</a:t>
            </a:r>
            <a:r>
              <a:rPr lang="en-US" sz="2400" b="1" dirty="0" smtClean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7030A0"/>
                </a:solidFill>
                <a:latin typeface="Times New Roman" pitchFamily="18" charset="0"/>
              </a:rPr>
              <a:t>ảnh</a:t>
            </a:r>
            <a:r>
              <a:rPr lang="en-US" sz="2400" b="1" dirty="0" smtClean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7030A0"/>
                </a:solidFill>
                <a:latin typeface="Times New Roman" pitchFamily="18" charset="0"/>
              </a:rPr>
              <a:t>có</a:t>
            </a:r>
            <a:r>
              <a:rPr lang="en-US" sz="2400" b="1" dirty="0" smtClean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7030A0"/>
                </a:solidFill>
                <a:latin typeface="Times New Roman" pitchFamily="18" charset="0"/>
              </a:rPr>
              <a:t>sử</a:t>
            </a:r>
            <a:r>
              <a:rPr lang="en-US" sz="2400" b="1" dirty="0" smtClean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7030A0"/>
                </a:solidFill>
                <a:latin typeface="Times New Roman" pitchFamily="18" charset="0"/>
              </a:rPr>
              <a:t>dụng</a:t>
            </a:r>
            <a:r>
              <a:rPr lang="en-US" sz="2400" b="1" dirty="0" smtClean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7030A0"/>
                </a:solidFill>
                <a:latin typeface="Times New Roman" pitchFamily="18" charset="0"/>
              </a:rPr>
              <a:t>các</a:t>
            </a:r>
            <a:r>
              <a:rPr lang="en-US" sz="2400" b="1" dirty="0" smtClean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7030A0"/>
                </a:solidFill>
                <a:latin typeface="Times New Roman" pitchFamily="18" charset="0"/>
              </a:rPr>
              <a:t>nét</a:t>
            </a:r>
            <a:r>
              <a:rPr lang="en-US" sz="2400" b="1" dirty="0" smtClean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7030A0"/>
                </a:solidFill>
                <a:latin typeface="Times New Roman" pitchFamily="18" charset="0"/>
              </a:rPr>
              <a:t>để</a:t>
            </a:r>
            <a:r>
              <a:rPr lang="en-US" sz="2400" b="1" dirty="0" smtClean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7030A0"/>
                </a:solidFill>
                <a:latin typeface="Times New Roman" pitchFamily="18" charset="0"/>
              </a:rPr>
              <a:t>trang</a:t>
            </a:r>
            <a:r>
              <a:rPr lang="en-US" sz="2400" b="1" dirty="0" smtClean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7030A0"/>
                </a:solidFill>
                <a:latin typeface="Times New Roman" pitchFamily="18" charset="0"/>
              </a:rPr>
              <a:t>trí</a:t>
            </a:r>
            <a:r>
              <a:rPr lang="en-US" sz="2400" b="1" dirty="0" smtClean="0">
                <a:solidFill>
                  <a:srgbClr val="7030A0"/>
                </a:solidFill>
                <a:latin typeface="Times New Roman" pitchFamily="18" charset="0"/>
              </a:rPr>
              <a:t>.</a:t>
            </a:r>
            <a:endParaRPr lang="en-US" sz="2400" b="1" dirty="0">
              <a:solidFill>
                <a:srgbClr val="7030A0"/>
              </a:solidFill>
              <a:latin typeface="Times New Roman" pitchFamily="18" charset="0"/>
            </a:endParaRPr>
          </a:p>
          <a:p>
            <a:pPr marL="285750" indent="-285750">
              <a:buFontTx/>
              <a:buChar char="-"/>
            </a:pP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</a:rPr>
              <a:t>Nêu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vi-VN" sz="2400" b="1" dirty="0" err="1">
                <a:solidFill>
                  <a:srgbClr val="7030A0"/>
                </a:solidFill>
                <a:latin typeface="Times New Roman" pitchFamily="18" charset="0"/>
              </a:rPr>
              <a:t>cảm</a:t>
            </a:r>
            <a:r>
              <a:rPr lang="vi-VN" sz="2400" b="1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vi-VN" sz="2400" b="1" dirty="0" err="1">
                <a:solidFill>
                  <a:srgbClr val="7030A0"/>
                </a:solidFill>
                <a:latin typeface="Times New Roman" pitchFamily="18" charset="0"/>
              </a:rPr>
              <a:t>nhận</a:t>
            </a:r>
            <a:r>
              <a:rPr lang="vi-VN" sz="2400" b="1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vi-VN" sz="2400" b="1" dirty="0" err="1">
                <a:solidFill>
                  <a:srgbClr val="7030A0"/>
                </a:solidFill>
                <a:latin typeface="Times New Roman" pitchFamily="18" charset="0"/>
              </a:rPr>
              <a:t>và</a:t>
            </a:r>
            <a:r>
              <a:rPr lang="vi-VN" sz="2400" b="1" dirty="0">
                <a:solidFill>
                  <a:srgbClr val="7030A0"/>
                </a:solidFill>
                <a:latin typeface="Times New Roman" pitchFamily="18" charset="0"/>
              </a:rPr>
              <a:t> chia </a:t>
            </a:r>
            <a:r>
              <a:rPr lang="vi-VN" sz="2400" b="1" dirty="0" err="1">
                <a:solidFill>
                  <a:srgbClr val="7030A0"/>
                </a:solidFill>
                <a:latin typeface="Times New Roman" pitchFamily="18" charset="0"/>
              </a:rPr>
              <a:t>sẻ</a:t>
            </a:r>
            <a:r>
              <a:rPr lang="vi-VN" sz="2400" b="1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vi-VN" sz="2400" b="1" dirty="0" err="1">
                <a:solidFill>
                  <a:srgbClr val="7030A0"/>
                </a:solidFill>
                <a:latin typeface="Times New Roman" pitchFamily="18" charset="0"/>
              </a:rPr>
              <a:t>sản</a:t>
            </a:r>
            <a:r>
              <a:rPr lang="vi-VN" sz="2400" b="1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vi-VN" sz="2400" b="1" dirty="0" err="1">
                <a:solidFill>
                  <a:srgbClr val="7030A0"/>
                </a:solidFill>
                <a:latin typeface="Times New Roman" pitchFamily="18" charset="0"/>
              </a:rPr>
              <a:t>phẩm</a:t>
            </a:r>
            <a:r>
              <a:rPr lang="vi-VN" sz="2400" b="1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vi-VN" sz="2400" b="1" dirty="0" err="1">
                <a:solidFill>
                  <a:srgbClr val="7030A0"/>
                </a:solidFill>
                <a:latin typeface="Times New Roman" pitchFamily="18" charset="0"/>
              </a:rPr>
              <a:t>của</a:t>
            </a:r>
            <a:r>
              <a:rPr lang="vi-VN" sz="2400" b="1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vi-VN" sz="2400" b="1" dirty="0" err="1">
                <a:solidFill>
                  <a:srgbClr val="7030A0"/>
                </a:solidFill>
                <a:latin typeface="Times New Roman" pitchFamily="18" charset="0"/>
              </a:rPr>
              <a:t>mình</a:t>
            </a:r>
            <a:r>
              <a:rPr lang="vi-VN" sz="2400" b="1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vi-VN" sz="2400" b="1" dirty="0" err="1">
                <a:solidFill>
                  <a:srgbClr val="7030A0"/>
                </a:solidFill>
                <a:latin typeface="Times New Roman" pitchFamily="18" charset="0"/>
              </a:rPr>
              <a:t>đến</a:t>
            </a:r>
            <a:r>
              <a:rPr lang="vi-VN" sz="2400" b="1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vi-VN" sz="2400" b="1" dirty="0" err="1">
                <a:solidFill>
                  <a:srgbClr val="7030A0"/>
                </a:solidFill>
                <a:latin typeface="Times New Roman" pitchFamily="18" charset="0"/>
              </a:rPr>
              <a:t>mọi</a:t>
            </a:r>
            <a:r>
              <a:rPr lang="vi-VN" sz="2400" b="1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vi-VN" sz="2400" b="1" dirty="0" err="1">
                <a:solidFill>
                  <a:srgbClr val="7030A0"/>
                </a:solidFill>
                <a:latin typeface="Times New Roman" pitchFamily="18" charset="0"/>
              </a:rPr>
              <a:t>người</a:t>
            </a:r>
            <a:r>
              <a:rPr lang="vi-VN" sz="2400" b="1" dirty="0">
                <a:solidFill>
                  <a:srgbClr val="7030A0"/>
                </a:solidFill>
                <a:latin typeface="Times New Roman" pitchFamily="18" charset="0"/>
              </a:rPr>
              <a:t>.</a:t>
            </a:r>
            <a:endParaRPr lang="en-US" b="1" dirty="0">
              <a:solidFill>
                <a:srgbClr val="7030A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6815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Khung ảnh Nền Màu Xanh Văn Học Tập Tin Nguồn Psd, Khung ảnh, Nền Xanh, Văn Học  Hình nền Vector để tải xuống miễn phí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94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Diagonal Corners Rounded 1">
            <a:extLst>
              <a:ext uri="{FF2B5EF4-FFF2-40B4-BE49-F238E27FC236}">
                <a16:creationId xmlns="" xmlns:a16="http://schemas.microsoft.com/office/drawing/2014/main" id="{FA06C22B-395B-4E9B-B53F-05BCDE7A6D66}"/>
              </a:ext>
            </a:extLst>
          </p:cNvPr>
          <p:cNvSpPr/>
          <p:nvPr/>
        </p:nvSpPr>
        <p:spPr>
          <a:xfrm>
            <a:off x="421986" y="664463"/>
            <a:ext cx="8267700" cy="5562600"/>
          </a:xfrm>
          <a:prstGeom prst="round2Diag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9771E8D7-C11A-4FE4-9E31-B8011352CDE8}"/>
              </a:ext>
            </a:extLst>
          </p:cNvPr>
          <p:cNvSpPr txBox="1"/>
          <p:nvPr/>
        </p:nvSpPr>
        <p:spPr>
          <a:xfrm>
            <a:off x="839780" y="833735"/>
            <a:ext cx="4265619" cy="40011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</a:rPr>
              <a:t>HOẠT ĐỘNG 1: KHÁM PHÁ</a:t>
            </a:r>
          </a:p>
        </p:txBody>
      </p:sp>
      <p:pic>
        <p:nvPicPr>
          <p:cNvPr id="1026" name="Picture 2" descr="Lồng đen lò xo đèn led hình heo và chuột mickey FUNU F33 - Chính hãng | Tiki">
            <a:extLst>
              <a:ext uri="{FF2B5EF4-FFF2-40B4-BE49-F238E27FC236}">
                <a16:creationId xmlns="" xmlns:a16="http://schemas.microsoft.com/office/drawing/2014/main" id="{54CF9791-F89D-45AA-8EF0-1B3462D824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780" y="1291609"/>
            <a:ext cx="2137391" cy="2137391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Hộp Văn bản 2">
            <a:extLst>
              <a:ext uri="{FF2B5EF4-FFF2-40B4-BE49-F238E27FC236}">
                <a16:creationId xmlns="" xmlns:a16="http://schemas.microsoft.com/office/drawing/2014/main" id="{4CC8427E-648F-4280-B9EB-61D79BB7EDFB}"/>
              </a:ext>
            </a:extLst>
          </p:cNvPr>
          <p:cNvSpPr txBox="1"/>
          <p:nvPr/>
        </p:nvSpPr>
        <p:spPr>
          <a:xfrm>
            <a:off x="3815250" y="4051583"/>
            <a:ext cx="479901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solidFill>
                  <a:srgbClr val="7030A0"/>
                </a:solidFill>
                <a:latin typeface="+mj-lt"/>
              </a:rPr>
              <a:t>1. </a:t>
            </a:r>
            <a:r>
              <a:rPr lang="en-US" sz="2400" b="1" dirty="0" err="1">
                <a:solidFill>
                  <a:srgbClr val="7030A0"/>
                </a:solidFill>
                <a:latin typeface="+mj-lt"/>
              </a:rPr>
              <a:t>Kể</a:t>
            </a:r>
            <a:r>
              <a:rPr lang="en-US" sz="2400" b="1" dirty="0">
                <a:solidFill>
                  <a:srgbClr val="7030A0"/>
                </a:solidFill>
                <a:latin typeface="+mj-lt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+mj-lt"/>
              </a:rPr>
              <a:t>tên</a:t>
            </a:r>
            <a:r>
              <a:rPr lang="en-US" sz="2400" b="1" dirty="0">
                <a:solidFill>
                  <a:srgbClr val="7030A0"/>
                </a:solidFill>
                <a:latin typeface="+mj-lt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+mj-lt"/>
              </a:rPr>
              <a:t>các</a:t>
            </a:r>
            <a:r>
              <a:rPr lang="en-US" sz="2400" b="1" dirty="0">
                <a:solidFill>
                  <a:srgbClr val="7030A0"/>
                </a:solidFill>
                <a:latin typeface="+mj-lt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+mj-lt"/>
              </a:rPr>
              <a:t>đồ</a:t>
            </a:r>
            <a:r>
              <a:rPr lang="en-US" sz="2400" b="1" dirty="0">
                <a:solidFill>
                  <a:srgbClr val="7030A0"/>
                </a:solidFill>
                <a:latin typeface="+mj-lt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+mj-lt"/>
              </a:rPr>
              <a:t>vật</a:t>
            </a:r>
            <a:r>
              <a:rPr lang="en-US" sz="2400" b="1" dirty="0">
                <a:solidFill>
                  <a:srgbClr val="7030A0"/>
                </a:solidFill>
                <a:latin typeface="+mj-lt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+mj-lt"/>
              </a:rPr>
              <a:t>có</a:t>
            </a:r>
            <a:r>
              <a:rPr lang="en-US" sz="2400" b="1" dirty="0">
                <a:solidFill>
                  <a:srgbClr val="7030A0"/>
                </a:solidFill>
                <a:latin typeface="+mj-lt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+mj-lt"/>
              </a:rPr>
              <a:t>trong</a:t>
            </a:r>
            <a:r>
              <a:rPr lang="en-US" sz="2400" b="1" dirty="0">
                <a:solidFill>
                  <a:srgbClr val="7030A0"/>
                </a:solidFill>
                <a:latin typeface="+mj-lt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+mj-lt"/>
              </a:rPr>
              <a:t>các</a:t>
            </a:r>
            <a:r>
              <a:rPr lang="en-US" sz="2400" b="1" dirty="0">
                <a:solidFill>
                  <a:srgbClr val="7030A0"/>
                </a:solidFill>
                <a:latin typeface="+mj-lt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+mj-lt"/>
              </a:rPr>
              <a:t>bức</a:t>
            </a:r>
            <a:r>
              <a:rPr lang="en-US" sz="2400" b="1" dirty="0">
                <a:solidFill>
                  <a:srgbClr val="7030A0"/>
                </a:solidFill>
                <a:latin typeface="+mj-lt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+mj-lt"/>
              </a:rPr>
              <a:t>ảnh</a:t>
            </a:r>
            <a:r>
              <a:rPr lang="en-US" sz="2400" b="1" dirty="0">
                <a:solidFill>
                  <a:srgbClr val="7030A0"/>
                </a:solidFill>
                <a:latin typeface="+mj-lt"/>
              </a:rPr>
              <a:t>?</a:t>
            </a:r>
            <a:endParaRPr lang="vi-VN" sz="2400" b="1" dirty="0">
              <a:solidFill>
                <a:srgbClr val="7030A0"/>
              </a:solidFill>
              <a:latin typeface="+mj-lt"/>
            </a:endParaRPr>
          </a:p>
          <a:p>
            <a:r>
              <a:rPr lang="vi-VN" sz="2400" b="1" dirty="0">
                <a:solidFill>
                  <a:srgbClr val="7030A0"/>
                </a:solidFill>
                <a:latin typeface="+mj-lt"/>
              </a:rPr>
              <a:t>2. </a:t>
            </a:r>
            <a:r>
              <a:rPr lang="en-US" sz="2400" b="1" dirty="0" err="1" smtClean="0">
                <a:solidFill>
                  <a:srgbClr val="7030A0"/>
                </a:solidFill>
                <a:latin typeface="+mj-lt"/>
              </a:rPr>
              <a:t>Em</a:t>
            </a:r>
            <a:r>
              <a:rPr lang="en-US" sz="2400" b="1" dirty="0" smtClean="0">
                <a:solidFill>
                  <a:srgbClr val="7030A0"/>
                </a:solidFill>
                <a:latin typeface="+mj-lt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+mj-lt"/>
              </a:rPr>
              <a:t>nhận</a:t>
            </a:r>
            <a:r>
              <a:rPr lang="en-US" sz="2400" b="1" dirty="0">
                <a:solidFill>
                  <a:srgbClr val="7030A0"/>
                </a:solidFill>
                <a:latin typeface="+mj-lt"/>
              </a:rPr>
              <a:t> ra </a:t>
            </a:r>
            <a:r>
              <a:rPr lang="en-US" sz="2400" b="1" dirty="0" err="1">
                <a:solidFill>
                  <a:srgbClr val="7030A0"/>
                </a:solidFill>
                <a:latin typeface="+mj-lt"/>
              </a:rPr>
              <a:t>những</a:t>
            </a:r>
            <a:r>
              <a:rPr lang="en-US" sz="2400" b="1" dirty="0">
                <a:solidFill>
                  <a:srgbClr val="7030A0"/>
                </a:solidFill>
                <a:latin typeface="+mj-lt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+mj-lt"/>
              </a:rPr>
              <a:t>nét</a:t>
            </a:r>
            <a:r>
              <a:rPr lang="en-US" sz="2400" b="1" dirty="0">
                <a:solidFill>
                  <a:srgbClr val="7030A0"/>
                </a:solidFill>
                <a:latin typeface="+mj-lt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+mj-lt"/>
              </a:rPr>
              <a:t>nào</a:t>
            </a:r>
            <a:r>
              <a:rPr lang="en-US" sz="2400" b="1" dirty="0">
                <a:solidFill>
                  <a:srgbClr val="7030A0"/>
                </a:solidFill>
                <a:latin typeface="+mj-lt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+mj-lt"/>
              </a:rPr>
              <a:t>xuất</a:t>
            </a:r>
            <a:r>
              <a:rPr lang="en-US" sz="2400" b="1" dirty="0">
                <a:solidFill>
                  <a:srgbClr val="7030A0"/>
                </a:solidFill>
                <a:latin typeface="+mj-lt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+mj-lt"/>
              </a:rPr>
              <a:t>hiện</a:t>
            </a:r>
            <a:r>
              <a:rPr lang="en-US" sz="2400" b="1" dirty="0">
                <a:solidFill>
                  <a:srgbClr val="7030A0"/>
                </a:solidFill>
                <a:latin typeface="+mj-lt"/>
              </a:rPr>
              <a:t> ở </a:t>
            </a:r>
            <a:r>
              <a:rPr lang="en-US" sz="2400" b="1" dirty="0" err="1">
                <a:solidFill>
                  <a:srgbClr val="7030A0"/>
                </a:solidFill>
                <a:latin typeface="+mj-lt"/>
              </a:rPr>
              <a:t>đồ</a:t>
            </a:r>
            <a:r>
              <a:rPr lang="en-US" sz="2400" b="1" dirty="0">
                <a:solidFill>
                  <a:srgbClr val="7030A0"/>
                </a:solidFill>
                <a:latin typeface="+mj-lt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+mj-lt"/>
              </a:rPr>
              <a:t>vật</a:t>
            </a:r>
            <a:r>
              <a:rPr lang="en-US" sz="2400" b="1" dirty="0">
                <a:solidFill>
                  <a:srgbClr val="7030A0"/>
                </a:solidFill>
                <a:latin typeface="+mj-lt"/>
              </a:rPr>
              <a:t>?</a:t>
            </a:r>
            <a:endParaRPr lang="en-GB" sz="2400" b="1" dirty="0">
              <a:solidFill>
                <a:srgbClr val="7030A0"/>
              </a:solidFill>
              <a:latin typeface="+mj-lt"/>
            </a:endParaRPr>
          </a:p>
        </p:txBody>
      </p:sp>
      <p:pic>
        <p:nvPicPr>
          <p:cNvPr id="5" name="Picture 2" descr="Hướng dẫn chi tiết cách gói bánh chưng truyền thống cho ngày Tết.">
            <a:extLst>
              <a:ext uri="{FF2B5EF4-FFF2-40B4-BE49-F238E27FC236}">
                <a16:creationId xmlns="" xmlns:a16="http://schemas.microsoft.com/office/drawing/2014/main" id="{CFFD1419-7402-4AEF-B46C-4E25CF4F74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277" y="1464019"/>
            <a:ext cx="2555849" cy="17983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5/10/25m Gold S Shaped Curve Wavy Lace Trim Ribbon For Handmade DIY Sewing  Craft Wedding Costume Hat Curtain Pillow Decorations|DIY Craft Supplies| -  AliExpress">
            <a:extLst>
              <a:ext uri="{FF2B5EF4-FFF2-40B4-BE49-F238E27FC236}">
                <a16:creationId xmlns="" xmlns:a16="http://schemas.microsoft.com/office/drawing/2014/main" id="{E44EA65E-E348-4A6F-AF7A-E585BDEC8B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3704" y="898791"/>
            <a:ext cx="2546972" cy="254697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Chuyển giao công nghệ sản xuất kẹo cuộn đường pectin trái cây">
            <a:extLst>
              <a:ext uri="{FF2B5EF4-FFF2-40B4-BE49-F238E27FC236}">
                <a16:creationId xmlns="" xmlns:a16="http://schemas.microsoft.com/office/drawing/2014/main" id="{18919429-8490-46F9-B051-6C05BA17E8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515" y="3954536"/>
            <a:ext cx="2946317" cy="193674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Oval 7">
            <a:extLst>
              <a:ext uri="{FF2B5EF4-FFF2-40B4-BE49-F238E27FC236}">
                <a16:creationId xmlns="" xmlns:a16="http://schemas.microsoft.com/office/drawing/2014/main" id="{BAE7375C-E7B2-4056-8614-FA2C940B46F0}"/>
              </a:ext>
            </a:extLst>
          </p:cNvPr>
          <p:cNvSpPr/>
          <p:nvPr/>
        </p:nvSpPr>
        <p:spPr>
          <a:xfrm>
            <a:off x="1676400" y="3318763"/>
            <a:ext cx="381000" cy="36423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  <a:endParaRPr lang="vi-VN" dirty="0"/>
          </a:p>
        </p:txBody>
      </p:sp>
      <p:sp>
        <p:nvSpPr>
          <p:cNvPr id="15" name="Oval 14">
            <a:extLst>
              <a:ext uri="{FF2B5EF4-FFF2-40B4-BE49-F238E27FC236}">
                <a16:creationId xmlns="" xmlns:a16="http://schemas.microsoft.com/office/drawing/2014/main" id="{122FC880-C0E5-4232-9BAF-54C5B523794A}"/>
              </a:ext>
            </a:extLst>
          </p:cNvPr>
          <p:cNvSpPr/>
          <p:nvPr/>
        </p:nvSpPr>
        <p:spPr>
          <a:xfrm>
            <a:off x="7092605" y="3383197"/>
            <a:ext cx="381000" cy="36423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3</a:t>
            </a:r>
            <a:endParaRPr lang="vi-VN" dirty="0"/>
          </a:p>
        </p:txBody>
      </p:sp>
      <p:sp>
        <p:nvSpPr>
          <p:cNvPr id="16" name="Oval 15">
            <a:extLst>
              <a:ext uri="{FF2B5EF4-FFF2-40B4-BE49-F238E27FC236}">
                <a16:creationId xmlns="" xmlns:a16="http://schemas.microsoft.com/office/drawing/2014/main" id="{0B5F662A-2E01-4993-A0A2-4A07DA021A62}"/>
              </a:ext>
            </a:extLst>
          </p:cNvPr>
          <p:cNvSpPr/>
          <p:nvPr/>
        </p:nvSpPr>
        <p:spPr>
          <a:xfrm>
            <a:off x="4299937" y="3353153"/>
            <a:ext cx="381000" cy="36423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  <a:endParaRPr lang="vi-VN" dirty="0"/>
          </a:p>
        </p:txBody>
      </p:sp>
      <p:sp>
        <p:nvSpPr>
          <p:cNvPr id="17" name="Oval 16">
            <a:extLst>
              <a:ext uri="{FF2B5EF4-FFF2-40B4-BE49-F238E27FC236}">
                <a16:creationId xmlns="" xmlns:a16="http://schemas.microsoft.com/office/drawing/2014/main" id="{64EEA0E2-5E94-49A3-883B-82B978CDF756}"/>
              </a:ext>
            </a:extLst>
          </p:cNvPr>
          <p:cNvSpPr/>
          <p:nvPr/>
        </p:nvSpPr>
        <p:spPr>
          <a:xfrm>
            <a:off x="2057400" y="5807708"/>
            <a:ext cx="381000" cy="36423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4</a:t>
            </a:r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4103674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50++ hình nền powerpoint đẹp long lan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13" y="-33651"/>
            <a:ext cx="9144000" cy="6890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1A690AAD-5A3A-4753-865C-6D51E2173487}"/>
              </a:ext>
            </a:extLst>
          </p:cNvPr>
          <p:cNvSpPr txBox="1"/>
          <p:nvPr/>
        </p:nvSpPr>
        <p:spPr>
          <a:xfrm>
            <a:off x="700165" y="203002"/>
            <a:ext cx="75818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HOẠT ĐỘNG 2: KIẾN TẠO KIẾN THỨC KỸ NĂNG</a:t>
            </a:r>
          </a:p>
        </p:txBody>
      </p:sp>
      <p:sp>
        <p:nvSpPr>
          <p:cNvPr id="13" name="Hộp Văn bản 12">
            <a:extLst>
              <a:ext uri="{FF2B5EF4-FFF2-40B4-BE49-F238E27FC236}">
                <a16:creationId xmlns="" xmlns:a16="http://schemas.microsoft.com/office/drawing/2014/main" id="{D5032D67-76AD-4327-8A54-A58E2AE2E85E}"/>
              </a:ext>
            </a:extLst>
          </p:cNvPr>
          <p:cNvSpPr txBox="1"/>
          <p:nvPr/>
        </p:nvSpPr>
        <p:spPr>
          <a:xfrm>
            <a:off x="2088348" y="4798292"/>
            <a:ext cx="53945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 smtClean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+mj-lt"/>
              </a:rPr>
              <a:t>Hoàn</a:t>
            </a:r>
            <a:r>
              <a:rPr lang="en-US" sz="2400" b="1" dirty="0" smtClean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+mj-lt"/>
              </a:rPr>
              <a:t>thành</a:t>
            </a:r>
            <a:r>
              <a:rPr lang="en-US" sz="2400" b="1" dirty="0" smtClean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+mj-lt"/>
              </a:rPr>
              <a:t>bài</a:t>
            </a:r>
            <a:r>
              <a:rPr lang="en-US" sz="2400" b="1" dirty="0" smtClean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+mj-lt"/>
              </a:rPr>
              <a:t>vẽ</a:t>
            </a:r>
            <a:r>
              <a:rPr lang="en-US" sz="2400" b="1" dirty="0" smtClean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+mj-lt"/>
              </a:rPr>
              <a:t>kẹo</a:t>
            </a:r>
            <a:r>
              <a:rPr lang="en-US" sz="2400" b="1" dirty="0" smtClean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+mj-lt"/>
              </a:rPr>
              <a:t>que</a:t>
            </a:r>
            <a:r>
              <a:rPr lang="en-US" sz="2400" b="1" dirty="0" smtClean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+mj-lt"/>
              </a:rPr>
              <a:t>theo</a:t>
            </a:r>
            <a:r>
              <a:rPr lang="en-US" sz="2400" b="1" dirty="0" smtClean="0">
                <a:solidFill>
                  <a:srgbClr val="002060"/>
                </a:solidFill>
                <a:latin typeface="+mj-lt"/>
              </a:rPr>
              <a:t> ý </a:t>
            </a:r>
            <a:r>
              <a:rPr lang="en-US" sz="2400" b="1" dirty="0" err="1" smtClean="0">
                <a:solidFill>
                  <a:srgbClr val="002060"/>
                </a:solidFill>
                <a:latin typeface="+mj-lt"/>
              </a:rPr>
              <a:t>thích</a:t>
            </a:r>
            <a:r>
              <a:rPr lang="en-US" sz="2400" b="1" dirty="0" smtClean="0">
                <a:solidFill>
                  <a:srgbClr val="002060"/>
                </a:solidFill>
                <a:latin typeface="+mj-lt"/>
              </a:rPr>
              <a:t>.</a:t>
            </a:r>
            <a:endParaRPr lang="en-GB" sz="2400" b="1" dirty="0">
              <a:solidFill>
                <a:srgbClr val="002060"/>
              </a:solidFill>
              <a:latin typeface="+mj-lt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1E577997-B282-453B-85DE-642723B2393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90" t="17238" r="37880" b="23693"/>
          <a:stretch/>
        </p:blipFill>
        <p:spPr>
          <a:xfrm>
            <a:off x="4625710" y="1495523"/>
            <a:ext cx="4220257" cy="289388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5A6DE53A-9F87-4C67-A28F-BB3CEF7A069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67" t="14034" r="35515" b="17254"/>
          <a:stretch/>
        </p:blipFill>
        <p:spPr>
          <a:xfrm rot="840162">
            <a:off x="890410" y="758662"/>
            <a:ext cx="3154915" cy="333834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563947679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50++ hình nền powerpoint đẹp long lan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13" y="-33651"/>
            <a:ext cx="9144000" cy="6890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1A690AAD-5A3A-4753-865C-6D51E2173487}"/>
              </a:ext>
            </a:extLst>
          </p:cNvPr>
          <p:cNvSpPr txBox="1"/>
          <p:nvPr/>
        </p:nvSpPr>
        <p:spPr>
          <a:xfrm>
            <a:off x="700165" y="203002"/>
            <a:ext cx="75818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HOẠT ĐỘNG 2: KIẾN TẠO KIẾN THỨC KỸ NĂNG</a:t>
            </a:r>
          </a:p>
        </p:txBody>
      </p:sp>
      <p:pic>
        <p:nvPicPr>
          <p:cNvPr id="5" name="Hình ảnh 4">
            <a:extLst>
              <a:ext uri="{FF2B5EF4-FFF2-40B4-BE49-F238E27FC236}">
                <a16:creationId xmlns="" xmlns:a16="http://schemas.microsoft.com/office/drawing/2014/main" id="{61A112C2-EA06-4369-8132-DAC1FC16F4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1219200"/>
            <a:ext cx="2057400" cy="2743200"/>
          </a:xfrm>
          <a:prstGeom prst="rect">
            <a:avLst/>
          </a:prstGeom>
        </p:spPr>
      </p:pic>
      <p:pic>
        <p:nvPicPr>
          <p:cNvPr id="7" name="Hình ảnh 6">
            <a:extLst>
              <a:ext uri="{FF2B5EF4-FFF2-40B4-BE49-F238E27FC236}">
                <a16:creationId xmlns="" xmlns:a16="http://schemas.microsoft.com/office/drawing/2014/main" id="{D2ED257A-F07B-49B1-BCCE-B1A0FADF20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69787" y="1219200"/>
            <a:ext cx="2057400" cy="2743200"/>
          </a:xfrm>
          <a:prstGeom prst="rect">
            <a:avLst/>
          </a:prstGeom>
        </p:spPr>
      </p:pic>
      <p:pic>
        <p:nvPicPr>
          <p:cNvPr id="9" name="Hình ảnh 8">
            <a:extLst>
              <a:ext uri="{FF2B5EF4-FFF2-40B4-BE49-F238E27FC236}">
                <a16:creationId xmlns="" xmlns:a16="http://schemas.microsoft.com/office/drawing/2014/main" id="{C5B15013-A820-426D-BE8C-ACBB6C6BB5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24844" y="1219200"/>
            <a:ext cx="2057400" cy="2743200"/>
          </a:xfrm>
          <a:prstGeom prst="rect">
            <a:avLst/>
          </a:prstGeom>
        </p:spPr>
      </p:pic>
      <p:sp>
        <p:nvSpPr>
          <p:cNvPr id="11" name="Hộp Văn bản 10">
            <a:extLst>
              <a:ext uri="{FF2B5EF4-FFF2-40B4-BE49-F238E27FC236}">
                <a16:creationId xmlns="" xmlns:a16="http://schemas.microsoft.com/office/drawing/2014/main" id="{16D1A261-9B7A-4A73-BF34-F4D10EC68B36}"/>
              </a:ext>
            </a:extLst>
          </p:cNvPr>
          <p:cNvSpPr txBox="1"/>
          <p:nvPr/>
        </p:nvSpPr>
        <p:spPr>
          <a:xfrm>
            <a:off x="838200" y="4191000"/>
            <a:ext cx="22695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b="1" dirty="0">
                <a:solidFill>
                  <a:srgbClr val="002060"/>
                </a:solidFill>
                <a:latin typeface="+mj-lt"/>
              </a:rPr>
              <a:t>1</a:t>
            </a:r>
            <a:r>
              <a:rPr lang="vi-VN" sz="2400" b="1" dirty="0">
                <a:solidFill>
                  <a:srgbClr val="002060"/>
                </a:solidFill>
                <a:latin typeface="+mj-lt"/>
              </a:rPr>
              <a:t>. </a:t>
            </a:r>
            <a:r>
              <a:rPr lang="vi-VN" sz="2400" b="1" dirty="0" err="1">
                <a:solidFill>
                  <a:srgbClr val="002060"/>
                </a:solidFill>
                <a:latin typeface="+mj-lt"/>
              </a:rPr>
              <a:t>Vẽ</a:t>
            </a:r>
            <a:r>
              <a:rPr lang="vi-VN" sz="24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vi-VN" sz="2400" b="1" dirty="0" err="1">
                <a:solidFill>
                  <a:srgbClr val="002060"/>
                </a:solidFill>
                <a:latin typeface="+mj-lt"/>
              </a:rPr>
              <a:t>hình</a:t>
            </a:r>
            <a:r>
              <a:rPr lang="vi-VN" sz="24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vi-VN" sz="2400" b="1" dirty="0" err="1">
                <a:solidFill>
                  <a:srgbClr val="002060"/>
                </a:solidFill>
                <a:latin typeface="+mj-lt"/>
              </a:rPr>
              <a:t>dáng</a:t>
            </a:r>
            <a:r>
              <a:rPr lang="vi-VN" sz="24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vi-VN" sz="2400" b="1" dirty="0" err="1">
                <a:solidFill>
                  <a:srgbClr val="002060"/>
                </a:solidFill>
                <a:latin typeface="+mj-lt"/>
              </a:rPr>
              <a:t>đồ</a:t>
            </a:r>
            <a:r>
              <a:rPr lang="vi-VN" sz="24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vi-VN" sz="2400" b="1" dirty="0" err="1">
                <a:solidFill>
                  <a:srgbClr val="002060"/>
                </a:solidFill>
                <a:latin typeface="+mj-lt"/>
              </a:rPr>
              <a:t>vật</a:t>
            </a:r>
            <a:r>
              <a:rPr lang="vi-VN" sz="2400" b="1" dirty="0">
                <a:solidFill>
                  <a:srgbClr val="002060"/>
                </a:solidFill>
                <a:latin typeface="+mj-lt"/>
              </a:rPr>
              <a:t> em </a:t>
            </a:r>
            <a:r>
              <a:rPr lang="vi-VN" sz="2400" b="1" dirty="0" err="1">
                <a:solidFill>
                  <a:srgbClr val="002060"/>
                </a:solidFill>
                <a:latin typeface="+mj-lt"/>
              </a:rPr>
              <a:t>thích</a:t>
            </a:r>
            <a:endParaRPr lang="en-GB" sz="2000" b="1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13" name="Hộp Văn bản 12">
            <a:extLst>
              <a:ext uri="{FF2B5EF4-FFF2-40B4-BE49-F238E27FC236}">
                <a16:creationId xmlns="" xmlns:a16="http://schemas.microsoft.com/office/drawing/2014/main" id="{D5032D67-76AD-4327-8A54-A58E2AE2E85E}"/>
              </a:ext>
            </a:extLst>
          </p:cNvPr>
          <p:cNvSpPr txBox="1"/>
          <p:nvPr/>
        </p:nvSpPr>
        <p:spPr>
          <a:xfrm>
            <a:off x="3733800" y="4324290"/>
            <a:ext cx="464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solidFill>
                  <a:srgbClr val="002060"/>
                </a:solidFill>
                <a:latin typeface="+mj-lt"/>
              </a:rPr>
              <a:t>2. </a:t>
            </a:r>
            <a:r>
              <a:rPr lang="vi-VN" sz="2400" b="1" dirty="0" err="1">
                <a:solidFill>
                  <a:srgbClr val="002060"/>
                </a:solidFill>
                <a:latin typeface="+mj-lt"/>
              </a:rPr>
              <a:t>Vẽ</a:t>
            </a:r>
            <a:r>
              <a:rPr lang="vi-VN" sz="2400" b="1" dirty="0">
                <a:solidFill>
                  <a:srgbClr val="002060"/>
                </a:solidFill>
                <a:latin typeface="+mj-lt"/>
              </a:rPr>
              <a:t> trang </a:t>
            </a:r>
            <a:r>
              <a:rPr lang="vi-VN" sz="2400" b="1" dirty="0" err="1">
                <a:solidFill>
                  <a:srgbClr val="002060"/>
                </a:solidFill>
                <a:latin typeface="+mj-lt"/>
              </a:rPr>
              <a:t>trí</a:t>
            </a:r>
            <a:r>
              <a:rPr lang="vi-VN" sz="24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vi-VN" sz="2400" b="1" dirty="0" err="1">
                <a:solidFill>
                  <a:srgbClr val="002060"/>
                </a:solidFill>
                <a:latin typeface="+mj-lt"/>
              </a:rPr>
              <a:t>bằng</a:t>
            </a:r>
            <a:r>
              <a:rPr lang="vi-VN" sz="24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vi-VN" sz="2400" b="1" dirty="0" err="1">
                <a:solidFill>
                  <a:srgbClr val="002060"/>
                </a:solidFill>
                <a:latin typeface="+mj-lt"/>
              </a:rPr>
              <a:t>nét</a:t>
            </a:r>
            <a:r>
              <a:rPr lang="vi-VN" sz="24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vi-VN" sz="2400" b="1" dirty="0" err="1">
                <a:solidFill>
                  <a:srgbClr val="002060"/>
                </a:solidFill>
                <a:latin typeface="+mj-lt"/>
              </a:rPr>
              <a:t>và</a:t>
            </a:r>
            <a:r>
              <a:rPr lang="vi-VN" sz="24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vi-VN" sz="2400" b="1" dirty="0" err="1">
                <a:solidFill>
                  <a:srgbClr val="002060"/>
                </a:solidFill>
                <a:latin typeface="+mj-lt"/>
              </a:rPr>
              <a:t>vẽ</a:t>
            </a:r>
            <a:r>
              <a:rPr lang="vi-VN" sz="24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vi-VN" sz="2400" b="1" dirty="0" err="1">
                <a:solidFill>
                  <a:srgbClr val="002060"/>
                </a:solidFill>
                <a:latin typeface="+mj-lt"/>
              </a:rPr>
              <a:t>màu</a:t>
            </a:r>
            <a:endParaRPr lang="en-GB" sz="2400" b="1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12" name="Hộp Văn bản 11">
            <a:extLst>
              <a:ext uri="{FF2B5EF4-FFF2-40B4-BE49-F238E27FC236}">
                <a16:creationId xmlns="" xmlns:a16="http://schemas.microsoft.com/office/drawing/2014/main" id="{F47BEA02-0FD4-43E0-8665-89CB1DB5C906}"/>
              </a:ext>
            </a:extLst>
          </p:cNvPr>
          <p:cNvSpPr txBox="1"/>
          <p:nvPr/>
        </p:nvSpPr>
        <p:spPr>
          <a:xfrm>
            <a:off x="2076156" y="5405735"/>
            <a:ext cx="64582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i="1" dirty="0">
                <a:solidFill>
                  <a:srgbClr val="C00000"/>
                </a:solidFill>
                <a:latin typeface="+mj-lt"/>
              </a:rPr>
              <a:t>Ghi </a:t>
            </a:r>
            <a:r>
              <a:rPr lang="vi-VN" sz="2400" b="1" i="1" dirty="0" err="1">
                <a:solidFill>
                  <a:srgbClr val="C00000"/>
                </a:solidFill>
                <a:latin typeface="+mj-lt"/>
              </a:rPr>
              <a:t>nhớ</a:t>
            </a:r>
            <a:r>
              <a:rPr lang="vi-VN" sz="2400" b="1" i="1" dirty="0">
                <a:solidFill>
                  <a:srgbClr val="C00000"/>
                </a:solidFill>
                <a:latin typeface="+mj-lt"/>
              </a:rPr>
              <a:t>: </a:t>
            </a:r>
            <a:r>
              <a:rPr lang="vi-VN" sz="2400" b="1" i="1" dirty="0" err="1">
                <a:solidFill>
                  <a:srgbClr val="C00000"/>
                </a:solidFill>
                <a:latin typeface="+mj-lt"/>
              </a:rPr>
              <a:t>Nét</a:t>
            </a:r>
            <a:r>
              <a:rPr lang="vi-VN" sz="2400" b="1" i="1" dirty="0">
                <a:solidFill>
                  <a:srgbClr val="C00000"/>
                </a:solidFill>
                <a:latin typeface="+mj-lt"/>
              </a:rPr>
              <a:t> </a:t>
            </a:r>
            <a:r>
              <a:rPr lang="vi-VN" sz="2400" b="1" i="1" dirty="0" err="1">
                <a:solidFill>
                  <a:srgbClr val="C00000"/>
                </a:solidFill>
                <a:latin typeface="+mj-lt"/>
              </a:rPr>
              <a:t>có</a:t>
            </a:r>
            <a:r>
              <a:rPr lang="vi-VN" sz="2400" b="1" i="1" dirty="0">
                <a:solidFill>
                  <a:srgbClr val="C00000"/>
                </a:solidFill>
                <a:latin typeface="+mj-lt"/>
              </a:rPr>
              <a:t> </a:t>
            </a:r>
            <a:r>
              <a:rPr lang="vi-VN" sz="2400" b="1" i="1" dirty="0" err="1">
                <a:solidFill>
                  <a:srgbClr val="C00000"/>
                </a:solidFill>
                <a:latin typeface="+mj-lt"/>
              </a:rPr>
              <a:t>thể</a:t>
            </a:r>
            <a:r>
              <a:rPr lang="vi-VN" sz="2400" b="1" i="1" dirty="0">
                <a:solidFill>
                  <a:srgbClr val="C00000"/>
                </a:solidFill>
                <a:latin typeface="+mj-lt"/>
              </a:rPr>
              <a:t> </a:t>
            </a:r>
            <a:r>
              <a:rPr lang="vi-VN" sz="2400" b="1" i="1" dirty="0" err="1">
                <a:solidFill>
                  <a:srgbClr val="C00000"/>
                </a:solidFill>
                <a:latin typeface="+mj-lt"/>
              </a:rPr>
              <a:t>vẽ</a:t>
            </a:r>
            <a:r>
              <a:rPr lang="vi-VN" sz="2400" b="1" i="1" dirty="0">
                <a:solidFill>
                  <a:srgbClr val="C00000"/>
                </a:solidFill>
                <a:latin typeface="+mj-lt"/>
              </a:rPr>
              <a:t> </a:t>
            </a:r>
            <a:r>
              <a:rPr lang="vi-VN" sz="2400" b="1" i="1" dirty="0" err="1">
                <a:solidFill>
                  <a:srgbClr val="C00000"/>
                </a:solidFill>
                <a:latin typeface="+mj-lt"/>
              </a:rPr>
              <a:t>hình</a:t>
            </a:r>
            <a:r>
              <a:rPr lang="vi-VN" sz="2400" b="1" i="1" dirty="0">
                <a:solidFill>
                  <a:srgbClr val="C00000"/>
                </a:solidFill>
                <a:latin typeface="+mj-lt"/>
              </a:rPr>
              <a:t> </a:t>
            </a:r>
            <a:r>
              <a:rPr lang="vi-VN" sz="2400" b="1" i="1" dirty="0" err="1">
                <a:solidFill>
                  <a:srgbClr val="C00000"/>
                </a:solidFill>
                <a:latin typeface="+mj-lt"/>
              </a:rPr>
              <a:t>và</a:t>
            </a:r>
            <a:r>
              <a:rPr lang="vi-VN" sz="2400" b="1" i="1" dirty="0">
                <a:solidFill>
                  <a:srgbClr val="C00000"/>
                </a:solidFill>
                <a:latin typeface="+mj-lt"/>
              </a:rPr>
              <a:t> trang </a:t>
            </a:r>
            <a:r>
              <a:rPr lang="vi-VN" sz="2400" b="1" i="1" dirty="0" err="1">
                <a:solidFill>
                  <a:srgbClr val="C00000"/>
                </a:solidFill>
                <a:latin typeface="+mj-lt"/>
              </a:rPr>
              <a:t>trí</a:t>
            </a:r>
            <a:endParaRPr lang="en-GB" sz="2400" b="1" i="1" dirty="0">
              <a:solidFill>
                <a:srgbClr val="C0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327412235"/>
      </p:ext>
    </p:extLst>
  </p:cSld>
  <p:clrMapOvr>
    <a:masterClrMapping/>
  </p:clrMapOvr>
  <p:transition spd="slow">
    <p:wheel spokes="1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50++ hình nền powerpoint đẹp long lan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90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Hình ảnh 4">
            <a:extLst>
              <a:ext uri="{FF2B5EF4-FFF2-40B4-BE49-F238E27FC236}">
                <a16:creationId xmlns="" xmlns:a16="http://schemas.microsoft.com/office/drawing/2014/main" id="{61A112C2-EA06-4369-8132-DAC1FC16F4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9400" y="990600"/>
            <a:ext cx="3657600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3747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50++ hình nền powerpoint đẹp long lan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13" y="-33651"/>
            <a:ext cx="9144000" cy="6890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F87EB19C-3F84-4BCD-A4CC-D0001B5AFF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4500" y="838200"/>
            <a:ext cx="5715000" cy="5715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489397421"/>
      </p:ext>
    </p:extLst>
  </p:cSld>
  <p:clrMapOvr>
    <a:masterClrMapping/>
  </p:clrMapOvr>
  <p:transition spd="slow">
    <p:wheel spokes="1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50++ hình nền powerpoint đẹp long lan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13" y="-33651"/>
            <a:ext cx="9144000" cy="6890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F828D936-6A7D-4440-A31F-7631479C32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3669" y="1122106"/>
            <a:ext cx="6996661" cy="48727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96838258"/>
      </p:ext>
    </p:extLst>
  </p:cSld>
  <p:clrMapOvr>
    <a:masterClrMapping/>
  </p:clrMapOvr>
  <p:transition spd="slow">
    <p:wheel spokes="1"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874</TotalTime>
  <Words>532</Words>
  <Application>Microsoft Office PowerPoint</Application>
  <PresentationFormat>On-screen Show (4:3)</PresentationFormat>
  <Paragraphs>75</Paragraphs>
  <Slides>22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6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Administrator</cp:lastModifiedBy>
  <cp:revision>102</cp:revision>
  <dcterms:created xsi:type="dcterms:W3CDTF">2021-09-20T09:03:03Z</dcterms:created>
  <dcterms:modified xsi:type="dcterms:W3CDTF">2022-09-25T11:43:51Z</dcterms:modified>
</cp:coreProperties>
</file>