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Be Vietnam" panose="020B0604020202020204" charset="-93"/>
      <p:regular r:id="rId21"/>
    </p:embeddedFont>
    <p:embeddedFont>
      <p:font typeface="Be Vietnam Bold" panose="020B0604020202020204" charset="-93"/>
      <p:regular r:id="rId22"/>
    </p:embeddedFont>
    <p:embeddedFont>
      <p:font typeface="Boldo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 Bold" panose="020B0604020202020204" charset="-9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86.png"/><Relationship Id="rId18" Type="http://schemas.openxmlformats.org/officeDocument/2006/relationships/image" Target="../media/image26.svg"/><Relationship Id="rId3" Type="http://schemas.openxmlformats.org/officeDocument/2006/relationships/audio" Target="../media/media10.m4a"/><Relationship Id="rId21" Type="http://schemas.openxmlformats.org/officeDocument/2006/relationships/image" Target="../media/image90.jpg"/><Relationship Id="rId7" Type="http://schemas.openxmlformats.org/officeDocument/2006/relationships/image" Target="../media/image91.png"/><Relationship Id="rId12" Type="http://schemas.openxmlformats.org/officeDocument/2006/relationships/image" Target="../media/image64.svg"/><Relationship Id="rId17" Type="http://schemas.openxmlformats.org/officeDocument/2006/relationships/image" Target="../media/image25.png"/><Relationship Id="rId2" Type="http://schemas.microsoft.com/office/2007/relationships/media" Target="../media/media10.m4a"/><Relationship Id="rId16" Type="http://schemas.openxmlformats.org/officeDocument/2006/relationships/image" Target="../media/image62.svg"/><Relationship Id="rId20" Type="http://schemas.openxmlformats.org/officeDocument/2006/relationships/image" Target="../media/image89.jpeg"/><Relationship Id="rId1" Type="http://schemas.openxmlformats.org/officeDocument/2006/relationships/tags" Target="../tags/tag6.xml"/><Relationship Id="rId6" Type="http://schemas.openxmlformats.org/officeDocument/2006/relationships/image" Target="../media/image15.svg"/><Relationship Id="rId11" Type="http://schemas.openxmlformats.org/officeDocument/2006/relationships/image" Target="../media/image63.png"/><Relationship Id="rId5" Type="http://schemas.openxmlformats.org/officeDocument/2006/relationships/image" Target="../media/image14.png"/><Relationship Id="rId15" Type="http://schemas.openxmlformats.org/officeDocument/2006/relationships/image" Target="../media/image61.png"/><Relationship Id="rId10" Type="http://schemas.openxmlformats.org/officeDocument/2006/relationships/image" Target="../media/image94.svg"/><Relationship Id="rId19" Type="http://schemas.openxmlformats.org/officeDocument/2006/relationships/image" Target="../media/image8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3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7.svg"/><Relationship Id="rId1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86.png"/><Relationship Id="rId17" Type="http://schemas.openxmlformats.org/officeDocument/2006/relationships/image" Target="../media/image26.svg"/><Relationship Id="rId2" Type="http://schemas.openxmlformats.org/officeDocument/2006/relationships/audio" Target="../media/media11.m4a"/><Relationship Id="rId16" Type="http://schemas.openxmlformats.org/officeDocument/2006/relationships/image" Target="../media/image25.png"/><Relationship Id="rId20" Type="http://schemas.openxmlformats.org/officeDocument/2006/relationships/image" Target="../media/image9.png"/><Relationship Id="rId1" Type="http://schemas.microsoft.com/office/2007/relationships/media" Target="../media/media11.m4a"/><Relationship Id="rId6" Type="http://schemas.openxmlformats.org/officeDocument/2006/relationships/image" Target="../media/image91.png"/><Relationship Id="rId11" Type="http://schemas.openxmlformats.org/officeDocument/2006/relationships/image" Target="../media/image64.svg"/><Relationship Id="rId5" Type="http://schemas.openxmlformats.org/officeDocument/2006/relationships/image" Target="../media/image15.svg"/><Relationship Id="rId15" Type="http://schemas.openxmlformats.org/officeDocument/2006/relationships/image" Target="../media/image62.svg"/><Relationship Id="rId10" Type="http://schemas.openxmlformats.org/officeDocument/2006/relationships/image" Target="../media/image63.png"/><Relationship Id="rId19" Type="http://schemas.openxmlformats.org/officeDocument/2006/relationships/image" Target="../media/image96.jpe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e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97.jpeg"/><Relationship Id="rId17" Type="http://schemas.openxmlformats.org/officeDocument/2006/relationships/image" Target="../media/image71.png"/><Relationship Id="rId2" Type="http://schemas.openxmlformats.org/officeDocument/2006/relationships/audio" Target="../media/media12.m4a"/><Relationship Id="rId16" Type="http://schemas.openxmlformats.org/officeDocument/2006/relationships/image" Target="../media/image101.jpeg"/><Relationship Id="rId1" Type="http://schemas.microsoft.com/office/2007/relationships/media" Target="../media/media12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100.jpe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svg"/><Relationship Id="rId12" Type="http://schemas.openxmlformats.org/officeDocument/2006/relationships/image" Target="../media/image10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1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94.svg"/><Relationship Id="rId14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5.m4a"/><Relationship Id="rId16" Type="http://schemas.openxmlformats.org/officeDocument/2006/relationships/image" Target="../media/image9.png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1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11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11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svg"/><Relationship Id="rId12" Type="http://schemas.openxmlformats.org/officeDocument/2006/relationships/image" Target="../media/image10.png"/><Relationship Id="rId2" Type="http://schemas.openxmlformats.org/officeDocument/2006/relationships/audio" Target="../media/media18.m4a"/><Relationship Id="rId16" Type="http://schemas.openxmlformats.org/officeDocument/2006/relationships/image" Target="../media/image9.png"/><Relationship Id="rId1" Type="http://schemas.microsoft.com/office/2007/relationships/media" Target="../media/media18.m4a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27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Relationship Id="rId14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10.png"/><Relationship Id="rId2" Type="http://schemas.openxmlformats.org/officeDocument/2006/relationships/audio" Target="../media/media19.m4a"/><Relationship Id="rId16" Type="http://schemas.openxmlformats.org/officeDocument/2006/relationships/image" Target="../media/image9.png"/><Relationship Id="rId1" Type="http://schemas.microsoft.com/office/2007/relationships/media" Target="../media/media19.m4a"/><Relationship Id="rId6" Type="http://schemas.openxmlformats.org/officeDocument/2006/relationships/image" Target="../media/image14.png"/><Relationship Id="rId11" Type="http://schemas.openxmlformats.org/officeDocument/2006/relationships/image" Target="../media/image109.svg"/><Relationship Id="rId5" Type="http://schemas.openxmlformats.org/officeDocument/2006/relationships/image" Target="../media/image13.svg"/><Relationship Id="rId15" Type="http://schemas.openxmlformats.org/officeDocument/2006/relationships/image" Target="../media/image26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07.sv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audio" Target="../media/media2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audio" Target="../media/media4.m4a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15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14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26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8.svg"/><Relationship Id="rId11" Type="http://schemas.openxmlformats.org/officeDocument/2006/relationships/image" Target="../media/image25.png"/><Relationship Id="rId5" Type="http://schemas.openxmlformats.org/officeDocument/2006/relationships/image" Target="../media/image47.png"/><Relationship Id="rId10" Type="http://schemas.openxmlformats.org/officeDocument/2006/relationships/image" Target="../media/image24.svg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audio" Target="../media/media6.m4a"/><Relationship Id="rId21" Type="http://schemas.openxmlformats.org/officeDocument/2006/relationships/image" Target="../media/image63.png"/><Relationship Id="rId7" Type="http://schemas.openxmlformats.org/officeDocument/2006/relationships/image" Target="../media/image51.png"/><Relationship Id="rId12" Type="http://schemas.openxmlformats.org/officeDocument/2006/relationships/image" Target="../media/image15.svg"/><Relationship Id="rId17" Type="http://schemas.openxmlformats.org/officeDocument/2006/relationships/image" Target="../media/image59.png"/><Relationship Id="rId2" Type="http://schemas.microsoft.com/office/2007/relationships/media" Target="../media/media6.m4a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tags" Target="../tags/tag2.xml"/><Relationship Id="rId6" Type="http://schemas.openxmlformats.org/officeDocument/2006/relationships/image" Target="../media/image26.sv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5" Type="http://schemas.openxmlformats.org/officeDocument/2006/relationships/image" Target="../media/image57.png"/><Relationship Id="rId23" Type="http://schemas.openxmlformats.org/officeDocument/2006/relationships/image" Target="../media/image9.png"/><Relationship Id="rId10" Type="http://schemas.openxmlformats.org/officeDocument/2006/relationships/image" Target="../media/image54.svg"/><Relationship Id="rId19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71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12" Type="http://schemas.openxmlformats.org/officeDocument/2006/relationships/image" Target="../media/image70.svg"/><Relationship Id="rId2" Type="http://schemas.microsoft.com/office/2007/relationships/media" Target="../media/media7.m4a"/><Relationship Id="rId16" Type="http://schemas.openxmlformats.org/officeDocument/2006/relationships/image" Target="../media/image9.png"/><Relationship Id="rId1" Type="http://schemas.openxmlformats.org/officeDocument/2006/relationships/tags" Target="../tags/tag3.xml"/><Relationship Id="rId6" Type="http://schemas.openxmlformats.org/officeDocument/2006/relationships/image" Target="../media/image66.sv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0.png"/><Relationship Id="rId3" Type="http://schemas.openxmlformats.org/officeDocument/2006/relationships/audio" Target="../media/media8.m4a"/><Relationship Id="rId7" Type="http://schemas.openxmlformats.org/officeDocument/2006/relationships/image" Target="../media/image76.png"/><Relationship Id="rId12" Type="http://schemas.openxmlformats.org/officeDocument/2006/relationships/image" Target="../media/image79.svg"/><Relationship Id="rId17" Type="http://schemas.openxmlformats.org/officeDocument/2006/relationships/image" Target="../media/image9.png"/><Relationship Id="rId2" Type="http://schemas.microsoft.com/office/2007/relationships/media" Target="../media/media8.m4a"/><Relationship Id="rId16" Type="http://schemas.openxmlformats.org/officeDocument/2006/relationships/image" Target="../media/image83.svg"/><Relationship Id="rId1" Type="http://schemas.openxmlformats.org/officeDocument/2006/relationships/tags" Target="../tags/tag4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Relationship Id="rId1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88.jpeg"/><Relationship Id="rId3" Type="http://schemas.openxmlformats.org/officeDocument/2006/relationships/audio" Target="../media/media9.m4a"/><Relationship Id="rId7" Type="http://schemas.openxmlformats.org/officeDocument/2006/relationships/image" Target="../media/image61.png"/><Relationship Id="rId12" Type="http://schemas.openxmlformats.org/officeDocument/2006/relationships/image" Target="../media/image64.svg"/><Relationship Id="rId2" Type="http://schemas.microsoft.com/office/2007/relationships/media" Target="../media/media9.m4a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image" Target="../media/image85.svg"/><Relationship Id="rId11" Type="http://schemas.openxmlformats.org/officeDocument/2006/relationships/image" Target="../media/image63.png"/><Relationship Id="rId5" Type="http://schemas.openxmlformats.org/officeDocument/2006/relationships/image" Target="../media/image84.png"/><Relationship Id="rId15" Type="http://schemas.openxmlformats.org/officeDocument/2006/relationships/image" Target="../media/image90.jpg"/><Relationship Id="rId10" Type="http://schemas.openxmlformats.org/officeDocument/2006/relationships/image" Target="../media/image8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6.png"/><Relationship Id="rId14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70935"/>
            <a:ext cx="15770962" cy="2746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vi-VN" sz="6000" spc="489" dirty="0">
                <a:solidFill>
                  <a:srgbClr val="E17795"/>
                </a:solidFill>
                <a:latin typeface="Livvic Bold"/>
              </a:rPr>
              <a:t>CHỦ ĐỀ 4: </a:t>
            </a:r>
            <a:r>
              <a:rPr lang="en-US" sz="6000" spc="489" dirty="0">
                <a:solidFill>
                  <a:srgbClr val="E17795"/>
                </a:solidFill>
                <a:latin typeface="Livvic Bold"/>
              </a:rPr>
              <a:t>EM SÁNG TẠO CÙNG NHỮNG CON CHỮ (</a:t>
            </a:r>
            <a:r>
              <a:rPr lang="en-US" sz="6000" spc="489" dirty="0" err="1">
                <a:solidFill>
                  <a:srgbClr val="E17795"/>
                </a:solidFill>
                <a:latin typeface="Livvic Bold"/>
              </a:rPr>
              <a:t>Tiết</a:t>
            </a:r>
            <a:r>
              <a:rPr lang="en-US" sz="6000" spc="489" dirty="0">
                <a:solidFill>
                  <a:srgbClr val="E17795"/>
                </a:solidFill>
                <a:latin typeface="Livvic Bold"/>
              </a:rPr>
              <a:t> 3)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1442" b="28086"/>
          <a:stretch>
            <a:fillRect/>
          </a:stretch>
        </p:blipFill>
        <p:spPr>
          <a:xfrm>
            <a:off x="15517527" y="6518980"/>
            <a:ext cx="2770473" cy="3768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6231" b="3630"/>
          <a:stretch>
            <a:fillRect/>
          </a:stretch>
        </p:blipFill>
        <p:spPr>
          <a:xfrm>
            <a:off x="0" y="6384433"/>
            <a:ext cx="2684872" cy="3902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091812" cy="20590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11679">
            <a:off x="14842843" y="238668"/>
            <a:ext cx="3948050" cy="115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084624">
            <a:off x="14740891" y="-685906"/>
            <a:ext cx="4250136" cy="12484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820286" y="1127533"/>
            <a:ext cx="8624010" cy="967211"/>
            <a:chOff x="0" y="0"/>
            <a:chExt cx="2420499" cy="271467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948479" y="1428258"/>
            <a:ext cx="8391041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8"/>
              </a:lnSpc>
              <a:spcBef>
                <a:spcPct val="0"/>
              </a:spcBef>
            </a:pPr>
            <a:r>
              <a:rPr lang="en-US" sz="2432" spc="121">
                <a:solidFill>
                  <a:srgbClr val="000000"/>
                </a:solidFill>
                <a:latin typeface="Livvic Bold"/>
              </a:rPr>
              <a:t>PHÒNG GIÁO DỤC VÀ ĐÀO TẠO QUẬN LONG BIÊN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3240" y="2728295"/>
            <a:ext cx="4569052" cy="64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4900" dirty="0">
                <a:solidFill>
                  <a:srgbClr val="000000"/>
                </a:solidFill>
                <a:latin typeface="Livvic Bold"/>
              </a:rPr>
              <a:t>MĨ THUẬT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36081" y="7027630"/>
            <a:ext cx="12415838" cy="4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Be Vietnam Bold"/>
              </a:rPr>
              <a:t>TIẾT 3: CẮT DÁN VÀ TRANG TRÍ CHỮ BẰNG CÁC CHẤT LIỆU</a:t>
            </a: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1070C14D-67A0-4CB1-ADD3-880E6A2EB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487">
        <p14:window dir="vert"/>
      </p:transition>
    </mc:Choice>
    <mc:Fallback xmlns="">
      <p:transition spd="slow" advTm="15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525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TÔ MÀU &amp; CẮT DÁN THÊM CHI TIẾT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1" y="2835034"/>
            <a:ext cx="4922775" cy="369208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23" y="2835034"/>
            <a:ext cx="4927600" cy="3695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700" y="2818614"/>
            <a:ext cx="4899825" cy="3670415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504F3D0F-E328-492B-9B2B-D3E2F92318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2"/>
    </mc:Choice>
    <mc:Fallback xmlns="">
      <p:transition spd="slow" advTm="1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56160" y="1309059"/>
            <a:ext cx="1197429" cy="1036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1858" y="7079190"/>
            <a:ext cx="1197429" cy="10363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4049" y="7149933"/>
            <a:ext cx="1197429" cy="103632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6247" y="7007058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4056" y="6936315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8358" y="1166184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2153" y="7220674"/>
            <a:ext cx="380277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TẠO DÁNG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BÌA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799897" y="1379800"/>
            <a:ext cx="382376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TRANG TRÍ CHỮ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BẰNG SỢI LEN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014528" y="6955167"/>
            <a:ext cx="514530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995599"/>
                </a:solidFill>
                <a:latin typeface="Livvic Bold"/>
              </a:rPr>
              <a:t> THÊM CHI TIẾT</a:t>
            </a:r>
            <a:r>
              <a:rPr lang="vi-VN" sz="3500" spc="175" dirty="0">
                <a:solidFill>
                  <a:srgbClr val="995599"/>
                </a:solidFill>
                <a:latin typeface="Livvic Bold"/>
              </a:rPr>
              <a:t> VÀ HOÀN THIỆN SẢN PHẨM</a:t>
            </a:r>
            <a:endParaRPr lang="en-US" sz="3500" spc="175" dirty="0">
              <a:solidFill>
                <a:srgbClr val="995599"/>
              </a:solidFill>
              <a:latin typeface="Livvic Bold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57841" y="781650"/>
            <a:ext cx="2161282" cy="497095"/>
          </a:xfrm>
          <a:prstGeom prst="rect">
            <a:avLst/>
          </a:prstGeom>
        </p:spPr>
      </p:pic>
      <p:pic>
        <p:nvPicPr>
          <p:cNvPr id="19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5E3855D-A68D-4E68-8A4D-EC70343C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9" b="59069"/>
          <a:stretch/>
        </p:blipFill>
        <p:spPr bwMode="auto">
          <a:xfrm>
            <a:off x="420865" y="3776365"/>
            <a:ext cx="411791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60A5FE2-D322-4EC6-ACD7-7BF58A6A5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27050" r="3134"/>
          <a:stretch/>
        </p:blipFill>
        <p:spPr bwMode="auto">
          <a:xfrm>
            <a:off x="7691578" y="2450262"/>
            <a:ext cx="3241494" cy="329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D1842FA4-2AC0-42DC-B7E3-E818E4BE8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41671" r="72119" b="29949"/>
          <a:stretch/>
        </p:blipFill>
        <p:spPr bwMode="auto">
          <a:xfrm>
            <a:off x="13347018" y="4151569"/>
            <a:ext cx="2265482" cy="25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58BA2B92-7385-4291-9DEB-AD5714E10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2" t="70792" r="72373"/>
          <a:stretch/>
        </p:blipFill>
        <p:spPr bwMode="auto">
          <a:xfrm>
            <a:off x="15612499" y="4133336"/>
            <a:ext cx="2265482" cy="25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8574A297-A1CF-45E5-BE39-6BAD66CED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0"/>
          <a:stretch/>
        </p:blipFill>
        <p:spPr bwMode="auto">
          <a:xfrm>
            <a:off x="4590724" y="3720545"/>
            <a:ext cx="1912256" cy="311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ướng dẫn làm chữ tuyệt đẹp bằng dây thừng">
            <a:extLst>
              <a:ext uri="{FF2B5EF4-FFF2-40B4-BE49-F238E27FC236}">
                <a16:creationId xmlns:a16="http://schemas.microsoft.com/office/drawing/2014/main" id="{F51A94E1-206E-4092-A5EB-EC5BAFD55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0"/>
          <a:stretch/>
        </p:blipFill>
        <p:spPr bwMode="auto">
          <a:xfrm>
            <a:off x="10924215" y="2457018"/>
            <a:ext cx="2090313" cy="332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8DE12360-2A51-4919-9E4C-0E7E1F323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93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374">
        <p15:prstTrans prst="peelOff"/>
      </p:transition>
    </mc:Choice>
    <mc:Fallback xmlns="">
      <p:transition spd="slow" advTm="23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91604" y="2174588"/>
            <a:ext cx="2658196" cy="5488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10660"/>
              </a:lnSpc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SẢN PHẨM THAM KHẢO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61303" y="7616738"/>
            <a:ext cx="2161282" cy="4970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464518" y="460488"/>
            <a:ext cx="4449909" cy="4449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04809" y="5049664"/>
            <a:ext cx="3427357" cy="4569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04809" y="460488"/>
            <a:ext cx="3427357" cy="430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17147" t="12530" r="8968" b="29368"/>
          <a:stretch>
            <a:fillRect/>
          </a:stretch>
        </p:blipFill>
        <p:spPr>
          <a:xfrm>
            <a:off x="10472450" y="460488"/>
            <a:ext cx="3652606" cy="43085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482272" y="5088088"/>
            <a:ext cx="3758890" cy="46001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425118" y="5143500"/>
            <a:ext cx="4489309" cy="4489309"/>
          </a:xfrm>
          <a:prstGeom prst="rect">
            <a:avLst/>
          </a:prstGeom>
        </p:spPr>
      </p:pic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BCF7B9F2-C2E9-4B65-84EC-40C5DEE6E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5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44653" y="2003765"/>
            <a:ext cx="8958820" cy="6279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075664" y="1223274"/>
            <a:ext cx="5374086" cy="7230136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37F4CD88-8C89-4C10-8950-6E973072B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14812747" y="-1305588"/>
            <a:ext cx="3634442" cy="3810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14528" y="-357954"/>
            <a:ext cx="2453269" cy="12266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0153"/>
            <a:ext cx="2161282" cy="497095"/>
          </a:xfrm>
          <a:prstGeom prst="rect">
            <a:avLst/>
          </a:prstGeom>
        </p:spPr>
      </p:pic>
      <p:pic>
        <p:nvPicPr>
          <p:cNvPr id="8" name="Picture 2" descr="Hướng dẫn làm chữ tuyệt đẹp bằng dây thừng">
            <a:extLst>
              <a:ext uri="{FF2B5EF4-FFF2-40B4-BE49-F238E27FC236}">
                <a16:creationId xmlns:a16="http://schemas.microsoft.com/office/drawing/2014/main" id="{9FA65793-C20F-4DDF-BBA3-AF37D8D8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" y="1443777"/>
            <a:ext cx="435292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am khảo cách tự làm bảng hiệu bằng dây thừng độc đáo">
            <a:extLst>
              <a:ext uri="{FF2B5EF4-FFF2-40B4-BE49-F238E27FC236}">
                <a16:creationId xmlns:a16="http://schemas.microsoft.com/office/drawing/2014/main" id="{A17458A2-187D-4CA0-97E7-FCDBDEE91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11989" b="18900"/>
          <a:stretch/>
        </p:blipFill>
        <p:spPr bwMode="auto">
          <a:xfrm>
            <a:off x="6105291" y="1556120"/>
            <a:ext cx="7400832" cy="30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2B4F2B3B-7222-465D-9761-16253262B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4" r="86706" b="30936"/>
          <a:stretch/>
        </p:blipFill>
        <p:spPr bwMode="auto">
          <a:xfrm>
            <a:off x="5791200" y="5499052"/>
            <a:ext cx="3687792" cy="3923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áng tạo tái chế thùng carton trang trí nhà cửa - Báo Bình Dương Online">
            <a:extLst>
              <a:ext uri="{FF2B5EF4-FFF2-40B4-BE49-F238E27FC236}">
                <a16:creationId xmlns:a16="http://schemas.microsoft.com/office/drawing/2014/main" id="{CA6176A3-39FD-4511-BC66-239BB44F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5" r="86499"/>
          <a:stretch/>
        </p:blipFill>
        <p:spPr bwMode="auto">
          <a:xfrm>
            <a:off x="12163455" y="5143500"/>
            <a:ext cx="3525694" cy="396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id="{269F0B2A-2961-4F4A-AD2D-3C96A0540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3406"/>
      </p:ext>
    </p:extLst>
  </p:cSld>
  <p:clrMapOvr>
    <a:masterClrMapping/>
  </p:clrMapOvr>
  <p:transition spd="slow" advTm="264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50176" y="1367625"/>
            <a:ext cx="7987648" cy="895841"/>
            <a:chOff x="0" y="0"/>
            <a:chExt cx="2420499" cy="271467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397639" cy="243527"/>
            </a:xfrm>
            <a:custGeom>
              <a:avLst/>
              <a:gdLst/>
              <a:ahLst/>
              <a:cxnLst/>
              <a:rect l="l" t="t" r="r" b="b"/>
              <a:pathLst>
                <a:path w="2397639" h="243527">
                  <a:moveTo>
                    <a:pt x="2397639" y="243527"/>
                  </a:moveTo>
                  <a:lnTo>
                    <a:pt x="0" y="235907"/>
                  </a:lnTo>
                  <a:lnTo>
                    <a:pt x="0" y="97688"/>
                  </a:lnTo>
                  <a:lnTo>
                    <a:pt x="17780" y="19050"/>
                  </a:lnTo>
                  <a:lnTo>
                    <a:pt x="1193459" y="0"/>
                  </a:lnTo>
                  <a:lnTo>
                    <a:pt x="2378589" y="5080"/>
                  </a:lnTo>
                  <a:close/>
                </a:path>
              </a:pathLst>
            </a:custGeom>
            <a:solidFill>
              <a:srgbClr val="ABDEE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2426850" cy="270197"/>
            </a:xfrm>
            <a:custGeom>
              <a:avLst/>
              <a:gdLst/>
              <a:ahLst/>
              <a:cxnLst/>
              <a:rect l="l" t="t" r="r" b="b"/>
              <a:pathLst>
                <a:path w="2426850" h="270197">
                  <a:moveTo>
                    <a:pt x="2392559" y="21590"/>
                  </a:moveTo>
                  <a:cubicBezTo>
                    <a:pt x="2393829" y="34290"/>
                    <a:pt x="2393829" y="44450"/>
                    <a:pt x="2395100" y="54610"/>
                  </a:cubicBezTo>
                  <a:cubicBezTo>
                    <a:pt x="2397639" y="66572"/>
                    <a:pt x="2398909" y="69793"/>
                    <a:pt x="2401450" y="72899"/>
                  </a:cubicBezTo>
                  <a:cubicBezTo>
                    <a:pt x="2401450" y="77386"/>
                    <a:pt x="2414150" y="165851"/>
                    <a:pt x="2420500" y="170338"/>
                  </a:cubicBezTo>
                  <a:cubicBezTo>
                    <a:pt x="2426850" y="177125"/>
                    <a:pt x="2423039" y="184027"/>
                    <a:pt x="2423039" y="190815"/>
                  </a:cubicBezTo>
                  <a:cubicBezTo>
                    <a:pt x="2423039" y="196797"/>
                    <a:pt x="2424309" y="202319"/>
                    <a:pt x="2425579" y="209237"/>
                  </a:cubicBezTo>
                  <a:cubicBezTo>
                    <a:pt x="2425579" y="230827"/>
                    <a:pt x="2425579" y="244797"/>
                    <a:pt x="2425579" y="268927"/>
                  </a:cubicBezTo>
                  <a:cubicBezTo>
                    <a:pt x="2402719" y="268927"/>
                    <a:pt x="2382400" y="270197"/>
                    <a:pt x="2359769" y="268927"/>
                  </a:cubicBezTo>
                  <a:cubicBezTo>
                    <a:pt x="2240498" y="263847"/>
                    <a:pt x="2119392" y="270197"/>
                    <a:pt x="2000121" y="265117"/>
                  </a:cubicBezTo>
                  <a:cubicBezTo>
                    <a:pt x="1928559" y="261307"/>
                    <a:pt x="1858831" y="263847"/>
                    <a:pt x="1787269" y="261307"/>
                  </a:cubicBezTo>
                  <a:cubicBezTo>
                    <a:pt x="1754240" y="260037"/>
                    <a:pt x="1721211" y="258767"/>
                    <a:pt x="1688182" y="257497"/>
                  </a:cubicBezTo>
                  <a:cubicBezTo>
                    <a:pt x="1667998" y="257497"/>
                    <a:pt x="1649648" y="258767"/>
                    <a:pt x="1629464" y="258767"/>
                  </a:cubicBezTo>
                  <a:cubicBezTo>
                    <a:pt x="1578086" y="257497"/>
                    <a:pt x="1436796" y="258767"/>
                    <a:pt x="1385418" y="257497"/>
                  </a:cubicBezTo>
                  <a:cubicBezTo>
                    <a:pt x="1348719" y="256227"/>
                    <a:pt x="614744" y="265117"/>
                    <a:pt x="578046" y="263847"/>
                  </a:cubicBezTo>
                  <a:cubicBezTo>
                    <a:pt x="568871" y="263847"/>
                    <a:pt x="557861" y="265117"/>
                    <a:pt x="548687" y="265117"/>
                  </a:cubicBezTo>
                  <a:cubicBezTo>
                    <a:pt x="526667" y="265117"/>
                    <a:pt x="506483" y="266387"/>
                    <a:pt x="484464" y="266387"/>
                  </a:cubicBezTo>
                  <a:cubicBezTo>
                    <a:pt x="429416" y="266387"/>
                    <a:pt x="376203" y="265117"/>
                    <a:pt x="321155" y="263847"/>
                  </a:cubicBezTo>
                  <a:cubicBezTo>
                    <a:pt x="288126" y="262577"/>
                    <a:pt x="255097" y="261307"/>
                    <a:pt x="223903" y="260037"/>
                  </a:cubicBezTo>
                  <a:cubicBezTo>
                    <a:pt x="165185" y="258767"/>
                    <a:pt x="106467" y="257497"/>
                    <a:pt x="48260" y="257497"/>
                  </a:cubicBezTo>
                  <a:cubicBezTo>
                    <a:pt x="38100" y="257497"/>
                    <a:pt x="29210" y="257497"/>
                    <a:pt x="19050" y="256227"/>
                  </a:cubicBezTo>
                  <a:cubicBezTo>
                    <a:pt x="10160" y="254957"/>
                    <a:pt x="5080" y="248607"/>
                    <a:pt x="7620" y="239717"/>
                  </a:cubicBezTo>
                  <a:cubicBezTo>
                    <a:pt x="16510" y="208071"/>
                    <a:pt x="12700" y="205195"/>
                    <a:pt x="11430" y="202204"/>
                  </a:cubicBezTo>
                  <a:cubicBezTo>
                    <a:pt x="10160" y="196107"/>
                    <a:pt x="6350" y="190125"/>
                    <a:pt x="7620" y="184027"/>
                  </a:cubicBezTo>
                  <a:cubicBezTo>
                    <a:pt x="5080" y="176435"/>
                    <a:pt x="0" y="82448"/>
                    <a:pt x="7620" y="74740"/>
                  </a:cubicBezTo>
                  <a:cubicBezTo>
                    <a:pt x="8890" y="73244"/>
                    <a:pt x="7620" y="71634"/>
                    <a:pt x="8890" y="70138"/>
                  </a:cubicBezTo>
                  <a:cubicBezTo>
                    <a:pt x="10160" y="67722"/>
                    <a:pt x="12700" y="6507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0594" y="30480"/>
                    <a:pt x="89953" y="29210"/>
                  </a:cubicBezTo>
                  <a:cubicBezTo>
                    <a:pt x="139496" y="25400"/>
                    <a:pt x="189039" y="22860"/>
                    <a:pt x="240417" y="20320"/>
                  </a:cubicBezTo>
                  <a:cubicBezTo>
                    <a:pt x="275281" y="17780"/>
                    <a:pt x="310145" y="16510"/>
                    <a:pt x="343174" y="13970"/>
                  </a:cubicBezTo>
                  <a:cubicBezTo>
                    <a:pt x="376203" y="11430"/>
                    <a:pt x="411066" y="8890"/>
                    <a:pt x="444095" y="8890"/>
                  </a:cubicBezTo>
                  <a:cubicBezTo>
                    <a:pt x="480794" y="7620"/>
                    <a:pt x="517493" y="10160"/>
                    <a:pt x="554192" y="8890"/>
                  </a:cubicBezTo>
                  <a:cubicBezTo>
                    <a:pt x="600065" y="8890"/>
                    <a:pt x="1431291" y="6350"/>
                    <a:pt x="1477165" y="5080"/>
                  </a:cubicBezTo>
                  <a:cubicBezTo>
                    <a:pt x="1521203" y="3810"/>
                    <a:pt x="1565241" y="2540"/>
                    <a:pt x="1611115" y="2540"/>
                  </a:cubicBezTo>
                  <a:cubicBezTo>
                    <a:pt x="1686347" y="1270"/>
                    <a:pt x="1759745" y="0"/>
                    <a:pt x="1834977" y="0"/>
                  </a:cubicBezTo>
                  <a:cubicBezTo>
                    <a:pt x="1866171" y="0"/>
                    <a:pt x="1899200" y="2540"/>
                    <a:pt x="1930394" y="2540"/>
                  </a:cubicBezTo>
                  <a:cubicBezTo>
                    <a:pt x="2016636" y="3810"/>
                    <a:pt x="2104713" y="5080"/>
                    <a:pt x="2190955" y="7620"/>
                  </a:cubicBezTo>
                  <a:cubicBezTo>
                    <a:pt x="2236828" y="8890"/>
                    <a:pt x="2282702" y="12700"/>
                    <a:pt x="2328575" y="16510"/>
                  </a:cubicBezTo>
                  <a:cubicBezTo>
                    <a:pt x="2339585" y="16510"/>
                    <a:pt x="2350594" y="16510"/>
                    <a:pt x="2359769" y="16510"/>
                  </a:cubicBezTo>
                  <a:cubicBezTo>
                    <a:pt x="2373509" y="17780"/>
                    <a:pt x="2382399" y="20320"/>
                    <a:pt x="2392559" y="21590"/>
                  </a:cubicBezTo>
                  <a:close/>
                  <a:moveTo>
                    <a:pt x="2402719" y="252417"/>
                  </a:moveTo>
                  <a:cubicBezTo>
                    <a:pt x="2403989" y="235907"/>
                    <a:pt x="2405260" y="223207"/>
                    <a:pt x="2405260" y="210507"/>
                  </a:cubicBezTo>
                  <a:cubicBezTo>
                    <a:pt x="2403989" y="201744"/>
                    <a:pt x="2402719" y="195646"/>
                    <a:pt x="2402719" y="189089"/>
                  </a:cubicBezTo>
                  <a:cubicBezTo>
                    <a:pt x="2402719" y="186098"/>
                    <a:pt x="2405260" y="183107"/>
                    <a:pt x="2403989" y="180116"/>
                  </a:cubicBezTo>
                  <a:cubicBezTo>
                    <a:pt x="2403989" y="177355"/>
                    <a:pt x="2402719" y="174479"/>
                    <a:pt x="2401450" y="171718"/>
                  </a:cubicBezTo>
                  <a:cubicBezTo>
                    <a:pt x="2396369" y="167462"/>
                    <a:pt x="2384939" y="79341"/>
                    <a:pt x="2384939" y="75085"/>
                  </a:cubicBezTo>
                  <a:cubicBezTo>
                    <a:pt x="2382400" y="71519"/>
                    <a:pt x="2379860" y="67838"/>
                    <a:pt x="2377319" y="63500"/>
                  </a:cubicBezTo>
                  <a:cubicBezTo>
                    <a:pt x="2376050" y="44450"/>
                    <a:pt x="2374779" y="43180"/>
                    <a:pt x="2354264" y="41910"/>
                  </a:cubicBezTo>
                  <a:cubicBezTo>
                    <a:pt x="2348759" y="41910"/>
                    <a:pt x="2345089" y="41910"/>
                    <a:pt x="2339585" y="40640"/>
                  </a:cubicBezTo>
                  <a:cubicBezTo>
                    <a:pt x="2293711" y="36830"/>
                    <a:pt x="2246003" y="31750"/>
                    <a:pt x="2200129" y="30480"/>
                  </a:cubicBezTo>
                  <a:cubicBezTo>
                    <a:pt x="2088198" y="26670"/>
                    <a:pt x="1974432" y="25400"/>
                    <a:pt x="1862501" y="22860"/>
                  </a:cubicBezTo>
                  <a:cubicBezTo>
                    <a:pt x="1845987" y="22860"/>
                    <a:pt x="1827637" y="22860"/>
                    <a:pt x="1811123" y="22860"/>
                  </a:cubicBezTo>
                  <a:cubicBezTo>
                    <a:pt x="1783599" y="22860"/>
                    <a:pt x="1756075" y="22860"/>
                    <a:pt x="1730386" y="22860"/>
                  </a:cubicBezTo>
                  <a:cubicBezTo>
                    <a:pt x="1671668" y="22860"/>
                    <a:pt x="1612950" y="22860"/>
                    <a:pt x="1556067" y="24130"/>
                  </a:cubicBezTo>
                  <a:cubicBezTo>
                    <a:pt x="1506524" y="25400"/>
                    <a:pt x="671627" y="29210"/>
                    <a:pt x="622084" y="29210"/>
                  </a:cubicBezTo>
                  <a:cubicBezTo>
                    <a:pt x="541347" y="29210"/>
                    <a:pt x="460610" y="26670"/>
                    <a:pt x="379873" y="33020"/>
                  </a:cubicBezTo>
                  <a:cubicBezTo>
                    <a:pt x="337669" y="36830"/>
                    <a:pt x="297300" y="36830"/>
                    <a:pt x="256932" y="38100"/>
                  </a:cubicBezTo>
                  <a:cubicBezTo>
                    <a:pt x="187204" y="41910"/>
                    <a:pt x="117477" y="45720"/>
                    <a:pt x="49530" y="50800"/>
                  </a:cubicBezTo>
                  <a:cubicBezTo>
                    <a:pt x="36830" y="50800"/>
                    <a:pt x="34290" y="53340"/>
                    <a:pt x="33020" y="64731"/>
                  </a:cubicBezTo>
                  <a:cubicBezTo>
                    <a:pt x="31750" y="66802"/>
                    <a:pt x="31750" y="68873"/>
                    <a:pt x="30480" y="70944"/>
                  </a:cubicBezTo>
                  <a:cubicBezTo>
                    <a:pt x="29210" y="74395"/>
                    <a:pt x="26670" y="77731"/>
                    <a:pt x="25400" y="81182"/>
                  </a:cubicBezTo>
                  <a:cubicBezTo>
                    <a:pt x="20320" y="84863"/>
                    <a:pt x="26670" y="174824"/>
                    <a:pt x="29210" y="178506"/>
                  </a:cubicBezTo>
                  <a:cubicBezTo>
                    <a:pt x="29210" y="182417"/>
                    <a:pt x="29210" y="186443"/>
                    <a:pt x="30480" y="190355"/>
                  </a:cubicBezTo>
                  <a:cubicBezTo>
                    <a:pt x="30480" y="193231"/>
                    <a:pt x="33020" y="196107"/>
                    <a:pt x="33020" y="198983"/>
                  </a:cubicBezTo>
                  <a:cubicBezTo>
                    <a:pt x="33020" y="202089"/>
                    <a:pt x="33020" y="205195"/>
                    <a:pt x="31750" y="210507"/>
                  </a:cubicBezTo>
                  <a:cubicBezTo>
                    <a:pt x="31750" y="214317"/>
                    <a:pt x="31750" y="216857"/>
                    <a:pt x="31750" y="220667"/>
                  </a:cubicBezTo>
                  <a:cubicBezTo>
                    <a:pt x="31750" y="230827"/>
                    <a:pt x="35560" y="234637"/>
                    <a:pt x="44450" y="234637"/>
                  </a:cubicBezTo>
                  <a:cubicBezTo>
                    <a:pt x="64264" y="234637"/>
                    <a:pt x="89953" y="235907"/>
                    <a:pt x="113807" y="235907"/>
                  </a:cubicBezTo>
                  <a:cubicBezTo>
                    <a:pt x="148671" y="235907"/>
                    <a:pt x="185369" y="233367"/>
                    <a:pt x="220233" y="235907"/>
                  </a:cubicBezTo>
                  <a:cubicBezTo>
                    <a:pt x="277116" y="239717"/>
                    <a:pt x="333999" y="242257"/>
                    <a:pt x="390882" y="240987"/>
                  </a:cubicBezTo>
                  <a:cubicBezTo>
                    <a:pt x="427581" y="239717"/>
                    <a:pt x="462445" y="242257"/>
                    <a:pt x="499143" y="242257"/>
                  </a:cubicBezTo>
                  <a:cubicBezTo>
                    <a:pt x="552357" y="242257"/>
                    <a:pt x="605570" y="240987"/>
                    <a:pt x="658783" y="242257"/>
                  </a:cubicBezTo>
                  <a:cubicBezTo>
                    <a:pt x="737685" y="243527"/>
                    <a:pt x="1603775" y="233367"/>
                    <a:pt x="1684512" y="235907"/>
                  </a:cubicBezTo>
                  <a:cubicBezTo>
                    <a:pt x="1719376" y="237177"/>
                    <a:pt x="1754240" y="238447"/>
                    <a:pt x="1787269" y="238447"/>
                  </a:cubicBezTo>
                  <a:cubicBezTo>
                    <a:pt x="1847822" y="240987"/>
                    <a:pt x="1906540" y="237177"/>
                    <a:pt x="1967092" y="240987"/>
                  </a:cubicBezTo>
                  <a:cubicBezTo>
                    <a:pt x="2016636" y="243527"/>
                    <a:pt x="2066179" y="243527"/>
                    <a:pt x="2115722" y="246067"/>
                  </a:cubicBezTo>
                  <a:cubicBezTo>
                    <a:pt x="2189120" y="249877"/>
                    <a:pt x="2262517" y="252417"/>
                    <a:pt x="2335915" y="253687"/>
                  </a:cubicBezTo>
                  <a:cubicBezTo>
                    <a:pt x="2363439" y="253687"/>
                    <a:pt x="2382399" y="252417"/>
                    <a:pt x="2402719" y="252417"/>
                  </a:cubicBezTo>
                  <a:close/>
                </a:path>
              </a:pathLst>
            </a:custGeom>
            <a:solidFill>
              <a:srgbClr val="ABDEE6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590630" y="1495505"/>
            <a:ext cx="710674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3800" spc="190">
                <a:solidFill>
                  <a:srgbClr val="000000"/>
                </a:solidFill>
                <a:latin typeface="Livvic Bold"/>
              </a:rPr>
              <a:t>3. LUYỆN TẬP - SÁNG TẠO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83578" y="2767408"/>
            <a:ext cx="12662180" cy="5377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ct val="150000"/>
              </a:lnSpc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CÁC EM HÃY TẠO DÁNG CHỮ CÁI HOẶC CHỮ SỐ BẰNG CÁC HÌNH THỨC, CHẤT LIỆU KHÁC NHAU (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Cắt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dán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,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đất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nặn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,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giấy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6000" dirty="0" err="1">
                <a:solidFill>
                  <a:srgbClr val="E17795"/>
                </a:solidFill>
                <a:latin typeface="Livvic Bold"/>
              </a:rPr>
              <a:t>bìa</a:t>
            </a:r>
            <a:r>
              <a:rPr lang="en-US" sz="6000" dirty="0">
                <a:solidFill>
                  <a:srgbClr val="E17795"/>
                </a:solidFill>
                <a:latin typeface="Livvic Bold"/>
              </a:rPr>
              <a:t>…)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6F280ED2-2350-45E6-A99E-F259DD8E5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4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3236234"/>
            <a:ext cx="10894567" cy="6022066"/>
            <a:chOff x="0" y="0"/>
            <a:chExt cx="14526089" cy="80294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t="8543" b="8543"/>
            <a:stretch>
              <a:fillRect/>
            </a:stretch>
          </p:blipFill>
          <p:spPr>
            <a:xfrm>
              <a:off x="0" y="0"/>
              <a:ext cx="14526089" cy="8029422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465198"/>
            <a:ext cx="16230600" cy="864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500"/>
              </a:lnSpc>
              <a:spcBef>
                <a:spcPct val="0"/>
              </a:spcBef>
            </a:pPr>
            <a:r>
              <a:rPr lang="en-US" sz="6500">
                <a:solidFill>
                  <a:srgbClr val="E17795"/>
                </a:solidFill>
                <a:latin typeface="Livvic Bold"/>
              </a:rPr>
              <a:t>4. PHÂN TÍCH - ĐÁNH GIÁ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60706" y="4545504"/>
            <a:ext cx="4172756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 spc="175">
                <a:solidFill>
                  <a:srgbClr val="995599"/>
                </a:solidFill>
                <a:latin typeface="Livvic Bold"/>
              </a:rPr>
              <a:t>EM HÃY GIỚI THIỆU VÀ CHIA SẺ SẢN PHẨM CỦA MÌNH TỚI NGƯỜI THÂN NHÉ ! 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B1CE33A4-BAED-4D65-91CF-40B9BC927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57064" y="542673"/>
            <a:ext cx="990054" cy="972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47" t="17829"/>
          <a:stretch>
            <a:fillRect/>
          </a:stretch>
        </p:blipFill>
        <p:spPr>
          <a:xfrm rot="-10800000" flipH="1">
            <a:off x="0" y="6523351"/>
            <a:ext cx="3422711" cy="48255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620722">
            <a:off x="2313818" y="7513912"/>
            <a:ext cx="2293987" cy="3126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9319" y="5601061"/>
            <a:ext cx="5899978" cy="4343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069319" y="839558"/>
            <a:ext cx="5806146" cy="42685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53800" y="847730"/>
            <a:ext cx="6248400" cy="822960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8334" y="1028700"/>
            <a:ext cx="581766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5.VẬN DỤNG SÁNG TẠO 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7306EB6D-124D-4318-838F-795D4DBF5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1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14524311" y="0"/>
            <a:ext cx="3763689" cy="34365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256003" y="-256003"/>
            <a:ext cx="3436516" cy="3948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834499" cy="16854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5044" y="1315641"/>
            <a:ext cx="797913" cy="805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8586246" y="641412"/>
            <a:ext cx="1115507" cy="4145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14719776" y="747289"/>
            <a:ext cx="2539524" cy="17300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989705" y="4586281"/>
            <a:ext cx="12308588" cy="175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Hoàn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thành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tạo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dáng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trang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trí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chữ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/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số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theo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ý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thích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7017" y="2428039"/>
            <a:ext cx="5353966" cy="610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1"/>
              </a:lnSpc>
              <a:spcBef>
                <a:spcPct val="0"/>
              </a:spcBef>
            </a:pPr>
            <a:r>
              <a:rPr lang="en-US" sz="4256" spc="212">
                <a:solidFill>
                  <a:srgbClr val="000000"/>
                </a:solidFill>
                <a:latin typeface="Livvic Bold"/>
              </a:rPr>
              <a:t>DẶN DÒ</a:t>
            </a:r>
          </a:p>
        </p:txBody>
      </p:sp>
      <p:sp>
        <p:nvSpPr>
          <p:cNvPr id="10" name="TextBox 8"/>
          <p:cNvSpPr txBox="1"/>
          <p:nvPr/>
        </p:nvSpPr>
        <p:spPr>
          <a:xfrm>
            <a:off x="2989705" y="6646552"/>
            <a:ext cx="12308588" cy="84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100"/>
              </a:lnSpc>
              <a:spcBef>
                <a:spcPct val="0"/>
              </a:spcBef>
            </a:pPr>
            <a:r>
              <a:rPr lang="en-US" sz="5400" dirty="0">
                <a:solidFill>
                  <a:srgbClr val="E17795"/>
                </a:solidFill>
                <a:latin typeface="Livvic Bold"/>
              </a:rPr>
              <a:t>-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Chụp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ảnh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gửi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cho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E17795"/>
                </a:solidFill>
                <a:latin typeface="Livvic Bold"/>
              </a:rPr>
              <a:t>cô</a:t>
            </a:r>
            <a:r>
              <a:rPr lang="en-US" sz="5400" dirty="0">
                <a:solidFill>
                  <a:srgbClr val="E17795"/>
                </a:solidFill>
                <a:latin typeface="Livvic Bold"/>
              </a:rPr>
              <a:t>.</a:t>
            </a: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8D0F2123-6771-4B41-A0D5-77E850A4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5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169" y="4670126"/>
            <a:ext cx="16435776" cy="974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300"/>
              </a:lnSpc>
              <a:spcBef>
                <a:spcPct val="0"/>
              </a:spcBef>
            </a:pPr>
            <a:r>
              <a:rPr lang="en-US" sz="7300" dirty="0">
                <a:solidFill>
                  <a:srgbClr val="E17795"/>
                </a:solidFill>
                <a:latin typeface="Livvic Bold"/>
              </a:rPr>
              <a:t>XIN CHÀO VÀ HẸN GẶP LẠI CÁC CON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0052"/>
          <a:stretch>
            <a:fillRect/>
          </a:stretch>
        </p:blipFill>
        <p:spPr>
          <a:xfrm>
            <a:off x="0" y="8964331"/>
            <a:ext cx="18288000" cy="13226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7377" b="21037"/>
          <a:stretch>
            <a:fillRect/>
          </a:stretch>
        </p:blipFill>
        <p:spPr>
          <a:xfrm>
            <a:off x="15156831" y="7062794"/>
            <a:ext cx="3131169" cy="3245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302798" y="7631778"/>
            <a:ext cx="1956502" cy="19938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9652" b="31607"/>
          <a:stretch>
            <a:fillRect/>
          </a:stretch>
        </p:blipFill>
        <p:spPr>
          <a:xfrm>
            <a:off x="0" y="7404950"/>
            <a:ext cx="2580570" cy="28480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45865" y="7917528"/>
            <a:ext cx="2196271" cy="505142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AF4EB478-23CD-459A-9D41-F71EE9C3A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1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3441197" y="6006855"/>
            <a:ext cx="1201109" cy="44635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-127294" y="-1307915"/>
            <a:ext cx="2526926" cy="39025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293482" y="6127409"/>
            <a:ext cx="1111544" cy="4130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882586" y="6127409"/>
            <a:ext cx="1111544" cy="41307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9372783"/>
            <a:ext cx="18459227" cy="13350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901509">
            <a:off x="15888368" y="-1307915"/>
            <a:ext cx="2526926" cy="3902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 l="10601" t="34502" r="3891" b="12528"/>
          <a:stretch>
            <a:fillRect/>
          </a:stretch>
        </p:blipFill>
        <p:spPr>
          <a:xfrm>
            <a:off x="2239382" y="2653912"/>
            <a:ext cx="4043607" cy="3652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l="33041" t="35103" r="4931" b="8562"/>
          <a:stretch>
            <a:fillRect/>
          </a:stretch>
        </p:blipFill>
        <p:spPr>
          <a:xfrm>
            <a:off x="7778660" y="2414512"/>
            <a:ext cx="3127434" cy="4131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l="9932" t="5373" r="5818" b="8745"/>
          <a:stretch>
            <a:fillRect/>
          </a:stretch>
        </p:blipFill>
        <p:spPr>
          <a:xfrm>
            <a:off x="13180634" y="2414512"/>
            <a:ext cx="2858887" cy="41317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09961" y="7766840"/>
            <a:ext cx="4463582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NÉT THANH NÉT ĐẬM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32780" y="979293"/>
            <a:ext cx="880030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900"/>
              </a:lnSpc>
              <a:spcBef>
                <a:spcPct val="0"/>
              </a:spcBef>
            </a:pPr>
            <a:r>
              <a:rPr lang="en-US" sz="6600" dirty="0">
                <a:solidFill>
                  <a:srgbClr val="E17795"/>
                </a:solidFill>
                <a:latin typeface="Livvic Bold"/>
              </a:rPr>
              <a:t>CÁC KIỂU CHỮ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83885" y="7720973"/>
            <a:ext cx="4130739" cy="98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CHỮ IN HOA </a:t>
            </a:r>
          </a:p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>
                <a:solidFill>
                  <a:srgbClr val="000000"/>
                </a:solidFill>
                <a:latin typeface="Livvic Bold"/>
              </a:rPr>
              <a:t>NÉT ĐỀU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72989" y="7964813"/>
            <a:ext cx="4130739" cy="49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0"/>
              </a:lnSpc>
              <a:spcBef>
                <a:spcPct val="0"/>
              </a:spcBef>
            </a:pPr>
            <a:r>
              <a:rPr lang="en-US" sz="3500" spc="175" dirty="0">
                <a:solidFill>
                  <a:srgbClr val="000000"/>
                </a:solidFill>
                <a:latin typeface="Livvic Bold"/>
              </a:rPr>
              <a:t>CHỮ TRANG TRÍ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01283" y="6306834"/>
            <a:ext cx="10405317" cy="1330172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9" idx="2"/>
          </p:cNvCxnSpPr>
          <p:nvPr/>
        </p:nvCxnSpPr>
        <p:spPr>
          <a:xfrm flipV="1">
            <a:off x="4051197" y="6546235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9592463" y="6616604"/>
            <a:ext cx="5291180" cy="974534"/>
          </a:xfrm>
          <a:prstGeom prst="line">
            <a:avLst/>
          </a:prstGeom>
          <a:ln w="38100">
            <a:solidFill>
              <a:srgbClr val="CBAA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Âm thanh 16">
            <a:hlinkClick r:id="" action="ppaction://media"/>
            <a:extLst>
              <a:ext uri="{FF2B5EF4-FFF2-40B4-BE49-F238E27FC236}">
                <a16:creationId xmlns:a16="http://schemas.microsoft.com/office/drawing/2014/main" id="{B9CCA941-6BFB-44D0-A059-2E43A9B5C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48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32048" y="-379152"/>
            <a:ext cx="2002830" cy="3366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89" b="38686"/>
          <a:stretch>
            <a:fillRect/>
          </a:stretch>
        </p:blipFill>
        <p:spPr>
          <a:xfrm>
            <a:off x="0" y="7476200"/>
            <a:ext cx="4745723" cy="2810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9867"/>
          <a:stretch>
            <a:fillRect/>
          </a:stretch>
        </p:blipFill>
        <p:spPr>
          <a:xfrm rot="-10109067">
            <a:off x="15317521" y="-173982"/>
            <a:ext cx="1790370" cy="24403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59368" y="8915025"/>
            <a:ext cx="2984997" cy="686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 l="6568" b="28023"/>
          <a:stretch>
            <a:fillRect/>
          </a:stretch>
        </p:blipFill>
        <p:spPr>
          <a:xfrm>
            <a:off x="1273328" y="2743211"/>
            <a:ext cx="6613105" cy="50944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 l="4407" t="7272" r="1747" b="8318"/>
          <a:stretch>
            <a:fillRect/>
          </a:stretch>
        </p:blipFill>
        <p:spPr>
          <a:xfrm>
            <a:off x="13100916" y="2574272"/>
            <a:ext cx="3982068" cy="53658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 b="3818"/>
          <a:stretch>
            <a:fillRect/>
          </a:stretch>
        </p:blipFill>
        <p:spPr>
          <a:xfrm>
            <a:off x="8318075" y="2640759"/>
            <a:ext cx="4214990" cy="52993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3328" y="1545915"/>
            <a:ext cx="16230600" cy="61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4699"/>
              </a:lnSpc>
              <a:spcBef>
                <a:spcPct val="0"/>
              </a:spcBef>
            </a:pPr>
            <a:r>
              <a:rPr lang="en-US" sz="4699">
                <a:solidFill>
                  <a:srgbClr val="E17795"/>
                </a:solidFill>
                <a:latin typeface="Livvic Bold"/>
              </a:rPr>
              <a:t>CHỮ TRANG TRÍ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65775F40-5131-4330-87AC-7B064A30E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8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33684" y="-159808"/>
            <a:ext cx="2820866" cy="1410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08551">
            <a:off x="15231084" y="97894"/>
            <a:ext cx="3466859" cy="2305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0204" y="5143500"/>
            <a:ext cx="2042600" cy="4750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8022">
            <a:off x="11750967" y="2220198"/>
            <a:ext cx="1670272" cy="5435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314527" y="4918183"/>
            <a:ext cx="1740160" cy="33464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21385" y="2953235"/>
            <a:ext cx="2803015" cy="26943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119437" y="6173860"/>
            <a:ext cx="2041128" cy="20907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160565" y="3262112"/>
            <a:ext cx="2396125" cy="303787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41504" y="1437589"/>
            <a:ext cx="9438120" cy="90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E17795"/>
                </a:solidFill>
                <a:latin typeface="Livvic Bold"/>
              </a:rPr>
              <a:t>CHUẨN BỊ ĐỒ DÙNG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0852" y="5165300"/>
            <a:ext cx="4768448" cy="127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</a:pPr>
            <a:r>
              <a:rPr lang="en-US" sz="4200" spc="210" dirty="0">
                <a:solidFill>
                  <a:srgbClr val="995599"/>
                </a:solidFill>
                <a:latin typeface="Be Vietnam"/>
              </a:rPr>
              <a:t>&amp; MỘT SỐ CÁC VẬT LIỆU KHÁC 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0AC23F74-C312-49A9-A8CD-CE7F72455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27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7369" y="1444192"/>
            <a:ext cx="10596060" cy="109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91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YÊU CẦU CẦN ĐẠT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820187" y="3226314"/>
            <a:ext cx="5439113" cy="5202901"/>
            <a:chOff x="0" y="0"/>
            <a:chExt cx="7252151" cy="693720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5109" r="15109"/>
            <a:stretch>
              <a:fillRect/>
            </a:stretch>
          </p:blipFill>
          <p:spPr>
            <a:xfrm>
              <a:off x="0" y="0"/>
              <a:ext cx="7252151" cy="6937202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3671173"/>
            <a:ext cx="10431653" cy="39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Nêu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trí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Sử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thức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cắt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dán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để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hình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Ứng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dụng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đa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dạng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chất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liệu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  <a:p>
            <a:pPr marL="742620" lvl="1" indent="-371310">
              <a:lnSpc>
                <a:spcPts val="8117"/>
              </a:lnSpc>
              <a:buFont typeface="Arial"/>
              <a:buChar char="•"/>
            </a:pP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Giới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thiệu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nhận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xét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về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sản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phẩm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439" spc="171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439" spc="171" dirty="0" err="1">
                <a:solidFill>
                  <a:srgbClr val="000000"/>
                </a:solidFill>
                <a:latin typeface="Be Vietnam"/>
              </a:rPr>
              <a:t>mình</a:t>
            </a:r>
            <a:endParaRPr lang="en-US" sz="3439" spc="171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9924" b="45534"/>
          <a:stretch>
            <a:fillRect/>
          </a:stretch>
        </p:blipFill>
        <p:spPr>
          <a:xfrm>
            <a:off x="0" y="7624238"/>
            <a:ext cx="4728777" cy="266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5" r="760" b="24318"/>
          <a:stretch>
            <a:fillRect/>
          </a:stretch>
        </p:blipFill>
        <p:spPr>
          <a:xfrm rot="-10800000">
            <a:off x="15611373" y="0"/>
            <a:ext cx="2721778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7259300" y="0"/>
            <a:ext cx="1304743" cy="19731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497391" y="9258300"/>
            <a:ext cx="2483602" cy="571229"/>
          </a:xfrm>
          <a:prstGeom prst="rect">
            <a:avLst/>
          </a:prstGeom>
        </p:spPr>
      </p:pic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3D2386C6-1056-48B5-A84E-097844A3D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4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44003" y="1879312"/>
            <a:ext cx="2196271" cy="5051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349525" y="508823"/>
            <a:ext cx="1358349" cy="10397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7089" b="38686"/>
          <a:stretch>
            <a:fillRect/>
          </a:stretch>
        </p:blipFill>
        <p:spPr>
          <a:xfrm>
            <a:off x="0" y="7472315"/>
            <a:ext cx="4173334" cy="24717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556981" y="6817014"/>
            <a:ext cx="1345407" cy="39425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005327" y="3080245"/>
            <a:ext cx="5244448" cy="1785985"/>
            <a:chOff x="0" y="0"/>
            <a:chExt cx="1589227" cy="541208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33902" y="5125999"/>
            <a:ext cx="5225398" cy="1785985"/>
            <a:chOff x="0" y="0"/>
            <a:chExt cx="1583454" cy="541208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560594" cy="513268"/>
            </a:xfrm>
            <a:custGeom>
              <a:avLst/>
              <a:gdLst/>
              <a:ahLst/>
              <a:cxnLst/>
              <a:rect l="l" t="t" r="r" b="b"/>
              <a:pathLst>
                <a:path w="1560594" h="513268">
                  <a:moveTo>
                    <a:pt x="1560594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6012" y="0"/>
                  </a:lnTo>
                  <a:lnTo>
                    <a:pt x="154154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1589804" cy="539938"/>
            </a:xfrm>
            <a:custGeom>
              <a:avLst/>
              <a:gdLst/>
              <a:ahLst/>
              <a:cxnLst/>
              <a:rect l="l" t="t" r="r" b="b"/>
              <a:pathLst>
                <a:path w="1589804" h="539938">
                  <a:moveTo>
                    <a:pt x="1555514" y="21590"/>
                  </a:moveTo>
                  <a:cubicBezTo>
                    <a:pt x="1556784" y="34290"/>
                    <a:pt x="1556784" y="44450"/>
                    <a:pt x="1558054" y="54610"/>
                  </a:cubicBezTo>
                  <a:cubicBezTo>
                    <a:pt x="1560594" y="70746"/>
                    <a:pt x="1561864" y="80012"/>
                    <a:pt x="1564404" y="88947"/>
                  </a:cubicBezTo>
                  <a:cubicBezTo>
                    <a:pt x="1564404" y="101853"/>
                    <a:pt x="1577104" y="356340"/>
                    <a:pt x="1583454" y="369246"/>
                  </a:cubicBezTo>
                  <a:cubicBezTo>
                    <a:pt x="1589804" y="388771"/>
                    <a:pt x="1585994" y="408627"/>
                    <a:pt x="1585994" y="428152"/>
                  </a:cubicBezTo>
                  <a:cubicBezTo>
                    <a:pt x="1585994" y="445361"/>
                    <a:pt x="1587264" y="461245"/>
                    <a:pt x="1588534" y="478978"/>
                  </a:cubicBezTo>
                  <a:cubicBezTo>
                    <a:pt x="1588534" y="500568"/>
                    <a:pt x="1588534" y="514538"/>
                    <a:pt x="1588534" y="538668"/>
                  </a:cubicBezTo>
                  <a:cubicBezTo>
                    <a:pt x="1565674" y="538668"/>
                    <a:pt x="1545354" y="539938"/>
                    <a:pt x="1525438" y="538668"/>
                  </a:cubicBezTo>
                  <a:cubicBezTo>
                    <a:pt x="1449316" y="533588"/>
                    <a:pt x="1372023" y="539938"/>
                    <a:pt x="1295901" y="534858"/>
                  </a:cubicBezTo>
                  <a:cubicBezTo>
                    <a:pt x="1250228" y="531048"/>
                    <a:pt x="1205726" y="533588"/>
                    <a:pt x="1160053" y="531048"/>
                  </a:cubicBezTo>
                  <a:cubicBezTo>
                    <a:pt x="1138973" y="529778"/>
                    <a:pt x="1117893" y="528508"/>
                    <a:pt x="1096813" y="527238"/>
                  </a:cubicBezTo>
                  <a:cubicBezTo>
                    <a:pt x="1083931" y="527238"/>
                    <a:pt x="1072219" y="528508"/>
                    <a:pt x="1059337" y="528508"/>
                  </a:cubicBezTo>
                  <a:cubicBezTo>
                    <a:pt x="1026546" y="527238"/>
                    <a:pt x="936371" y="528508"/>
                    <a:pt x="903580" y="527238"/>
                  </a:cubicBezTo>
                  <a:cubicBezTo>
                    <a:pt x="880158" y="525968"/>
                    <a:pt x="411714" y="534858"/>
                    <a:pt x="388292" y="533588"/>
                  </a:cubicBezTo>
                  <a:cubicBezTo>
                    <a:pt x="382437" y="533588"/>
                    <a:pt x="375410" y="534858"/>
                    <a:pt x="369554" y="534858"/>
                  </a:cubicBezTo>
                  <a:cubicBezTo>
                    <a:pt x="355501" y="534858"/>
                    <a:pt x="342619" y="536128"/>
                    <a:pt x="328566" y="536128"/>
                  </a:cubicBezTo>
                  <a:cubicBezTo>
                    <a:pt x="293432" y="536128"/>
                    <a:pt x="259470" y="534858"/>
                    <a:pt x="224337" y="533588"/>
                  </a:cubicBezTo>
                  <a:cubicBezTo>
                    <a:pt x="203257" y="532318"/>
                    <a:pt x="182177" y="531048"/>
                    <a:pt x="162268" y="529778"/>
                  </a:cubicBezTo>
                  <a:cubicBezTo>
                    <a:pt x="124793" y="528508"/>
                    <a:pt x="87317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40" y="30480"/>
                    <a:pt x="76777" y="29210"/>
                  </a:cubicBezTo>
                  <a:cubicBezTo>
                    <a:pt x="108397" y="25400"/>
                    <a:pt x="140017" y="22860"/>
                    <a:pt x="172808" y="20320"/>
                  </a:cubicBezTo>
                  <a:cubicBezTo>
                    <a:pt x="195059" y="17780"/>
                    <a:pt x="217310" y="16510"/>
                    <a:pt x="238390" y="13970"/>
                  </a:cubicBezTo>
                  <a:cubicBezTo>
                    <a:pt x="259470" y="11430"/>
                    <a:pt x="281721" y="8890"/>
                    <a:pt x="302801" y="8890"/>
                  </a:cubicBezTo>
                  <a:cubicBezTo>
                    <a:pt x="326223" y="7620"/>
                    <a:pt x="349646" y="10160"/>
                    <a:pt x="373068" y="8890"/>
                  </a:cubicBezTo>
                  <a:cubicBezTo>
                    <a:pt x="402345" y="8890"/>
                    <a:pt x="932858" y="6350"/>
                    <a:pt x="962135" y="5080"/>
                  </a:cubicBezTo>
                  <a:cubicBezTo>
                    <a:pt x="990242" y="3810"/>
                    <a:pt x="1018348" y="2540"/>
                    <a:pt x="1047626" y="2540"/>
                  </a:cubicBezTo>
                  <a:cubicBezTo>
                    <a:pt x="1095642" y="1270"/>
                    <a:pt x="1142486" y="0"/>
                    <a:pt x="1190501" y="0"/>
                  </a:cubicBezTo>
                  <a:cubicBezTo>
                    <a:pt x="1210410" y="0"/>
                    <a:pt x="1231490" y="2540"/>
                    <a:pt x="1251399" y="2540"/>
                  </a:cubicBezTo>
                  <a:cubicBezTo>
                    <a:pt x="1306441" y="3810"/>
                    <a:pt x="1362654" y="5080"/>
                    <a:pt x="1417696" y="7620"/>
                  </a:cubicBezTo>
                  <a:cubicBezTo>
                    <a:pt x="1446974" y="8890"/>
                    <a:pt x="1476252" y="12700"/>
                    <a:pt x="1505530" y="16510"/>
                  </a:cubicBezTo>
                  <a:cubicBezTo>
                    <a:pt x="1512556" y="16510"/>
                    <a:pt x="1519583" y="16510"/>
                    <a:pt x="1525438" y="16510"/>
                  </a:cubicBezTo>
                  <a:cubicBezTo>
                    <a:pt x="1536464" y="17780"/>
                    <a:pt x="1545354" y="20320"/>
                    <a:pt x="1555514" y="21590"/>
                  </a:cubicBezTo>
                  <a:close/>
                  <a:moveTo>
                    <a:pt x="1565674" y="522158"/>
                  </a:moveTo>
                  <a:cubicBezTo>
                    <a:pt x="1566944" y="505648"/>
                    <a:pt x="1568214" y="492948"/>
                    <a:pt x="1568214" y="480248"/>
                  </a:cubicBezTo>
                  <a:cubicBezTo>
                    <a:pt x="1566944" y="459591"/>
                    <a:pt x="1565674" y="442051"/>
                    <a:pt x="1565674" y="423188"/>
                  </a:cubicBezTo>
                  <a:cubicBezTo>
                    <a:pt x="1565674" y="414584"/>
                    <a:pt x="1568214" y="405980"/>
                    <a:pt x="1566944" y="397376"/>
                  </a:cubicBezTo>
                  <a:cubicBezTo>
                    <a:pt x="1566944" y="389433"/>
                    <a:pt x="1565674" y="381160"/>
                    <a:pt x="1564404" y="373218"/>
                  </a:cubicBezTo>
                  <a:cubicBezTo>
                    <a:pt x="1559324" y="360973"/>
                    <a:pt x="1547894" y="107479"/>
                    <a:pt x="1547894" y="95235"/>
                  </a:cubicBezTo>
                  <a:cubicBezTo>
                    <a:pt x="1545354" y="84976"/>
                    <a:pt x="1542814" y="74386"/>
                    <a:pt x="1540274" y="63500"/>
                  </a:cubicBezTo>
                  <a:cubicBezTo>
                    <a:pt x="1539004" y="44450"/>
                    <a:pt x="1537734" y="43180"/>
                    <a:pt x="1521925" y="41910"/>
                  </a:cubicBezTo>
                  <a:cubicBezTo>
                    <a:pt x="1518412" y="41910"/>
                    <a:pt x="1516070" y="41910"/>
                    <a:pt x="1512556" y="40640"/>
                  </a:cubicBezTo>
                  <a:cubicBezTo>
                    <a:pt x="1483279" y="36830"/>
                    <a:pt x="1452830" y="31750"/>
                    <a:pt x="1423552" y="30480"/>
                  </a:cubicBezTo>
                  <a:cubicBezTo>
                    <a:pt x="1352114" y="26670"/>
                    <a:pt x="1279506" y="25400"/>
                    <a:pt x="1208068" y="22860"/>
                  </a:cubicBezTo>
                  <a:cubicBezTo>
                    <a:pt x="1197528" y="22860"/>
                    <a:pt x="1185817" y="22860"/>
                    <a:pt x="1175277" y="22860"/>
                  </a:cubicBezTo>
                  <a:cubicBezTo>
                    <a:pt x="1157710" y="22860"/>
                    <a:pt x="1140144" y="22860"/>
                    <a:pt x="1123748" y="22860"/>
                  </a:cubicBezTo>
                  <a:cubicBezTo>
                    <a:pt x="1086273" y="22860"/>
                    <a:pt x="1048797" y="22860"/>
                    <a:pt x="1012493" y="24130"/>
                  </a:cubicBezTo>
                  <a:cubicBezTo>
                    <a:pt x="980873" y="25400"/>
                    <a:pt x="448019" y="29210"/>
                    <a:pt x="416399" y="29210"/>
                  </a:cubicBezTo>
                  <a:cubicBezTo>
                    <a:pt x="364870" y="29210"/>
                    <a:pt x="313341" y="26670"/>
                    <a:pt x="261812" y="33020"/>
                  </a:cubicBezTo>
                  <a:cubicBezTo>
                    <a:pt x="234877" y="36830"/>
                    <a:pt x="209113" y="36830"/>
                    <a:pt x="183348" y="38100"/>
                  </a:cubicBezTo>
                  <a:cubicBezTo>
                    <a:pt x="138846" y="41910"/>
                    <a:pt x="94344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382" y="504378"/>
                    <a:pt x="76777" y="505648"/>
                    <a:pt x="92002" y="505648"/>
                  </a:cubicBezTo>
                  <a:cubicBezTo>
                    <a:pt x="114253" y="505648"/>
                    <a:pt x="137675" y="503108"/>
                    <a:pt x="159926" y="505648"/>
                  </a:cubicBezTo>
                  <a:cubicBezTo>
                    <a:pt x="196230" y="509458"/>
                    <a:pt x="232535" y="511998"/>
                    <a:pt x="268839" y="510728"/>
                  </a:cubicBezTo>
                  <a:cubicBezTo>
                    <a:pt x="292261" y="509458"/>
                    <a:pt x="314512" y="511998"/>
                    <a:pt x="337934" y="511998"/>
                  </a:cubicBezTo>
                  <a:cubicBezTo>
                    <a:pt x="371897" y="511998"/>
                    <a:pt x="405859" y="510728"/>
                    <a:pt x="439821" y="511998"/>
                  </a:cubicBezTo>
                  <a:cubicBezTo>
                    <a:pt x="490179" y="513268"/>
                    <a:pt x="1042942" y="503108"/>
                    <a:pt x="1094471" y="505648"/>
                  </a:cubicBezTo>
                  <a:cubicBezTo>
                    <a:pt x="1116722" y="506918"/>
                    <a:pt x="1138973" y="508188"/>
                    <a:pt x="1160053" y="508188"/>
                  </a:cubicBezTo>
                  <a:cubicBezTo>
                    <a:pt x="1198699" y="510728"/>
                    <a:pt x="1236175" y="506918"/>
                    <a:pt x="1274821" y="510728"/>
                  </a:cubicBezTo>
                  <a:cubicBezTo>
                    <a:pt x="1306441" y="513268"/>
                    <a:pt x="1338061" y="513268"/>
                    <a:pt x="1369681" y="515808"/>
                  </a:cubicBezTo>
                  <a:cubicBezTo>
                    <a:pt x="1416525" y="519618"/>
                    <a:pt x="1463370" y="522158"/>
                    <a:pt x="1510214" y="523428"/>
                  </a:cubicBezTo>
                  <a:cubicBezTo>
                    <a:pt x="1527781" y="523428"/>
                    <a:pt x="1545354" y="522158"/>
                    <a:pt x="1565674" y="5221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912825" y="-984697"/>
            <a:ext cx="1558290" cy="31165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901752" y="2936135"/>
            <a:ext cx="5790867" cy="41199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31111" y="2131883"/>
            <a:ext cx="4296348" cy="572846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2665" y="1161415"/>
            <a:ext cx="614133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2" lvl="1" algn="just">
              <a:lnSpc>
                <a:spcPts val="6000"/>
              </a:lnSpc>
              <a:spcBef>
                <a:spcPct val="0"/>
              </a:spcBef>
            </a:pPr>
            <a:r>
              <a:rPr lang="en-US" sz="6000" dirty="0">
                <a:solidFill>
                  <a:srgbClr val="E17795"/>
                </a:solidFill>
                <a:latin typeface="Livvic Bold"/>
              </a:rPr>
              <a:t>1. KHÁM PHÁ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51802" y="3489550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Những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cái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bằng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chất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liệu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gì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70852" y="5619577"/>
            <a:ext cx="4551498" cy="84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08"/>
              </a:lnSpc>
            </a:pP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Màu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sắc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của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chữ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được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trang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trí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như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thế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 </a:t>
            </a:r>
            <a:r>
              <a:rPr lang="en-US" sz="2400" spc="165" dirty="0" err="1">
                <a:solidFill>
                  <a:srgbClr val="000000"/>
                </a:solidFill>
                <a:latin typeface="Be Vietnam" panose="020B0604020202020204" charset="0"/>
              </a:rPr>
              <a:t>nào</a:t>
            </a:r>
            <a:r>
              <a:rPr lang="en-US" sz="2400" spc="165" dirty="0">
                <a:solidFill>
                  <a:srgbClr val="000000"/>
                </a:solidFill>
                <a:latin typeface="Be Vietnam" panose="020B0604020202020204" charset="0"/>
              </a:rPr>
              <a:t>?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89238" y="6824027"/>
            <a:ext cx="1197429" cy="103632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111437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dirty="0">
                <a:solidFill>
                  <a:srgbClr val="995599"/>
                </a:solidFill>
                <a:latin typeface="Boldoa"/>
              </a:rPr>
              <a:t>1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046574" y="6824027"/>
            <a:ext cx="1197429" cy="103632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268773" y="6681152"/>
            <a:ext cx="753032" cy="1179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>
                <a:solidFill>
                  <a:srgbClr val="995599"/>
                </a:solidFill>
                <a:latin typeface="Boldoa"/>
              </a:rPr>
              <a:t>2</a:t>
            </a:r>
          </a:p>
        </p:txBody>
      </p:sp>
      <p:pic>
        <p:nvPicPr>
          <p:cNvPr id="25" name="Âm thanh 24">
            <a:hlinkClick r:id="" action="ppaction://media"/>
            <a:extLst>
              <a:ext uri="{FF2B5EF4-FFF2-40B4-BE49-F238E27FC236}">
                <a16:creationId xmlns:a16="http://schemas.microsoft.com/office/drawing/2014/main" id="{56AC6DD5-A8A0-4DBF-B526-C3D3954C71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637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6894967"/>
            <a:ext cx="3007583" cy="3753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105219" y="-253171"/>
            <a:ext cx="2922164" cy="14610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1063"/>
          <a:stretch>
            <a:fillRect/>
          </a:stretch>
        </p:blipFill>
        <p:spPr>
          <a:xfrm>
            <a:off x="15013545" y="-131895"/>
            <a:ext cx="3538650" cy="25410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 flipH="1">
            <a:off x="1028700" y="1028700"/>
            <a:ext cx="1358349" cy="103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246068" y="4942202"/>
            <a:ext cx="5062040" cy="5062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/>
          <a:srcRect b="20274"/>
          <a:stretch>
            <a:fillRect/>
          </a:stretch>
        </p:blipFill>
        <p:spPr>
          <a:xfrm>
            <a:off x="9416110" y="587433"/>
            <a:ext cx="3891998" cy="41372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 l="15600" r="14655" b="4160"/>
          <a:stretch>
            <a:fillRect/>
          </a:stretch>
        </p:blipFill>
        <p:spPr>
          <a:xfrm>
            <a:off x="13810151" y="2847129"/>
            <a:ext cx="3449149" cy="5924645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1427861" y="3941928"/>
            <a:ext cx="5933427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Ngoài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chúng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ta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cũng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điệu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các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số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F60DD6ED-611C-48B8-8833-F0AB67F30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6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4607288" cy="55259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2807" t="6582"/>
          <a:stretch>
            <a:fillRect/>
          </a:stretch>
        </p:blipFill>
        <p:spPr>
          <a:xfrm>
            <a:off x="0" y="0"/>
            <a:ext cx="2246507" cy="221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80052"/>
          <a:stretch>
            <a:fillRect/>
          </a:stretch>
        </p:blipFill>
        <p:spPr>
          <a:xfrm>
            <a:off x="-85614" y="8951947"/>
            <a:ext cx="18459227" cy="1335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8135"/>
          <a:stretch>
            <a:fillRect/>
          </a:stretch>
        </p:blipFill>
        <p:spPr>
          <a:xfrm flipH="1">
            <a:off x="15857887" y="7311943"/>
            <a:ext cx="2802826" cy="29750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13157" y="2380508"/>
            <a:ext cx="1374926" cy="13499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62495" y="3749486"/>
            <a:ext cx="3375323" cy="30377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54555" y="2633606"/>
            <a:ext cx="9404745" cy="114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8600"/>
              </a:lnSpc>
              <a:spcBef>
                <a:spcPct val="0"/>
              </a:spcBef>
            </a:pPr>
            <a:r>
              <a:rPr lang="en-US" sz="8600">
                <a:solidFill>
                  <a:srgbClr val="E17795"/>
                </a:solidFill>
                <a:latin typeface="Livvic Bold"/>
              </a:rPr>
              <a:t>GHI NHỚ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54555" y="4260833"/>
            <a:ext cx="8694822" cy="262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213"/>
              </a:lnSpc>
              <a:spcBef>
                <a:spcPct val="0"/>
              </a:spcBef>
            </a:pP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trang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trí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có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thể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được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tạo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dáng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dựa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trên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điểm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viết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thường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in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của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kiểu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chữ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đều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hoặc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thanh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nét</a:t>
            </a:r>
            <a:r>
              <a:rPr lang="en-US" sz="3723" spc="186" dirty="0">
                <a:solidFill>
                  <a:srgbClr val="000000"/>
                </a:solidFill>
                <a:latin typeface="Be Vietnam"/>
              </a:rPr>
              <a:t> </a:t>
            </a:r>
            <a:r>
              <a:rPr lang="en-US" sz="3723" spc="186" dirty="0" err="1">
                <a:solidFill>
                  <a:srgbClr val="000000"/>
                </a:solidFill>
                <a:latin typeface="Be Vietnam"/>
              </a:rPr>
              <a:t>đậm</a:t>
            </a:r>
            <a:endParaRPr lang="en-US" sz="3723" spc="186" dirty="0">
              <a:solidFill>
                <a:srgbClr val="000000"/>
              </a:solidFill>
              <a:latin typeface="Be Vietnam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8A4C22C-173D-427D-ABF5-275F7BF52C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99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6654" y="880040"/>
            <a:ext cx="12357752" cy="84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356"/>
              </a:lnSpc>
              <a:spcBef>
                <a:spcPct val="0"/>
              </a:spcBef>
            </a:pPr>
            <a:r>
              <a:rPr lang="en-US" sz="6356" dirty="0">
                <a:solidFill>
                  <a:srgbClr val="E17795"/>
                </a:solidFill>
                <a:latin typeface="Livvic Bold"/>
              </a:rPr>
              <a:t>2. KIẾN TẠO KIẾN THỨC KĨ NĂNG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96654" y="2680599"/>
            <a:ext cx="1304924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80"/>
              </a:lnSpc>
              <a:spcBef>
                <a:spcPct val="0"/>
              </a:spcBef>
            </a:pPr>
            <a:r>
              <a:rPr lang="en-US" sz="3200" spc="195" dirty="0">
                <a:solidFill>
                  <a:srgbClr val="995599"/>
                </a:solidFill>
                <a:latin typeface="Be Vietnam Bold"/>
              </a:rPr>
              <a:t>SẮP XẾP CÁC BƯỚC THỰC HÀNH SAO CHO ĐÚNG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0870" y="-307165"/>
            <a:ext cx="2938430" cy="146921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366410" y="3235382"/>
            <a:ext cx="1197429" cy="1341120"/>
            <a:chOff x="0" y="0"/>
            <a:chExt cx="1596571" cy="178816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859882" y="3370437"/>
            <a:ext cx="1197429" cy="1219676"/>
            <a:chOff x="0" y="161925"/>
            <a:chExt cx="1596571" cy="1626235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06400"/>
              <a:ext cx="1596571" cy="1381760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296265" y="161925"/>
              <a:ext cx="1004042" cy="1626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3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946361" y="3851694"/>
            <a:ext cx="753032" cy="1168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endParaRPr lang="en-US" sz="8800" dirty="0">
              <a:solidFill>
                <a:srgbClr val="995599"/>
              </a:solidFill>
              <a:latin typeface="Boldoa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8224245" y="3297834"/>
            <a:ext cx="1197429" cy="1304588"/>
            <a:chOff x="2021848" y="168982"/>
            <a:chExt cx="1596571" cy="1636574"/>
          </a:xfrm>
        </p:grpSpPr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021848" y="423795"/>
              <a:ext cx="1596571" cy="1381761"/>
            </a:xfrm>
            <a:prstGeom prst="rect">
              <a:avLst/>
            </a:prstGeom>
          </p:spPr>
        </p:pic>
        <p:sp>
          <p:nvSpPr>
            <p:cNvPr id="33" name="TextBox 33"/>
            <p:cNvSpPr txBox="1"/>
            <p:nvPr/>
          </p:nvSpPr>
          <p:spPr>
            <a:xfrm>
              <a:off x="2465616" y="168982"/>
              <a:ext cx="1004042" cy="1626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dirty="0">
                  <a:solidFill>
                    <a:srgbClr val="995599"/>
                  </a:solidFill>
                  <a:latin typeface="Boldoa"/>
                </a:rPr>
                <a:t>2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5672037"/>
            <a:ext cx="4922775" cy="36920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670228"/>
            <a:ext cx="4927600" cy="36957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87" y="5633702"/>
            <a:ext cx="4899825" cy="3670415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24" idx="2"/>
            <a:endCxn id="37" idx="0"/>
          </p:cNvCxnSpPr>
          <p:nvPr/>
        </p:nvCxnSpPr>
        <p:spPr>
          <a:xfrm>
            <a:off x="2965125" y="4576502"/>
            <a:ext cx="11612063" cy="109553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3" idx="2"/>
            <a:endCxn id="39" idx="0"/>
          </p:cNvCxnSpPr>
          <p:nvPr/>
        </p:nvCxnSpPr>
        <p:spPr>
          <a:xfrm flipH="1">
            <a:off x="3759200" y="4594180"/>
            <a:ext cx="5174387" cy="107604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7" idx="2"/>
            <a:endCxn id="40" idx="0"/>
          </p:cNvCxnSpPr>
          <p:nvPr/>
        </p:nvCxnSpPr>
        <p:spPr>
          <a:xfrm flipH="1">
            <a:off x="9169400" y="4590113"/>
            <a:ext cx="5289197" cy="104358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10D74274-C09F-4065-86F3-86D7D0E802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71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8|3.4|19.2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.7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6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348</Words>
  <Application>Microsoft Office PowerPoint</Application>
  <PresentationFormat>Tùy chỉnh</PresentationFormat>
  <Paragraphs>52</Paragraphs>
  <Slides>19</Slides>
  <Notes>0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6" baseType="lpstr">
      <vt:lpstr>Livvic Bold</vt:lpstr>
      <vt:lpstr>Boldoa</vt:lpstr>
      <vt:lpstr>Arial</vt:lpstr>
      <vt:lpstr>Be Vietnam Bold</vt:lpstr>
      <vt:lpstr>Be Vietnam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Huyen Truong</dc:creator>
  <cp:lastModifiedBy>Anh Minh</cp:lastModifiedBy>
  <cp:revision>38</cp:revision>
  <dcterms:created xsi:type="dcterms:W3CDTF">2006-08-16T00:00:00Z</dcterms:created>
  <dcterms:modified xsi:type="dcterms:W3CDTF">2022-11-14T07:35:49Z</dcterms:modified>
  <dc:identifier>DAEvJbnDpqU</dc:identifier>
</cp:coreProperties>
</file>