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6" r:id="rId3"/>
    <p:sldMasterId id="2147483731" r:id="rId4"/>
    <p:sldMasterId id="2147483743" r:id="rId5"/>
    <p:sldMasterId id="2147483755" r:id="rId6"/>
    <p:sldMasterId id="2147483767" r:id="rId7"/>
    <p:sldMasterId id="2147483779" r:id="rId8"/>
  </p:sldMasterIdLst>
  <p:notesMasterIdLst>
    <p:notesMasterId r:id="rId44"/>
  </p:notesMasterIdLst>
  <p:sldIdLst>
    <p:sldId id="387" r:id="rId9"/>
    <p:sldId id="280" r:id="rId10"/>
    <p:sldId id="344" r:id="rId11"/>
    <p:sldId id="283" r:id="rId12"/>
    <p:sldId id="278" r:id="rId13"/>
    <p:sldId id="288" r:id="rId14"/>
    <p:sldId id="284" r:id="rId15"/>
    <p:sldId id="264" r:id="rId16"/>
    <p:sldId id="265" r:id="rId17"/>
    <p:sldId id="370" r:id="rId18"/>
    <p:sldId id="317" r:id="rId19"/>
    <p:sldId id="258" r:id="rId20"/>
    <p:sldId id="336" r:id="rId21"/>
    <p:sldId id="268" r:id="rId22"/>
    <p:sldId id="310" r:id="rId23"/>
    <p:sldId id="372" r:id="rId24"/>
    <p:sldId id="279" r:id="rId25"/>
    <p:sldId id="274" r:id="rId26"/>
    <p:sldId id="383" r:id="rId27"/>
    <p:sldId id="373" r:id="rId28"/>
    <p:sldId id="374" r:id="rId29"/>
    <p:sldId id="386" r:id="rId30"/>
    <p:sldId id="375" r:id="rId31"/>
    <p:sldId id="376" r:id="rId32"/>
    <p:sldId id="384" r:id="rId33"/>
    <p:sldId id="377" r:id="rId34"/>
    <p:sldId id="277" r:id="rId35"/>
    <p:sldId id="388" r:id="rId36"/>
    <p:sldId id="385" r:id="rId37"/>
    <p:sldId id="389" r:id="rId38"/>
    <p:sldId id="291" r:id="rId39"/>
    <p:sldId id="290" r:id="rId40"/>
    <p:sldId id="292" r:id="rId41"/>
    <p:sldId id="293" r:id="rId42"/>
    <p:sldId id="2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E6"/>
    <a:srgbClr val="DDBA59"/>
    <a:srgbClr val="66FFFF"/>
    <a:srgbClr val="FFFF99"/>
    <a:srgbClr val="E0C066"/>
    <a:srgbClr val="FFCCCC"/>
    <a:srgbClr val="CC99FF"/>
    <a:srgbClr val="CCFF99"/>
    <a:srgbClr val="003FB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1" autoAdjust="0"/>
    <p:restoredTop sz="90326" autoAdjust="0"/>
  </p:normalViewPr>
  <p:slideViewPr>
    <p:cSldViewPr snapToGrid="0">
      <p:cViewPr varScale="1">
        <p:scale>
          <a:sx n="78" d="100"/>
          <a:sy n="78" d="100"/>
        </p:scale>
        <p:origin x="55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1C3E-2C78-4123-B812-75DAE4645A7F}"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92641-E541-44DC-852F-235EE2BA86E1}" type="slidenum">
              <a:rPr lang="en-US" smtClean="0"/>
              <a:t>‹#›</a:t>
            </a:fld>
            <a:endParaRPr lang="en-US"/>
          </a:p>
        </p:txBody>
      </p:sp>
    </p:spTree>
    <p:extLst>
      <p:ext uri="{BB962C8B-B14F-4D97-AF65-F5344CB8AC3E}">
        <p14:creationId xmlns:p14="http://schemas.microsoft.com/office/powerpoint/2010/main" val="123540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243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3</a:t>
            </a:fld>
            <a:endParaRPr lang="en-US"/>
          </a:p>
        </p:txBody>
      </p:sp>
    </p:spTree>
    <p:extLst>
      <p:ext uri="{BB962C8B-B14F-4D97-AF65-F5344CB8AC3E}">
        <p14:creationId xmlns:p14="http://schemas.microsoft.com/office/powerpoint/2010/main" val="236550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E0487D-7F8A-4347-9F8A-03BAB9FD134B}"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Tree>
    <p:extLst>
      <p:ext uri="{BB962C8B-B14F-4D97-AF65-F5344CB8AC3E}">
        <p14:creationId xmlns:p14="http://schemas.microsoft.com/office/powerpoint/2010/main" val="216275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11</a:t>
            </a:fld>
            <a:endParaRPr lang="en-US"/>
          </a:p>
        </p:txBody>
      </p:sp>
    </p:spTree>
    <p:extLst>
      <p:ext uri="{BB962C8B-B14F-4D97-AF65-F5344CB8AC3E}">
        <p14:creationId xmlns:p14="http://schemas.microsoft.com/office/powerpoint/2010/main" val="2729450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92641-E541-44DC-852F-235EE2BA86E1}" type="slidenum">
              <a:rPr lang="en-US" smtClean="0"/>
              <a:t>17</a:t>
            </a:fld>
            <a:endParaRPr lang="en-US"/>
          </a:p>
        </p:txBody>
      </p:sp>
    </p:spTree>
    <p:extLst>
      <p:ext uri="{BB962C8B-B14F-4D97-AF65-F5344CB8AC3E}">
        <p14:creationId xmlns:p14="http://schemas.microsoft.com/office/powerpoint/2010/main" val="356796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34</a:t>
            </a:fld>
            <a:endParaRPr lang="en-US"/>
          </a:p>
        </p:txBody>
      </p:sp>
    </p:spTree>
    <p:extLst>
      <p:ext uri="{BB962C8B-B14F-4D97-AF65-F5344CB8AC3E}">
        <p14:creationId xmlns:p14="http://schemas.microsoft.com/office/powerpoint/2010/main" val="3021759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515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95471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91252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9877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0F57D92-B34F-49C4-BDB1-FF34504696C3}"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144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17154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96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69533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62EAB2-B444-4514-BBC4-48E17212839F}" type="datetimeFigureOut">
              <a:rPr lang="en-US" smtClean="0"/>
              <a:t>10/30/2021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072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62EAB2-B444-4514-BBC4-48E17212839F}" type="datetimeFigureOut">
              <a:rPr lang="en-US" smtClean="0"/>
              <a:t>10/30/2021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183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10/30/2021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843494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027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65535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977575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537312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7712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835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26616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388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9637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351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238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214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221557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989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067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484D1-1E1A-4664-BCCF-30074B66332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E6E8885-C088-4449-A46E-744F8B080C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D907A8-42DB-40CF-A459-B2810B29E38F}"/>
              </a:ext>
            </a:extLst>
          </p:cNvPr>
          <p:cNvSpPr>
            <a:spLocks noGrp="1"/>
          </p:cNvSpPr>
          <p:nvPr>
            <p:ph type="sldNum" sz="quarter" idx="12"/>
          </p:nvPr>
        </p:nvSpPr>
        <p:spPr/>
        <p:txBody>
          <a:bodyPr/>
          <a:lstStyle>
            <a:lvl1pPr>
              <a:defRPr/>
            </a:lvl1pPr>
          </a:lstStyle>
          <a:p>
            <a:fld id="{0FB12549-D147-47CD-A71B-3F26A1097153}" type="slidenum">
              <a:rPr lang="en-US" altLang="en-US"/>
              <a:pPr/>
              <a:t>‹#›</a:t>
            </a:fld>
            <a:endParaRPr lang="en-US" altLang="en-US"/>
          </a:p>
        </p:txBody>
      </p:sp>
    </p:spTree>
    <p:extLst>
      <p:ext uri="{BB962C8B-B14F-4D97-AF65-F5344CB8AC3E}">
        <p14:creationId xmlns:p14="http://schemas.microsoft.com/office/powerpoint/2010/main" val="1000931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11EF8B-CBDF-4F3F-82DC-13312C32F276}"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519990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1EF8B-CBDF-4F3F-82DC-13312C32F276}"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548252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1EF8B-CBDF-4F3F-82DC-13312C32F276}"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1638703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11EF8B-CBDF-4F3F-82DC-13312C32F276}"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73051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11EF8B-CBDF-4F3F-82DC-13312C32F276}" type="datetimeFigureOut">
              <a:rPr lang="en-US" smtClean="0"/>
              <a:t>10/30/2021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172627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11EF8B-CBDF-4F3F-82DC-13312C32F276}" type="datetimeFigureOut">
              <a:rPr lang="en-US" smtClean="0"/>
              <a:t>10/30/2021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78802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1EF8B-CBDF-4F3F-82DC-13312C32F276}" type="datetimeFigureOut">
              <a:rPr lang="en-US" smtClean="0"/>
              <a:t>10/30/2021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138927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01135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1EF8B-CBDF-4F3F-82DC-13312C32F276}"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3555816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1EF8B-CBDF-4F3F-82DC-13312C32F276}"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071867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1EF8B-CBDF-4F3F-82DC-13312C32F276}"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4251553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1EF8B-CBDF-4F3F-82DC-13312C32F276}"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1819539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E6C52FF-64EC-4745-B214-5210CD945787}"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C019924-58CF-401F-B2DD-3B6E87C6C5B9}"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295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1C2FCBA-3AF0-4EDC-A4C0-EDF7D0FDFDE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734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5895AD4-DCE3-4409-8D6A-62CF15B287C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505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52FEA93-D118-4045-92BC-8692F1E6DBE4}"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63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2285340-CA20-4231-9B9C-68D3FA3D1301}"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79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2EAB2-B444-4514-BBC4-48E17212839F}" type="datetimeFigureOut">
              <a:rPr lang="en-US" smtClean="0"/>
              <a:t>10/30/2021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421670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0CABDF-7ADB-4314-91F9-74AD06DEA9CA}"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373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8A88F37-0987-4AEC-8894-40FB96A22A1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861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CA16FDE-6F67-4077-BC20-148CA93D9D5F}"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620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C2D580-F81F-402E-9DBE-B26F457C5625}"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429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EE4620E-63CD-496D-ADCB-55BC75D18CCE}"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652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E632302-B5CA-45DE-9B1F-145B6A46B0E9}"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86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D304A56-E19A-4E58-A32B-5BE4E017E0DB}"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22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D95DFDA-54E6-4BC5-8224-81E40A1BD48F}"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62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5EDC6D4-3809-4F1D-ACF9-4C7B0FF4990E}"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424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C9FC2AA0-7A1C-40CD-830E-04A87923439A}"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15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2EAB2-B444-4514-BBC4-48E17212839F}" type="datetimeFigureOut">
              <a:rPr lang="en-US" smtClean="0"/>
              <a:t>10/30/2021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073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B42CF5B-6E0B-432E-9DD7-642DBA3A9F30}"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613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ACBBEF2-02E8-4A0D-AFE8-48F854386E85}"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981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2109CF3-F3CF-4306-AFB3-29CF6456899F}"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619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3800F44-AC55-4E23-8FDD-149C87E5F795}"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317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18871B8-3AAA-42EF-9192-29C82F761996}"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2058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16D2134-5ED5-46CF-8251-BFD91E17DC76}"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009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0F1940F-B3FE-4A8C-8698-80AC4C5D3A2E}" type="datetimeFigureOut">
              <a:rPr lang="en-US" smtClean="0"/>
              <a:pPr>
                <a:defRPr/>
              </a:pPr>
              <a:t>10/30/2021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D19194-9A33-4A55-B36C-41068F7F492F}" type="slidenum">
              <a:rPr lang="en-US" smtClean="0"/>
              <a:pPr>
                <a:defRPr/>
              </a:pPr>
              <a:t>‹#›</a:t>
            </a:fld>
            <a:endParaRPr lang="en-US"/>
          </a:p>
        </p:txBody>
      </p:sp>
    </p:spTree>
    <p:extLst>
      <p:ext uri="{BB962C8B-B14F-4D97-AF65-F5344CB8AC3E}">
        <p14:creationId xmlns:p14="http://schemas.microsoft.com/office/powerpoint/2010/main" val="811217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05FD07-36D1-41C0-AED5-B8FC03BA060D}" type="datetimeFigureOut">
              <a:rPr lang="en-US" smtClean="0"/>
              <a:pPr>
                <a:defRPr/>
              </a:pPr>
              <a:t>10/30/2021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9EE12-034A-46E3-968B-4E21C82E3742}" type="slidenum">
              <a:rPr lang="en-US" smtClean="0"/>
              <a:pPr>
                <a:defRPr/>
              </a:pPr>
              <a:t>‹#›</a:t>
            </a:fld>
            <a:endParaRPr lang="en-US"/>
          </a:p>
        </p:txBody>
      </p:sp>
    </p:spTree>
    <p:extLst>
      <p:ext uri="{BB962C8B-B14F-4D97-AF65-F5344CB8AC3E}">
        <p14:creationId xmlns:p14="http://schemas.microsoft.com/office/powerpoint/2010/main" val="3876378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4847E7-3811-4180-86E0-C74CEA493FFC}" type="datetimeFigureOut">
              <a:rPr lang="en-US" smtClean="0"/>
              <a:pPr>
                <a:defRPr/>
              </a:pPr>
              <a:t>10/30/2021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B69D93-77FF-40EF-BE28-558A5BA05109}" type="slidenum">
              <a:rPr lang="en-US" smtClean="0"/>
              <a:pPr>
                <a:defRPr/>
              </a:pPr>
              <a:t>‹#›</a:t>
            </a:fld>
            <a:endParaRPr lang="en-US"/>
          </a:p>
        </p:txBody>
      </p:sp>
    </p:spTree>
    <p:extLst>
      <p:ext uri="{BB962C8B-B14F-4D97-AF65-F5344CB8AC3E}">
        <p14:creationId xmlns:p14="http://schemas.microsoft.com/office/powerpoint/2010/main" val="2465736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A9A35B-ADBF-4D80-9EDF-D80AE13CC662}" type="datetimeFigureOut">
              <a:rPr lang="en-US" smtClean="0"/>
              <a:pPr>
                <a:defRPr/>
              </a:pPr>
              <a:t>10/30/2021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4F7C0D-287E-45DF-93D8-6D81A343415F}" type="slidenum">
              <a:rPr lang="en-US" smtClean="0"/>
              <a:pPr>
                <a:defRPr/>
              </a:pPr>
              <a:t>‹#›</a:t>
            </a:fld>
            <a:endParaRPr lang="en-US"/>
          </a:p>
        </p:txBody>
      </p:sp>
    </p:spTree>
    <p:extLst>
      <p:ext uri="{BB962C8B-B14F-4D97-AF65-F5344CB8AC3E}">
        <p14:creationId xmlns:p14="http://schemas.microsoft.com/office/powerpoint/2010/main" val="31586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10/30/2021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713169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D7FEFE1-F2A4-4819-93E4-23D1C42E648D}" type="datetimeFigureOut">
              <a:rPr lang="en-US" smtClean="0"/>
              <a:pPr>
                <a:defRPr/>
              </a:pPr>
              <a:t>10/30/2021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55030B-0045-4A3F-BEA4-41941F6D15B8}" type="slidenum">
              <a:rPr lang="en-US" smtClean="0"/>
              <a:pPr>
                <a:defRPr/>
              </a:pPr>
              <a:t>‹#›</a:t>
            </a:fld>
            <a:endParaRPr lang="en-US"/>
          </a:p>
        </p:txBody>
      </p:sp>
    </p:spTree>
    <p:extLst>
      <p:ext uri="{BB962C8B-B14F-4D97-AF65-F5344CB8AC3E}">
        <p14:creationId xmlns:p14="http://schemas.microsoft.com/office/powerpoint/2010/main" val="121438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F7A4942-9043-42EF-99A2-B85782595D8B}" type="datetimeFigureOut">
              <a:rPr lang="en-US" smtClean="0"/>
              <a:pPr>
                <a:defRPr/>
              </a:pPr>
              <a:t>10/30/2021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88A7BBB-56E6-4FBA-96ED-B59CCD93B5AE}" type="slidenum">
              <a:rPr lang="en-US" smtClean="0"/>
              <a:pPr>
                <a:defRPr/>
              </a:pPr>
              <a:t>‹#›</a:t>
            </a:fld>
            <a:endParaRPr lang="en-US"/>
          </a:p>
        </p:txBody>
      </p:sp>
    </p:spTree>
    <p:extLst>
      <p:ext uri="{BB962C8B-B14F-4D97-AF65-F5344CB8AC3E}">
        <p14:creationId xmlns:p14="http://schemas.microsoft.com/office/powerpoint/2010/main" val="3463094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446DE9-F8D4-4853-B07B-4AEFB3976AB2}" type="datetimeFigureOut">
              <a:rPr lang="en-US" smtClean="0"/>
              <a:pPr>
                <a:defRPr/>
              </a:pPr>
              <a:t>10/30/2021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CD43CC-DB7E-4D05-A6AF-9642405A8380}" type="slidenum">
              <a:rPr lang="en-US" smtClean="0"/>
              <a:pPr>
                <a:defRPr/>
              </a:pPr>
              <a:t>‹#›</a:t>
            </a:fld>
            <a:endParaRPr lang="en-US"/>
          </a:p>
        </p:txBody>
      </p:sp>
    </p:spTree>
    <p:extLst>
      <p:ext uri="{BB962C8B-B14F-4D97-AF65-F5344CB8AC3E}">
        <p14:creationId xmlns:p14="http://schemas.microsoft.com/office/powerpoint/2010/main" val="2680127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4E0C99-FC1F-4DF0-B3C9-FAC8812A015B}" type="datetimeFigureOut">
              <a:rPr lang="en-US" smtClean="0"/>
              <a:pPr>
                <a:defRPr/>
              </a:pPr>
              <a:t>10/30/2021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9FDC12-5DC2-4353-9096-8F5B8BDE1F01}" type="slidenum">
              <a:rPr lang="en-US" smtClean="0"/>
              <a:pPr>
                <a:defRPr/>
              </a:pPr>
              <a:t>‹#›</a:t>
            </a:fld>
            <a:endParaRPr lang="en-US"/>
          </a:p>
        </p:txBody>
      </p:sp>
    </p:spTree>
    <p:extLst>
      <p:ext uri="{BB962C8B-B14F-4D97-AF65-F5344CB8AC3E}">
        <p14:creationId xmlns:p14="http://schemas.microsoft.com/office/powerpoint/2010/main" val="121129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895E327-99F2-40C7-8D4B-F4EE7DB783F2}" type="datetimeFigureOut">
              <a:rPr lang="en-US" smtClean="0"/>
              <a:pPr>
                <a:defRPr/>
              </a:pPr>
              <a:t>10/30/2021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73C44A-00B9-4E12-ABDA-021D588085D3}" type="slidenum">
              <a:rPr lang="en-US" smtClean="0"/>
              <a:pPr>
                <a:defRPr/>
              </a:pPr>
              <a:t>‹#›</a:t>
            </a:fld>
            <a:endParaRPr lang="en-US"/>
          </a:p>
        </p:txBody>
      </p:sp>
    </p:spTree>
    <p:extLst>
      <p:ext uri="{BB962C8B-B14F-4D97-AF65-F5344CB8AC3E}">
        <p14:creationId xmlns:p14="http://schemas.microsoft.com/office/powerpoint/2010/main" val="197273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4F9066-6550-40D9-A8FF-9C160B9CB7EE}" type="datetimeFigureOut">
              <a:rPr lang="en-US" smtClean="0"/>
              <a:pPr>
                <a:defRPr/>
              </a:pPr>
              <a:t>10/30/2021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D2523D-1E3C-4730-81D4-0FD58779EEE6}" type="slidenum">
              <a:rPr lang="en-US" smtClean="0"/>
              <a:pPr>
                <a:defRPr/>
              </a:pPr>
              <a:t>‹#›</a:t>
            </a:fld>
            <a:endParaRPr lang="en-US"/>
          </a:p>
        </p:txBody>
      </p:sp>
    </p:spTree>
    <p:extLst>
      <p:ext uri="{BB962C8B-B14F-4D97-AF65-F5344CB8AC3E}">
        <p14:creationId xmlns:p14="http://schemas.microsoft.com/office/powerpoint/2010/main" val="3740797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C369A6-A8CD-4FD4-BBC2-0285CCF15D5B}" type="datetimeFigureOut">
              <a:rPr lang="en-US" smtClean="0"/>
              <a:pPr>
                <a:defRPr/>
              </a:pPr>
              <a:t>10/30/2021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206B44-1D10-43EB-B41E-80FEFB70B3D7}" type="slidenum">
              <a:rPr lang="en-US" smtClean="0"/>
              <a:pPr>
                <a:defRPr/>
              </a:pPr>
              <a:t>‹#›</a:t>
            </a:fld>
            <a:endParaRPr lang="en-US"/>
          </a:p>
        </p:txBody>
      </p:sp>
    </p:spTree>
    <p:extLst>
      <p:ext uri="{BB962C8B-B14F-4D97-AF65-F5344CB8AC3E}">
        <p14:creationId xmlns:p14="http://schemas.microsoft.com/office/powerpoint/2010/main" val="3503145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681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4965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535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7875224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8854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951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76175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7810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006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3444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190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403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64987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2EAB2-B444-4514-BBC4-48E17212839F}" type="datetimeFigureOut">
              <a:rPr lang="en-US" smtClean="0"/>
              <a:t>10/30/2021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57D92-B34F-49C4-BDB1-FF34504696C3}" type="slidenum">
              <a:rPr lang="en-US" smtClean="0"/>
              <a:t>‹#›</a:t>
            </a:fld>
            <a:endParaRPr lang="en-US"/>
          </a:p>
        </p:txBody>
      </p:sp>
    </p:spTree>
    <p:extLst>
      <p:ext uri="{BB962C8B-B14F-4D97-AF65-F5344CB8AC3E}">
        <p14:creationId xmlns:p14="http://schemas.microsoft.com/office/powerpoint/2010/main" val="1112404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62EAB2-B444-4514-BBC4-48E17212839F}" type="datetimeFigureOut">
              <a:rPr lang="en-US" smtClean="0"/>
              <a:t>10/30/2021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F57D92-B34F-49C4-BDB1-FF34504696C3}" type="slidenum">
              <a:rPr lang="en-US" smtClean="0"/>
              <a:t>‹#›</a:t>
            </a:fld>
            <a:endParaRPr lang="en-US"/>
          </a:p>
        </p:txBody>
      </p:sp>
    </p:spTree>
    <p:extLst>
      <p:ext uri="{BB962C8B-B14F-4D97-AF65-F5344CB8AC3E}">
        <p14:creationId xmlns:p14="http://schemas.microsoft.com/office/powerpoint/2010/main" val="4097540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36339870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1EF8B-CBDF-4F3F-82DC-13312C32F276}" type="datetimeFigureOut">
              <a:rPr lang="en-US" smtClean="0"/>
              <a:t>10/30/2021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BDD4A-6259-49C2-93AD-41E8D957E3F9}" type="slidenum">
              <a:rPr lang="en-US" smtClean="0"/>
              <a:t>‹#›</a:t>
            </a:fld>
            <a:endParaRPr lang="en-US"/>
          </a:p>
        </p:txBody>
      </p:sp>
    </p:spTree>
    <p:extLst>
      <p:ext uri="{BB962C8B-B14F-4D97-AF65-F5344CB8AC3E}">
        <p14:creationId xmlns:p14="http://schemas.microsoft.com/office/powerpoint/2010/main" val="405288211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50CBC4DC-3C66-4CF7-AF46-122B6E8DE6F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21385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E5F1E225-608F-4D6C-B0C9-4CDD547C3E62}"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689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a:cs typeface="+mn-cs"/>
              </a:defRPr>
            </a:lvl1pPr>
          </a:lstStyle>
          <a:p>
            <a:pPr>
              <a:defRPr/>
            </a:pPr>
            <a:fld id="{43B52078-6FAB-45B9-8189-067DBECAE60D}" type="datetimeFigureOut">
              <a:rPr lang="en-US" smtClean="0"/>
              <a:pPr>
                <a:defRPr/>
              </a:pPr>
              <a:t>10/30/2021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a:cs typeface="+mn-cs"/>
              </a:defRPr>
            </a:lvl1pPr>
          </a:lstStyle>
          <a:p>
            <a:pPr>
              <a:defRPr/>
            </a:pPr>
            <a:fld id="{09AF1431-F64C-473A-9854-38559FF01C77}" type="slidenum">
              <a:rPr lang="en-US" smtClean="0"/>
              <a:pPr>
                <a:defRPr/>
              </a:pPr>
              <a:t>‹#›</a:t>
            </a:fld>
            <a:endParaRPr lang="en-US"/>
          </a:p>
        </p:txBody>
      </p:sp>
    </p:spTree>
    <p:extLst>
      <p:ext uri="{BB962C8B-B14F-4D97-AF65-F5344CB8AC3E}">
        <p14:creationId xmlns:p14="http://schemas.microsoft.com/office/powerpoint/2010/main" val="130959268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1B6E98-3E0A-46B9-BB66-88D2BF529ED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E19C2F-CC85-47C1-947D-08BC131D3D3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841356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7.png"/><Relationship Id="rId11" Type="http://schemas.openxmlformats.org/officeDocument/2006/relationships/image" Target="../media/image30.jpg"/><Relationship Id="rId5" Type="http://schemas.openxmlformats.org/officeDocument/2006/relationships/image" Target="../media/image26.png"/><Relationship Id="rId15" Type="http://schemas.openxmlformats.org/officeDocument/2006/relationships/image" Target="../media/image3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9.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3839504" y="404712"/>
            <a:ext cx="4587474" cy="64633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w="63500">
                  <a:noFill/>
                </a:ln>
                <a:solidFill>
                  <a:srgbClr val="00206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TỪ</a:t>
            </a:r>
            <a:r>
              <a:rPr kumimoji="0" lang="en-US" altLang="zh-CN" sz="3600" b="1" i="0" u="none" strike="noStrike" kern="1200" cap="none" spc="0" normalizeH="0" noProof="0">
                <a:ln w="63500">
                  <a:noFill/>
                </a:ln>
                <a:solidFill>
                  <a:srgbClr val="00206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VÀ CÂU </a:t>
            </a:r>
            <a:endParaRPr kumimoji="0" lang="zh-CN" altLang="en-US" sz="3600" b="1" i="0" u="none" strike="noStrike" kern="1200" cap="none" spc="0" normalizeH="0" baseline="0" noProof="0" dirty="0">
              <a:ln w="63500">
                <a:noFill/>
              </a:ln>
              <a:solidFill>
                <a:srgbClr val="00206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4172613" y="1330265"/>
            <a:ext cx="3921266"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880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Động từ</a:t>
            </a:r>
            <a:endParaRPr kumimoji="0" lang="zh-CN" altLang="en-US" sz="88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uLnTx/>
              <a:uFillTx/>
              <a:latin typeface="UTM American Sans"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125" y="2343149"/>
            <a:ext cx="8143875" cy="1743075"/>
          </a:xfrm>
          <a:prstGeom prst="rect">
            <a:avLst/>
          </a:prstGeom>
          <a:solidFill>
            <a:schemeClr val="accent1">
              <a:lumMod val="40000"/>
              <a:lumOff val="60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vi-VN" sz="3200" b="1" dirty="0" err="1">
                <a:latin typeface="Times New Roman" panose="02020603050405020304" pitchFamily="18" charset="0"/>
                <a:cs typeface="Times New Roman" panose="02020603050405020304" pitchFamily="18" charset="0"/>
              </a:rPr>
              <a:t>Các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từ</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nêu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trên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chỉ</a:t>
            </a:r>
            <a:r>
              <a:rPr lang="en-US" altLang="vi-VN" sz="3200" b="1" dirty="0">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hoạt</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động</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trạng</a:t>
            </a:r>
            <a:r>
              <a:rPr lang="en-US" altLang="vi-VN" sz="3200" b="1" dirty="0">
                <a:solidFill>
                  <a:srgbClr val="00B050"/>
                </a:solidFill>
                <a:latin typeface="Times New Roman" panose="02020603050405020304" pitchFamily="18" charset="0"/>
                <a:cs typeface="Times New Roman" panose="02020603050405020304" pitchFamily="18" charset="0"/>
              </a:rPr>
              <a:t> </a:t>
            </a:r>
            <a:endParaRPr lang="vi-VN" altLang="vi-VN" sz="3200" b="1" dirty="0">
              <a:solidFill>
                <a:srgbClr val="00B050"/>
              </a:solidFill>
              <a:latin typeface="Times New Roman" panose="02020603050405020304" pitchFamily="18" charset="0"/>
              <a:cs typeface="Times New Roman" panose="02020603050405020304" pitchFamily="18" charset="0"/>
            </a:endParaRPr>
          </a:p>
          <a:p>
            <a:pPr algn="ctr" eaLnBrk="1" hangingPunct="1">
              <a:defRPr/>
            </a:pPr>
            <a:r>
              <a:rPr lang="en-US" altLang="vi-VN" sz="3200" b="1" dirty="0" err="1">
                <a:solidFill>
                  <a:srgbClr val="00B050"/>
                </a:solidFill>
                <a:latin typeface="Times New Roman" panose="02020603050405020304" pitchFamily="18" charset="0"/>
                <a:cs typeface="Times New Roman" panose="02020603050405020304" pitchFamily="18" charset="0"/>
              </a:rPr>
              <a:t>thái</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của</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người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của</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vật</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Đó</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là</a:t>
            </a:r>
            <a:r>
              <a:rPr lang="en-US" altLang="vi-VN" sz="3200" b="1" dirty="0">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động</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từ</a:t>
            </a:r>
            <a:r>
              <a:rPr lang="en-US" altLang="vi-VN" sz="3200"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34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024708" y="1277258"/>
            <a:ext cx="2971800" cy="584775"/>
          </a:xfrm>
          <a:prstGeom prst="rect">
            <a:avLst/>
          </a:prstGeom>
          <a:noFill/>
          <a:ln w="9525">
            <a:noFill/>
            <a:miter lim="800000"/>
            <a:headEnd/>
            <a:tailEnd/>
          </a:ln>
        </p:spPr>
        <p:txBody>
          <a:bodyPr wrap="square">
            <a:spAutoFit/>
          </a:bodyPr>
          <a:lstStyle/>
          <a:p>
            <a:r>
              <a:rPr lang="en-US" sz="3200" b="1" dirty="0">
                <a:solidFill>
                  <a:srgbClr val="FF0000"/>
                </a:solidFill>
                <a:latin typeface="Times New Roman" pitchFamily="18" charset="0"/>
                <a:cs typeface="Times New Roman" pitchFamily="18" charset="0"/>
              </a:rPr>
              <a:t>II. </a:t>
            </a:r>
            <a:r>
              <a:rPr lang="en-US" sz="3200" b="1" dirty="0" err="1">
                <a:solidFill>
                  <a:srgbClr val="FF0000"/>
                </a:solidFill>
                <a:latin typeface="Times New Roman" pitchFamily="18" charset="0"/>
                <a:cs typeface="Times New Roman" pitchFamily="18" charset="0"/>
              </a:rPr>
              <a:t>Ghi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nhớ</a:t>
            </a:r>
            <a:endParaRPr lang="en-US" sz="3200" b="1" dirty="0">
              <a:solidFill>
                <a:srgbClr val="FF0000"/>
              </a:solidFill>
              <a:latin typeface="Times New Roman" pitchFamily="18" charset="0"/>
              <a:cs typeface="Times New Roman" pitchFamily="18" charset="0"/>
            </a:endParaRPr>
          </a:p>
        </p:txBody>
      </p:sp>
      <p:sp>
        <p:nvSpPr>
          <p:cNvPr id="3" name="Rounded Rectangle 2"/>
          <p:cNvSpPr/>
          <p:nvPr/>
        </p:nvSpPr>
        <p:spPr>
          <a:xfrm>
            <a:off x="2177143" y="2104574"/>
            <a:ext cx="7953829" cy="275771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b="1" dirty="0">
                <a:solidFill>
                  <a:schemeClr val="tx1"/>
                </a:solidFill>
                <a:cs typeface="Times New Roman" panose="02020603050405020304" pitchFamily="18" charset="0"/>
              </a:rPr>
              <a:t>Động từ là những từ chỉ </a:t>
            </a:r>
          </a:p>
          <a:p>
            <a:pPr algn="ctr">
              <a:lnSpc>
                <a:spcPct val="150000"/>
              </a:lnSpc>
              <a:defRPr/>
            </a:pPr>
            <a:r>
              <a:rPr lang="vi-VN" sz="4000" b="1" dirty="0">
                <a:solidFill>
                  <a:schemeClr val="tx1"/>
                </a:solidFill>
                <a:cs typeface="Times New Roman" panose="02020603050405020304" pitchFamily="18" charset="0"/>
              </a:rPr>
              <a:t>hoạt động, trạng thái của sự vật.</a:t>
            </a:r>
          </a:p>
        </p:txBody>
      </p:sp>
    </p:spTree>
    <p:extLst>
      <p:ext uri="{BB962C8B-B14F-4D97-AF65-F5344CB8AC3E}">
        <p14:creationId xmlns:p14="http://schemas.microsoft.com/office/powerpoint/2010/main" val="221040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449938" y="125673"/>
            <a:ext cx="1197764"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a:t>
            </a:r>
          </a:p>
        </p:txBody>
      </p:sp>
      <p:sp>
        <p:nvSpPr>
          <p:cNvPr id="11" name="TextBox 10"/>
          <p:cNvSpPr txBox="1"/>
          <p:nvPr/>
        </p:nvSpPr>
        <p:spPr>
          <a:xfrm>
            <a:off x="1638590" y="531977"/>
            <a:ext cx="3121368" cy="707886"/>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hoạt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cho câu hỏi </a:t>
            </a: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Làm gì</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p:cNvSpPr txBox="1"/>
          <p:nvPr/>
        </p:nvSpPr>
        <p:spPr>
          <a:xfrm>
            <a:off x="7094008" y="533423"/>
            <a:ext cx="4270914" cy="707886"/>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trạng thái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cho câu hỏi </a:t>
            </a: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Làm sao</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Thế nào</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cxnSp>
        <p:nvCxnSpPr>
          <p:cNvPr id="14" name="Straight Arrow Connector 13"/>
          <p:cNvCxnSpPr/>
          <p:nvPr/>
        </p:nvCxnSpPr>
        <p:spPr>
          <a:xfrm flipH="1">
            <a:off x="3199274" y="343044"/>
            <a:ext cx="2194148" cy="957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711821" y="356505"/>
            <a:ext cx="2517644" cy="9302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16757" y="780336"/>
            <a:ext cx="34679" cy="55148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4632" t="1296" r="41639" b="77143"/>
          <a:stretch/>
        </p:blipFill>
        <p:spPr>
          <a:xfrm>
            <a:off x="1083719" y="1444032"/>
            <a:ext cx="1916814" cy="200849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6780" t="23333" r="62881" b="55620"/>
          <a:stretch/>
        </p:blipFill>
        <p:spPr>
          <a:xfrm>
            <a:off x="3693923" y="1444032"/>
            <a:ext cx="1697296" cy="200849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6354" t="22884" r="21796" b="55238"/>
          <a:stretch/>
        </p:blipFill>
        <p:spPr>
          <a:xfrm>
            <a:off x="3646884" y="3848100"/>
            <a:ext cx="1892154" cy="2031018"/>
          </a:xfrm>
          <a:prstGeom prst="rect">
            <a:avLst/>
          </a:prstGeom>
        </p:spPr>
      </p:pic>
      <p:sp>
        <p:nvSpPr>
          <p:cNvPr id="36" name="TextBox 35"/>
          <p:cNvSpPr txBox="1"/>
          <p:nvPr/>
        </p:nvSpPr>
        <p:spPr>
          <a:xfrm>
            <a:off x="1481315" y="3389634"/>
            <a:ext cx="8611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chạy</a:t>
            </a:r>
          </a:p>
        </p:txBody>
      </p:sp>
      <p:sp>
        <p:nvSpPr>
          <p:cNvPr id="37" name="TextBox 36"/>
          <p:cNvSpPr txBox="1"/>
          <p:nvPr/>
        </p:nvSpPr>
        <p:spPr>
          <a:xfrm>
            <a:off x="4103580" y="3384578"/>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cười</a:t>
            </a:r>
          </a:p>
        </p:txBody>
      </p:sp>
      <p:sp>
        <p:nvSpPr>
          <p:cNvPr id="40" name="TextBox 39"/>
          <p:cNvSpPr txBox="1"/>
          <p:nvPr/>
        </p:nvSpPr>
        <p:spPr>
          <a:xfrm>
            <a:off x="1306989" y="5732637"/>
            <a:ext cx="14205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giơ (tay)</a:t>
            </a:r>
          </a:p>
        </p:txBody>
      </p:sp>
      <p:sp>
        <p:nvSpPr>
          <p:cNvPr id="41" name="TextBox 40"/>
          <p:cNvSpPr txBox="1"/>
          <p:nvPr/>
        </p:nvSpPr>
        <p:spPr>
          <a:xfrm>
            <a:off x="4154532" y="5755970"/>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nhảy</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2652" y="1447380"/>
            <a:ext cx="2005146" cy="2005146"/>
          </a:xfrm>
          <a:prstGeom prst="rect">
            <a:avLst/>
          </a:prstGeom>
        </p:spPr>
      </p:pic>
      <p:sp>
        <p:nvSpPr>
          <p:cNvPr id="42" name="TextBox 41"/>
          <p:cNvSpPr txBox="1"/>
          <p:nvPr/>
        </p:nvSpPr>
        <p:spPr>
          <a:xfrm>
            <a:off x="7166820" y="3370064"/>
            <a:ext cx="702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bay</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746" y="1444901"/>
            <a:ext cx="2093002" cy="2093004"/>
          </a:xfrm>
          <a:prstGeom prst="rect">
            <a:avLst/>
          </a:prstGeom>
          <a:ln>
            <a:noFill/>
          </a:ln>
          <a:effectLst>
            <a:softEdge rad="112500"/>
          </a:effectLst>
        </p:spPr>
      </p:pic>
      <p:sp>
        <p:nvSpPr>
          <p:cNvPr id="43" name="TextBox 42"/>
          <p:cNvSpPr txBox="1"/>
          <p:nvPr/>
        </p:nvSpPr>
        <p:spPr>
          <a:xfrm>
            <a:off x="9927693" y="3370064"/>
            <a:ext cx="6832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trôi</a:t>
            </a:r>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21254" t="68762" r="60150" b="8333"/>
          <a:stretch/>
        </p:blipFill>
        <p:spPr>
          <a:xfrm>
            <a:off x="9526618" y="3810213"/>
            <a:ext cx="1526644" cy="2133814"/>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6587" t="67048" r="20866" b="10095"/>
          <a:stretch/>
        </p:blipFill>
        <p:spPr>
          <a:xfrm>
            <a:off x="6737020" y="3844439"/>
            <a:ext cx="1684341" cy="2083721"/>
          </a:xfrm>
          <a:prstGeom prst="rect">
            <a:avLst/>
          </a:prstGeom>
        </p:spPr>
      </p:pic>
      <p:sp>
        <p:nvSpPr>
          <p:cNvPr id="46" name="TextBox 45"/>
          <p:cNvSpPr txBox="1"/>
          <p:nvPr/>
        </p:nvSpPr>
        <p:spPr>
          <a:xfrm>
            <a:off x="7226131" y="5741976"/>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vui</a:t>
            </a:r>
          </a:p>
        </p:txBody>
      </p:sp>
      <p:sp>
        <p:nvSpPr>
          <p:cNvPr id="47" name="TextBox 46"/>
          <p:cNvSpPr txBox="1"/>
          <p:nvPr/>
        </p:nvSpPr>
        <p:spPr>
          <a:xfrm>
            <a:off x="9978167" y="5741976"/>
            <a:ext cx="8018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giận</a:t>
            </a:r>
          </a:p>
        </p:txBody>
      </p:sp>
      <p:grpSp>
        <p:nvGrpSpPr>
          <p:cNvPr id="30" name="Group 29"/>
          <p:cNvGrpSpPr/>
          <p:nvPr/>
        </p:nvGrpSpPr>
        <p:grpSpPr>
          <a:xfrm>
            <a:off x="1154376" y="3961584"/>
            <a:ext cx="1588146" cy="1842733"/>
            <a:chOff x="849944" y="4508280"/>
            <a:chExt cx="1262742" cy="1524000"/>
          </a:xfrm>
        </p:grpSpPr>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37861" t="1904" r="39669" b="75873"/>
            <a:stretch/>
          </p:blipFill>
          <p:spPr>
            <a:xfrm>
              <a:off x="849944" y="4508280"/>
              <a:ext cx="1262742" cy="1524000"/>
            </a:xfrm>
            <a:prstGeom prst="rect">
              <a:avLst/>
            </a:prstGeom>
          </p:spPr>
        </p:pic>
        <p:sp>
          <p:nvSpPr>
            <p:cNvPr id="28" name="Rectangle 27"/>
            <p:cNvSpPr/>
            <p:nvPr/>
          </p:nvSpPr>
          <p:spPr>
            <a:xfrm>
              <a:off x="1911881" y="5086074"/>
              <a:ext cx="198859" cy="30913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p:cNvSpPr/>
          <p:nvPr/>
        </p:nvSpPr>
        <p:spPr>
          <a:xfrm>
            <a:off x="2343681" y="6363751"/>
            <a:ext cx="790521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Lưu ý:</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16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Động từ chỉ hoạt động</a:t>
            </a:r>
            <a:r>
              <a:rPr kumimoji="0" lang="en-US" sz="1600" b="0" i="1"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có thể kết hợp với từ </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a:t>
            </a:r>
            <a:r>
              <a:rPr kumimoji="0" lang="vi-VN" sz="1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xong</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ở phía sau (ăn </a:t>
            </a:r>
            <a:r>
              <a:rPr kumimoji="0" lang="vi-VN" sz="1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xong</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đọc </a:t>
            </a:r>
            <a:r>
              <a:rPr kumimoji="0" lang="vi-VN" sz="1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xong</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5344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6" grpId="0"/>
      <p:bldP spid="37" grpId="0"/>
      <p:bldP spid="40" grpId="0"/>
      <p:bldP spid="41" grpId="0"/>
      <p:bldP spid="42" grpId="0"/>
      <p:bldP spid="43" grpId="0"/>
      <p:bldP spid="46" grpId="0"/>
      <p:bldP spid="4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643869" y="1206221"/>
            <a:ext cx="6749142" cy="3385182"/>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Con </a:t>
            </a:r>
            <a:r>
              <a:rPr lang="en-US" sz="3200" b="1" dirty="0" err="1">
                <a:solidFill>
                  <a:schemeClr val="tx1"/>
                </a:solidFill>
                <a:latin typeface="Times New Roman" panose="02020603050405020304" pitchFamily="18" charset="0"/>
                <a:cs typeface="Times New Roman" panose="02020603050405020304" pitchFamily="18" charset="0"/>
              </a:rPr>
              <a:t>hãy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lấy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động từ!</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9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638" y="-20564"/>
            <a:ext cx="11193162" cy="7397547"/>
          </a:xfrm>
        </p:spPr>
      </p:pic>
      <p:sp>
        <p:nvSpPr>
          <p:cNvPr id="5" name="TextBox 4"/>
          <p:cNvSpPr txBox="1"/>
          <p:nvPr/>
        </p:nvSpPr>
        <p:spPr>
          <a:xfrm>
            <a:off x="2649431" y="705781"/>
            <a:ext cx="8224515"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3504839" y="1887455"/>
            <a:ext cx="6362639" cy="20005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biến thành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động từ.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chỉ hoạt động của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Biến</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Isosceles Triangle 6"/>
          <p:cNvSpPr/>
          <p:nvPr/>
        </p:nvSpPr>
        <p:spPr>
          <a:xfrm>
            <a:off x="3657362" y="431763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p:cNvSpPr/>
          <p:nvPr/>
        </p:nvSpPr>
        <p:spPr>
          <a:xfrm>
            <a:off x="5340512" y="4337592"/>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p:cNvSpPr/>
          <p:nvPr/>
        </p:nvSpPr>
        <p:spPr>
          <a:xfrm>
            <a:off x="7352609" y="431763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p:cNvSpPr/>
          <p:nvPr/>
        </p:nvSpPr>
        <p:spPr>
          <a:xfrm>
            <a:off x="9364706" y="431763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5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89" y="1933303"/>
            <a:ext cx="8282381" cy="3513908"/>
          </a:xfrm>
          <a:prstGeom prst="rect">
            <a:avLst/>
          </a:prstGeom>
        </p:spPr>
      </p:pic>
      <p:sp>
        <p:nvSpPr>
          <p:cNvPr id="9" name="Rectangle 8"/>
          <p:cNvSpPr/>
          <p:nvPr/>
        </p:nvSpPr>
        <p:spPr>
          <a:xfrm>
            <a:off x="2846859" y="2167542"/>
            <a:ext cx="6793848"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Luyện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hành</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46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2057400" y="259080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vi-VN" sz="3200" i="1"/>
          </a:p>
        </p:txBody>
      </p:sp>
      <p:sp>
        <p:nvSpPr>
          <p:cNvPr id="10243" name="Text Box 51"/>
          <p:cNvSpPr txBox="1">
            <a:spLocks noChangeArrowheads="1"/>
          </p:cNvSpPr>
          <p:nvPr/>
        </p:nvSpPr>
        <p:spPr bwMode="auto">
          <a:xfrm>
            <a:off x="7543800" y="4800601"/>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sz="2000">
              <a:solidFill>
                <a:srgbClr val="0000FF"/>
              </a:solidFill>
            </a:endParaRPr>
          </a:p>
          <a:p>
            <a:pPr algn="l" eaLnBrk="1" hangingPunct="1">
              <a:spcBef>
                <a:spcPct val="50000"/>
              </a:spcBef>
            </a:pPr>
            <a:endParaRPr lang="en-US" sz="2000">
              <a:solidFill>
                <a:srgbClr val="0000FF"/>
              </a:solidFill>
            </a:endParaRPr>
          </a:p>
        </p:txBody>
      </p:sp>
      <p:sp>
        <p:nvSpPr>
          <p:cNvPr id="6200" name="Text Box 56"/>
          <p:cNvSpPr txBox="1">
            <a:spLocks noChangeArrowheads="1"/>
          </p:cNvSpPr>
          <p:nvPr/>
        </p:nvSpPr>
        <p:spPr bwMode="auto">
          <a:xfrm>
            <a:off x="857251" y="457200"/>
            <a:ext cx="102155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3600" b="1">
                <a:solidFill>
                  <a:srgbClr val="000066"/>
                </a:solidFill>
                <a:latin typeface="Times New Roman" panose="02020603050405020304" pitchFamily="18" charset="0"/>
                <a:cs typeface="Times New Roman" panose="02020603050405020304" pitchFamily="18" charset="0"/>
              </a:rPr>
              <a:t>III. Luyện tập</a:t>
            </a:r>
            <a:endParaRPr lang="en-US" sz="3600" b="1" dirty="0">
              <a:solidFill>
                <a:srgbClr val="000066"/>
              </a:solidFill>
              <a:latin typeface="Times New Roman" panose="02020603050405020304" pitchFamily="18" charset="0"/>
              <a:cs typeface="Times New Roman" panose="02020603050405020304" pitchFamily="18" charset="0"/>
            </a:endParaRPr>
          </a:p>
          <a:p>
            <a:pPr algn="just" eaLnBrk="1" hangingPunct="1">
              <a:spcBef>
                <a:spcPct val="50000"/>
              </a:spcBef>
            </a:pP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1</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Viết</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tên</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các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hoạt</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động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em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thường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làm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hằng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ngày</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nhà</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và</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trường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Gạch</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dưới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động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từ</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trong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các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cụm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từ</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chỉ</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những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hoạt</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động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ấy</a:t>
            </a:r>
            <a:r>
              <a:rPr lang="en-US" sz="3600" b="1" dirty="0">
                <a:solidFill>
                  <a:srgbClr val="000066"/>
                </a:solidFill>
                <a:latin typeface="Times New Roman" panose="02020603050405020304" pitchFamily="18" charset="0"/>
                <a:cs typeface="Times New Roman" panose="02020603050405020304" pitchFamily="18" charset="0"/>
              </a:rPr>
              <a:t>:</a:t>
            </a:r>
          </a:p>
          <a:p>
            <a:pPr algn="l"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ở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M: </a:t>
            </a:r>
            <a:r>
              <a:rPr lang="en-US" sz="3600" b="1" dirty="0" err="1">
                <a:latin typeface="Times New Roman" panose="02020603050405020304" pitchFamily="18" charset="0"/>
                <a:cs typeface="Times New Roman" panose="02020603050405020304" pitchFamily="18" charset="0"/>
              </a:rPr>
              <a:t>quét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endParaRPr lang="en-US" sz="3600" b="1" dirty="0">
              <a:latin typeface="Times New Roman" panose="02020603050405020304" pitchFamily="18" charset="0"/>
              <a:cs typeface="Times New Roman" panose="02020603050405020304" pitchFamily="18" charset="0"/>
            </a:endParaRPr>
          </a:p>
          <a:p>
            <a:pPr algn="l"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ở </a:t>
            </a:r>
            <a:r>
              <a:rPr lang="en-US" sz="3600" b="1" dirty="0" err="1">
                <a:solidFill>
                  <a:srgbClr val="FF0000"/>
                </a:solidFill>
                <a:latin typeface="Times New Roman" panose="02020603050405020304" pitchFamily="18" charset="0"/>
                <a:cs typeface="Times New Roman" panose="02020603050405020304" pitchFamily="18" charset="0"/>
              </a:rPr>
              <a:t>trường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M: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endParaRPr lang="en-US" sz="3600" b="1" dirty="0">
              <a:latin typeface="Times New Roman" panose="02020603050405020304" pitchFamily="18" charset="0"/>
              <a:cs typeface="Times New Roman" panose="02020603050405020304" pitchFamily="18" charset="0"/>
            </a:endParaRPr>
          </a:p>
          <a:p>
            <a:pPr algn="l" eaLnBrk="1" hangingPunct="1">
              <a:spcBef>
                <a:spcPct val="50000"/>
              </a:spcBef>
            </a:pPr>
            <a:endParaRPr lang="en-US" sz="3600" b="1" dirty="0">
              <a:latin typeface="Times New Roman" panose="02020603050405020304" pitchFamily="18" charset="0"/>
              <a:cs typeface="Times New Roman" panose="02020603050405020304" pitchFamily="18" charset="0"/>
            </a:endParaRPr>
          </a:p>
        </p:txBody>
      </p:sp>
      <p:sp>
        <p:nvSpPr>
          <p:cNvPr id="26667" name="Line 43"/>
          <p:cNvSpPr>
            <a:spLocks noChangeShapeType="1"/>
          </p:cNvSpPr>
          <p:nvPr/>
        </p:nvSpPr>
        <p:spPr bwMode="auto">
          <a:xfrm>
            <a:off x="6781800" y="4581526"/>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43"/>
          <p:cNvSpPr>
            <a:spLocks noChangeShapeType="1"/>
          </p:cNvSpPr>
          <p:nvPr/>
        </p:nvSpPr>
        <p:spPr bwMode="auto">
          <a:xfrm>
            <a:off x="6891336" y="3800475"/>
            <a:ext cx="823913"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888918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00">
                                            <p:txEl>
                                              <p:pRg st="2" end="2"/>
                                            </p:txEl>
                                          </p:spTgt>
                                        </p:tgtEl>
                                        <p:attrNameLst>
                                          <p:attrName>style.visibility</p:attrName>
                                        </p:attrNameLst>
                                      </p:cBhvr>
                                      <p:to>
                                        <p:strVal val="visible"/>
                                      </p:to>
                                    </p:set>
                                    <p:animEffect transition="in" filter="blinds(horizontal)">
                                      <p:cBhvr>
                                        <p:cTn id="7" dur="500"/>
                                        <p:tgtEl>
                                          <p:spTgt spid="620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6200">
                                            <p:txEl>
                                              <p:pRg st="3" end="3"/>
                                            </p:txEl>
                                          </p:spTgt>
                                        </p:tgtEl>
                                        <p:attrNameLst>
                                          <p:attrName>style.visibility</p:attrName>
                                        </p:attrNameLst>
                                      </p:cBhvr>
                                      <p:to>
                                        <p:strVal val="visible"/>
                                      </p:to>
                                    </p:set>
                                    <p:animEffect transition="in" filter="blinds(horizontal)">
                                      <p:cBhvr>
                                        <p:cTn id="18" dur="500"/>
                                        <p:tgtEl>
                                          <p:spTgt spid="620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667"/>
                                        </p:tgtEl>
                                        <p:attrNameLst>
                                          <p:attrName>style.visibility</p:attrName>
                                        </p:attrNameLst>
                                      </p:cBhvr>
                                      <p:to>
                                        <p:strVal val="visible"/>
                                      </p:to>
                                    </p:set>
                                    <p:anim calcmode="lin" valueType="num">
                                      <p:cBhvr additive="base">
                                        <p:cTn id="23" dur="500" fill="hold"/>
                                        <p:tgtEl>
                                          <p:spTgt spid="26667"/>
                                        </p:tgtEl>
                                        <p:attrNameLst>
                                          <p:attrName>ppt_x</p:attrName>
                                        </p:attrNameLst>
                                      </p:cBhvr>
                                      <p:tavLst>
                                        <p:tav tm="0">
                                          <p:val>
                                            <p:strVal val="#ppt_x"/>
                                          </p:val>
                                        </p:tav>
                                        <p:tav tm="100000">
                                          <p:val>
                                            <p:strVal val="#ppt_x"/>
                                          </p:val>
                                        </p:tav>
                                      </p:tavLst>
                                    </p:anim>
                                    <p:anim calcmode="lin" valueType="num">
                                      <p:cBhvr additive="base">
                                        <p:cTn id="24" dur="500" fill="hold"/>
                                        <p:tgtEl>
                                          <p:spTgt spid="26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1637790" y="96136"/>
            <a:ext cx="3122971" cy="400110"/>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hoạt động ở nhà</a:t>
            </a:r>
          </a:p>
        </p:txBody>
      </p:sp>
      <p:sp>
        <p:nvSpPr>
          <p:cNvPr id="12" name="TextBox 11"/>
          <p:cNvSpPr txBox="1"/>
          <p:nvPr/>
        </p:nvSpPr>
        <p:spPr>
          <a:xfrm>
            <a:off x="7413581" y="96136"/>
            <a:ext cx="3440365" cy="400110"/>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hoạt động ở trường</a:t>
            </a:r>
          </a:p>
        </p:txBody>
      </p:sp>
      <p:cxnSp>
        <p:nvCxnSpPr>
          <p:cNvPr id="29" name="Straight Connector 28"/>
          <p:cNvCxnSpPr/>
          <p:nvPr/>
        </p:nvCxnSpPr>
        <p:spPr>
          <a:xfrm>
            <a:off x="6053293" y="571986"/>
            <a:ext cx="34679" cy="55148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6696" y="2403811"/>
            <a:ext cx="16097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răng</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8323" r="19854" b="36354"/>
          <a:stretch/>
        </p:blipFill>
        <p:spPr>
          <a:xfrm>
            <a:off x="663185" y="666141"/>
            <a:ext cx="1279136" cy="162962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427" r="31041" b="44648"/>
          <a:stretch/>
        </p:blipFill>
        <p:spPr>
          <a:xfrm>
            <a:off x="2633367" y="666142"/>
            <a:ext cx="1261327" cy="1641532"/>
          </a:xfrm>
          <a:prstGeom prst="rect">
            <a:avLst/>
          </a:prstGeom>
        </p:spPr>
      </p:pic>
      <p:sp>
        <p:nvSpPr>
          <p:cNvPr id="31" name="TextBox 30"/>
          <p:cNvSpPr txBox="1"/>
          <p:nvPr/>
        </p:nvSpPr>
        <p:spPr>
          <a:xfrm>
            <a:off x="2575296" y="2403811"/>
            <a:ext cx="12490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lau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8750" b="97969" l="0" r="99844"/>
                    </a14:imgEffect>
                  </a14:imgLayer>
                </a14:imgProps>
              </a:ext>
              <a:ext uri="{28A0092B-C50C-407E-A947-70E740481C1C}">
                <a14:useLocalDpi xmlns:a14="http://schemas.microsoft.com/office/drawing/2010/main" val="0"/>
              </a:ext>
            </a:extLst>
          </a:blip>
          <a:srcRect t="20298"/>
          <a:stretch/>
        </p:blipFill>
        <p:spPr>
          <a:xfrm>
            <a:off x="341786" y="3237783"/>
            <a:ext cx="2912962" cy="2321689"/>
          </a:xfrm>
          <a:prstGeom prst="rect">
            <a:avLst/>
          </a:prstGeom>
        </p:spPr>
      </p:pic>
      <p:sp>
        <p:nvSpPr>
          <p:cNvPr id="33" name="TextBox 32"/>
          <p:cNvSpPr txBox="1"/>
          <p:nvPr/>
        </p:nvSpPr>
        <p:spPr>
          <a:xfrm>
            <a:off x="1169852" y="5727077"/>
            <a:ext cx="13532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tưới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cây</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89425" l="0" r="99400">
                        <a14:foregroundMark x1="47100" y1="33563" x2="23200" y2="32874"/>
                        <a14:foregroundMark x1="46500" y1="74943" x2="21400" y2="82644"/>
                        <a14:foregroundMark x1="31800" y1="58851" x2="31300" y2="65977"/>
                        <a14:foregroundMark x1="29500" y1="56322" x2="25200" y2="64138"/>
                        <a14:foregroundMark x1="7600" y1="71379" x2="5300" y2="74943"/>
                      </a14:backgroundRemoval>
                    </a14:imgEffect>
                  </a14:imgLayer>
                </a14:imgProps>
              </a:ext>
              <a:ext uri="{28A0092B-C50C-407E-A947-70E740481C1C}">
                <a14:useLocalDpi xmlns:a14="http://schemas.microsoft.com/office/drawing/2010/main" val="0"/>
              </a:ext>
            </a:extLst>
          </a:blip>
          <a:srcRect r="32771" b="9536"/>
          <a:stretch/>
        </p:blipFill>
        <p:spPr>
          <a:xfrm>
            <a:off x="4362793" y="753380"/>
            <a:ext cx="1399621" cy="1638519"/>
          </a:xfrm>
          <a:prstGeom prst="rect">
            <a:avLst/>
          </a:prstGeom>
        </p:spPr>
      </p:pic>
      <p:sp>
        <p:nvSpPr>
          <p:cNvPr id="35" name="TextBox 34"/>
          <p:cNvSpPr txBox="1"/>
          <p:nvPr/>
        </p:nvSpPr>
        <p:spPr>
          <a:xfrm>
            <a:off x="4224729" y="2451737"/>
            <a:ext cx="17764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làm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bài tập</a:t>
            </a: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4430" y="3632576"/>
            <a:ext cx="2093761" cy="2093761"/>
          </a:xfrm>
          <a:prstGeom prst="rect">
            <a:avLst/>
          </a:prstGeom>
        </p:spPr>
      </p:pic>
      <p:sp>
        <p:nvSpPr>
          <p:cNvPr id="38" name="TextBox 37"/>
          <p:cNvSpPr txBox="1"/>
          <p:nvPr/>
        </p:nvSpPr>
        <p:spPr>
          <a:xfrm>
            <a:off x="4144525" y="5739422"/>
            <a:ext cx="14590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xem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ti vi</a:t>
            </a: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3260" y="3637734"/>
            <a:ext cx="2244428" cy="2102419"/>
          </a:xfrm>
          <a:prstGeom prst="rect">
            <a:avLst/>
          </a:prstGeom>
        </p:spPr>
      </p:pic>
      <p:pic>
        <p:nvPicPr>
          <p:cNvPr id="18" name="Picture 17"/>
          <p:cNvPicPr>
            <a:picLocks noChangeAspect="1"/>
          </p:cNvPicPr>
          <p:nvPr/>
        </p:nvPicPr>
        <p:blipFill rotWithShape="1">
          <a:blip r:embed="rId13" cstate="print">
            <a:extLst>
              <a:ext uri="{28A0092B-C50C-407E-A947-70E740481C1C}">
                <a14:useLocalDpi xmlns:a14="http://schemas.microsoft.com/office/drawing/2010/main" val="0"/>
              </a:ext>
            </a:extLst>
          </a:blip>
          <a:srcRect t="5334" r="9852"/>
          <a:stretch/>
        </p:blipFill>
        <p:spPr>
          <a:xfrm>
            <a:off x="6827651" y="753380"/>
            <a:ext cx="1646513" cy="1729042"/>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1247" y="3772774"/>
            <a:ext cx="2348879" cy="2042503"/>
          </a:xfrm>
          <a:prstGeom prst="rect">
            <a:avLst/>
          </a:prstGeom>
        </p:spPr>
      </p:pic>
      <p:pic>
        <p:nvPicPr>
          <p:cNvPr id="24" name="Picture 23"/>
          <p:cNvPicPr>
            <a:picLocks noChangeAspect="1"/>
          </p:cNvPicPr>
          <p:nvPr/>
        </p:nvPicPr>
        <p:blipFill rotWithShape="1">
          <a:blip r:embed="rId15">
            <a:extLst>
              <a:ext uri="{28A0092B-C50C-407E-A947-70E740481C1C}">
                <a14:useLocalDpi xmlns:a14="http://schemas.microsoft.com/office/drawing/2010/main" val="0"/>
              </a:ext>
            </a:extLst>
          </a:blip>
          <a:srcRect b="15306"/>
          <a:stretch/>
        </p:blipFill>
        <p:spPr>
          <a:xfrm>
            <a:off x="8351338" y="571986"/>
            <a:ext cx="3466989" cy="2022338"/>
          </a:xfrm>
          <a:prstGeom prst="rect">
            <a:avLst/>
          </a:prstGeom>
        </p:spPr>
      </p:pic>
      <p:sp>
        <p:nvSpPr>
          <p:cNvPr id="44" name="TextBox 43"/>
          <p:cNvSpPr txBox="1"/>
          <p:nvPr/>
        </p:nvSpPr>
        <p:spPr>
          <a:xfrm>
            <a:off x="6898158" y="2535172"/>
            <a:ext cx="14285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sách</a:t>
            </a:r>
          </a:p>
        </p:txBody>
      </p:sp>
      <p:sp>
        <p:nvSpPr>
          <p:cNvPr id="45" name="TextBox 44"/>
          <p:cNvSpPr txBox="1"/>
          <p:nvPr/>
        </p:nvSpPr>
        <p:spPr>
          <a:xfrm>
            <a:off x="9650897" y="2535172"/>
            <a:ext cx="12987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chào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cờ</a:t>
            </a:r>
          </a:p>
        </p:txBody>
      </p:sp>
      <p:sp>
        <p:nvSpPr>
          <p:cNvPr id="48" name="TextBox 47"/>
          <p:cNvSpPr txBox="1"/>
          <p:nvPr/>
        </p:nvSpPr>
        <p:spPr>
          <a:xfrm>
            <a:off x="6927973" y="5715249"/>
            <a:ext cx="17684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nghe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giảng</a:t>
            </a:r>
          </a:p>
        </p:txBody>
      </p:sp>
      <p:sp>
        <p:nvSpPr>
          <p:cNvPr id="49" name="TextBox 48"/>
          <p:cNvSpPr txBox="1"/>
          <p:nvPr/>
        </p:nvSpPr>
        <p:spPr>
          <a:xfrm>
            <a:off x="9798110" y="5727077"/>
            <a:ext cx="13596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quét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lớp</a:t>
            </a:r>
          </a:p>
        </p:txBody>
      </p:sp>
    </p:spTree>
    <p:extLst>
      <p:ext uri="{BB962C8B-B14F-4D97-AF65-F5344CB8AC3E}">
        <p14:creationId xmlns:p14="http://schemas.microsoft.com/office/powerpoint/2010/main" val="12380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par>
                                <p:cTn id="59" presetID="16" presetClass="entr" presetSubtype="21"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6" grpId="0"/>
      <p:bldP spid="31" grpId="0"/>
      <p:bldP spid="33" grpId="0"/>
      <p:bldP spid="35" grpId="0"/>
      <p:bldP spid="38" grpId="0"/>
      <p:bldP spid="44" grpId="0"/>
      <p:bldP spid="45" grpId="0"/>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1905000"/>
          <a:ext cx="8001000" cy="441960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460375">
                <a:tc>
                  <a:txBody>
                    <a:bodyPr/>
                    <a:lstStyle/>
                    <a:p>
                      <a:pPr algn="ctr"/>
                      <a:r>
                        <a:rPr lang="en-US" sz="2400" dirty="0">
                          <a:latin typeface="Times New Roman" pitchFamily="18" charset="0"/>
                          <a:cs typeface="Times New Roman" pitchFamily="18" charset="0"/>
                        </a:rPr>
                        <a:t>Các</a:t>
                      </a:r>
                      <a:r>
                        <a:rPr lang="en-US" sz="2400" baseline="0" dirty="0">
                          <a:latin typeface="Times New Roman" pitchFamily="18" charset="0"/>
                          <a:cs typeface="Times New Roman" pitchFamily="18" charset="0"/>
                        </a:rPr>
                        <a:t> hoạt động ở nhà</a:t>
                      </a:r>
                      <a:endParaRPr lang="en-US" sz="2400" dirty="0">
                        <a:latin typeface="Times New Roman" pitchFamily="18" charset="0"/>
                        <a:cs typeface="Times New Roman" pitchFamily="18" charset="0"/>
                      </a:endParaRPr>
                    </a:p>
                  </a:txBody>
                  <a:tcPr>
                    <a:solidFill>
                      <a:srgbClr val="FF0000"/>
                    </a:solidFill>
                  </a:tcPr>
                </a:tc>
                <a:tc>
                  <a:txBody>
                    <a:bodyPr/>
                    <a:lstStyle/>
                    <a:p>
                      <a:pPr algn="ctr"/>
                      <a:r>
                        <a:rPr lang="en-US" sz="2400" dirty="0">
                          <a:latin typeface="Times New Roman" pitchFamily="18" charset="0"/>
                          <a:cs typeface="Times New Roman" pitchFamily="18" charset="0"/>
                        </a:rPr>
                        <a:t>Cá</a:t>
                      </a:r>
                      <a:r>
                        <a:rPr lang="en-US" sz="2400" baseline="0" dirty="0">
                          <a:latin typeface="Times New Roman" pitchFamily="18" charset="0"/>
                          <a:cs typeface="Times New Roman" pitchFamily="18" charset="0"/>
                        </a:rPr>
                        <a:t>c hoạt động ở trường</a:t>
                      </a:r>
                      <a:endParaRPr lang="en-US" sz="2400" dirty="0">
                        <a:latin typeface="Times New Roman" pitchFamily="18" charset="0"/>
                        <a:cs typeface="Times New Roman" pitchFamily="18" charset="0"/>
                      </a:endParaRPr>
                    </a:p>
                  </a:txBody>
                  <a:tcPr>
                    <a:solidFill>
                      <a:srgbClr val="FF0000"/>
                    </a:solidFill>
                  </a:tcPr>
                </a:tc>
                <a:extLst>
                  <a:ext uri="{0D108BD9-81ED-4DB2-BD59-A6C34878D82A}">
                    <a16:rowId xmlns:a16="http://schemas.microsoft.com/office/drawing/2014/main" val="10000"/>
                  </a:ext>
                </a:extLst>
              </a:tr>
              <a:tr h="3959225">
                <a:tc>
                  <a:txBody>
                    <a:bodyPr/>
                    <a:lstStyle/>
                    <a:p>
                      <a:r>
                        <a:rPr lang="en-US" sz="2800" dirty="0">
                          <a:latin typeface="Times New Roman" pitchFamily="18" charset="0"/>
                          <a:cs typeface="Times New Roman" pitchFamily="18" charset="0"/>
                        </a:rPr>
                        <a:t>    Đánh</a:t>
                      </a:r>
                      <a:r>
                        <a:rPr lang="en-US" sz="2800" baseline="0" dirty="0">
                          <a:latin typeface="Times New Roman" pitchFamily="18" charset="0"/>
                          <a:cs typeface="Times New Roman" pitchFamily="18" charset="0"/>
                        </a:rPr>
                        <a:t> răng, rửa mặt, ăn cơm, uống nước, trông em, quét nhà, tưới cây, tập thể dục, cho mèo ăn, cho gà ăn, nhặt rau, vo gạo, đun nước, pha trà, nấu cơm, gấp quần áo, làm bài tập, xem ti-vi, đọc truyện, chơi điện tử,… </a:t>
                      </a:r>
                      <a:endParaRPr lang="en-US" sz="2800" dirty="0">
                        <a:latin typeface="Times New Roman" pitchFamily="18" charset="0"/>
                        <a:cs typeface="Times New Roman" pitchFamily="18" charset="0"/>
                      </a:endParaRPr>
                    </a:p>
                  </a:txBody>
                  <a:tcPr>
                    <a:solidFill>
                      <a:schemeClr val="accent2">
                        <a:lumMod val="20000"/>
                        <a:lumOff val="80000"/>
                      </a:schemeClr>
                    </a:solidFill>
                  </a:tcPr>
                </a:tc>
                <a:tc>
                  <a:txBody>
                    <a:bodyPr/>
                    <a:lstStyle/>
                    <a:p>
                      <a:r>
                        <a:rPr lang="en-US" sz="2800" dirty="0">
                          <a:latin typeface="Times New Roman" pitchFamily="18" charset="0"/>
                          <a:cs typeface="Times New Roman" pitchFamily="18" charset="0"/>
                        </a:rPr>
                        <a:t>Học bài,</a:t>
                      </a:r>
                      <a:r>
                        <a:rPr lang="en-US" sz="2800" baseline="0" dirty="0">
                          <a:latin typeface="Times New Roman" pitchFamily="18" charset="0"/>
                          <a:cs typeface="Times New Roman" pitchFamily="18" charset="0"/>
                        </a:rPr>
                        <a:t> làm bài, nghe giảng, lau bàn, lau bảng, kê bàn ghế, chăm sóc cây, tưới cây, tập thể dục, kể chuyện, tập văn nghệ, viết văn,….</a:t>
                      </a:r>
                      <a:endParaRPr lang="en-US" sz="2800" dirty="0">
                        <a:latin typeface="Times New Roman" pitchFamily="18" charset="0"/>
                        <a:cs typeface="Times New Roman" pitchFamily="18" charset="0"/>
                      </a:endParaRPr>
                    </a:p>
                  </a:txBody>
                  <a:tcPr>
                    <a:solidFill>
                      <a:schemeClr val="accent5">
                        <a:lumMod val="40000"/>
                        <a:lumOff val="60000"/>
                      </a:schemeClr>
                    </a:solidFill>
                  </a:tcPr>
                </a:tc>
                <a:extLst>
                  <a:ext uri="{0D108BD9-81ED-4DB2-BD59-A6C34878D82A}">
                    <a16:rowId xmlns:a16="http://schemas.microsoft.com/office/drawing/2014/main" val="10001"/>
                  </a:ext>
                </a:extLst>
              </a:tr>
            </a:tbl>
          </a:graphicData>
        </a:graphic>
      </p:graphicFrame>
      <p:sp>
        <p:nvSpPr>
          <p:cNvPr id="3" name="Text Box 15"/>
          <p:cNvSpPr txBox="1">
            <a:spLocks noChangeArrowheads="1"/>
          </p:cNvSpPr>
          <p:nvPr/>
        </p:nvSpPr>
        <p:spPr bwMode="auto">
          <a:xfrm>
            <a:off x="1752600" y="228600"/>
            <a:ext cx="8686800" cy="1600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sng" strike="noStrike" kern="120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rPr>
              <a:t>Bài 1</a:t>
            </a:r>
            <a:r>
              <a:rPr kumimoji="0" lang="en-US" sz="3200" b="0" i="0" u="none" strike="noStrike" kern="120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rPr>
              <a:t>:</a:t>
            </a:r>
            <a:r>
              <a:rPr kumimoji="0" lang="en-US" sz="3400" b="0" i="0" u="none" strike="noStrike" kern="120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Viết tên các hoạt động em thường làm hằng ngày ở nhà và ở trường. Gạch dưới động từ trong các cụm từ chỉ những hoạt động ấy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Line 18"/>
          <p:cNvSpPr>
            <a:spLocks noChangeShapeType="1"/>
          </p:cNvSpPr>
          <p:nvPr/>
        </p:nvSpPr>
        <p:spPr bwMode="auto">
          <a:xfrm>
            <a:off x="2667000" y="2819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Line 18"/>
          <p:cNvSpPr>
            <a:spLocks noChangeShapeType="1"/>
          </p:cNvSpPr>
          <p:nvPr/>
        </p:nvSpPr>
        <p:spPr bwMode="auto">
          <a:xfrm>
            <a:off x="4114800" y="2819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Line 18"/>
          <p:cNvSpPr>
            <a:spLocks noChangeShapeType="1"/>
          </p:cNvSpPr>
          <p:nvPr/>
        </p:nvSpPr>
        <p:spPr bwMode="auto">
          <a:xfrm>
            <a:off x="5410200" y="2819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Line 18"/>
          <p:cNvSpPr>
            <a:spLocks noChangeShapeType="1"/>
          </p:cNvSpPr>
          <p:nvPr/>
        </p:nvSpPr>
        <p:spPr bwMode="auto">
          <a:xfrm>
            <a:off x="3048000" y="3200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Line 18"/>
          <p:cNvSpPr>
            <a:spLocks noChangeShapeType="1"/>
          </p:cNvSpPr>
          <p:nvPr/>
        </p:nvSpPr>
        <p:spPr bwMode="auto">
          <a:xfrm>
            <a:off x="4800600" y="3200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Line 18"/>
          <p:cNvSpPr>
            <a:spLocks noChangeShapeType="1"/>
          </p:cNvSpPr>
          <p:nvPr/>
        </p:nvSpPr>
        <p:spPr bwMode="auto">
          <a:xfrm>
            <a:off x="2819400" y="3657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18"/>
          <p:cNvSpPr>
            <a:spLocks noChangeShapeType="1"/>
          </p:cNvSpPr>
          <p:nvPr/>
        </p:nvSpPr>
        <p:spPr bwMode="auto">
          <a:xfrm>
            <a:off x="4191000" y="3657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Line 18"/>
          <p:cNvSpPr>
            <a:spLocks noChangeShapeType="1"/>
          </p:cNvSpPr>
          <p:nvPr/>
        </p:nvSpPr>
        <p:spPr bwMode="auto">
          <a:xfrm>
            <a:off x="5181600" y="4114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Line 18"/>
          <p:cNvSpPr>
            <a:spLocks noChangeShapeType="1"/>
          </p:cNvSpPr>
          <p:nvPr/>
        </p:nvSpPr>
        <p:spPr bwMode="auto">
          <a:xfrm>
            <a:off x="3352800" y="4038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Line 18"/>
          <p:cNvSpPr>
            <a:spLocks noChangeShapeType="1"/>
          </p:cNvSpPr>
          <p:nvPr/>
        </p:nvSpPr>
        <p:spPr bwMode="auto">
          <a:xfrm>
            <a:off x="5410200" y="3657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Line 18"/>
          <p:cNvSpPr>
            <a:spLocks noChangeShapeType="1"/>
          </p:cNvSpPr>
          <p:nvPr/>
        </p:nvSpPr>
        <p:spPr bwMode="auto">
          <a:xfrm>
            <a:off x="3124200" y="4495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Line 18"/>
          <p:cNvSpPr>
            <a:spLocks noChangeShapeType="1"/>
          </p:cNvSpPr>
          <p:nvPr/>
        </p:nvSpPr>
        <p:spPr bwMode="auto">
          <a:xfrm>
            <a:off x="4343400" y="4495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Line 18"/>
          <p:cNvSpPr>
            <a:spLocks noChangeShapeType="1"/>
          </p:cNvSpPr>
          <p:nvPr/>
        </p:nvSpPr>
        <p:spPr bwMode="auto">
          <a:xfrm>
            <a:off x="2209800" y="49530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Line 18"/>
          <p:cNvSpPr>
            <a:spLocks noChangeShapeType="1"/>
          </p:cNvSpPr>
          <p:nvPr/>
        </p:nvSpPr>
        <p:spPr bwMode="auto">
          <a:xfrm>
            <a:off x="3657600" y="49530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Line 18"/>
          <p:cNvSpPr>
            <a:spLocks noChangeShapeType="1"/>
          </p:cNvSpPr>
          <p:nvPr/>
        </p:nvSpPr>
        <p:spPr bwMode="auto">
          <a:xfrm>
            <a:off x="4800600" y="49530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Line 18"/>
          <p:cNvSpPr>
            <a:spLocks noChangeShapeType="1"/>
          </p:cNvSpPr>
          <p:nvPr/>
        </p:nvSpPr>
        <p:spPr bwMode="auto">
          <a:xfrm>
            <a:off x="2971800" y="54102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Line 18"/>
          <p:cNvSpPr>
            <a:spLocks noChangeShapeType="1"/>
          </p:cNvSpPr>
          <p:nvPr/>
        </p:nvSpPr>
        <p:spPr bwMode="auto">
          <a:xfrm>
            <a:off x="4876800" y="54102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Line 18"/>
          <p:cNvSpPr>
            <a:spLocks noChangeShapeType="1"/>
          </p:cNvSpPr>
          <p:nvPr/>
        </p:nvSpPr>
        <p:spPr bwMode="auto">
          <a:xfrm>
            <a:off x="2819400" y="57912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Line 18"/>
          <p:cNvSpPr>
            <a:spLocks noChangeShapeType="1"/>
          </p:cNvSpPr>
          <p:nvPr/>
        </p:nvSpPr>
        <p:spPr bwMode="auto">
          <a:xfrm>
            <a:off x="4191000" y="57912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Line 18"/>
          <p:cNvSpPr>
            <a:spLocks noChangeShapeType="1"/>
          </p:cNvSpPr>
          <p:nvPr/>
        </p:nvSpPr>
        <p:spPr bwMode="auto">
          <a:xfrm>
            <a:off x="2209800" y="6248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Line 18"/>
          <p:cNvSpPr>
            <a:spLocks noChangeShapeType="1"/>
          </p:cNvSpPr>
          <p:nvPr/>
        </p:nvSpPr>
        <p:spPr bwMode="auto">
          <a:xfrm>
            <a:off x="6172200" y="2819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Line 18"/>
          <p:cNvSpPr>
            <a:spLocks noChangeShapeType="1"/>
          </p:cNvSpPr>
          <p:nvPr/>
        </p:nvSpPr>
        <p:spPr bwMode="auto">
          <a:xfrm>
            <a:off x="7467600" y="2819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Line 18"/>
          <p:cNvSpPr>
            <a:spLocks noChangeShapeType="1"/>
          </p:cNvSpPr>
          <p:nvPr/>
        </p:nvSpPr>
        <p:spPr bwMode="auto">
          <a:xfrm>
            <a:off x="8763000" y="2819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Line 18"/>
          <p:cNvSpPr>
            <a:spLocks noChangeShapeType="1"/>
          </p:cNvSpPr>
          <p:nvPr/>
        </p:nvSpPr>
        <p:spPr bwMode="auto">
          <a:xfrm>
            <a:off x="7086600" y="3200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Line 18"/>
          <p:cNvSpPr>
            <a:spLocks noChangeShapeType="1"/>
          </p:cNvSpPr>
          <p:nvPr/>
        </p:nvSpPr>
        <p:spPr bwMode="auto">
          <a:xfrm>
            <a:off x="8305800" y="32004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Line 18"/>
          <p:cNvSpPr>
            <a:spLocks noChangeShapeType="1"/>
          </p:cNvSpPr>
          <p:nvPr/>
        </p:nvSpPr>
        <p:spPr bwMode="auto">
          <a:xfrm>
            <a:off x="6172200" y="3657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Line 21"/>
          <p:cNvSpPr>
            <a:spLocks noChangeShapeType="1"/>
          </p:cNvSpPr>
          <p:nvPr/>
        </p:nvSpPr>
        <p:spPr bwMode="auto">
          <a:xfrm>
            <a:off x="8153400" y="3657600"/>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Line 21"/>
          <p:cNvSpPr>
            <a:spLocks noChangeShapeType="1"/>
          </p:cNvSpPr>
          <p:nvPr/>
        </p:nvSpPr>
        <p:spPr bwMode="auto">
          <a:xfrm>
            <a:off x="3733800" y="2286000"/>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Line 18"/>
          <p:cNvSpPr>
            <a:spLocks noChangeShapeType="1"/>
          </p:cNvSpPr>
          <p:nvPr/>
        </p:nvSpPr>
        <p:spPr bwMode="auto">
          <a:xfrm>
            <a:off x="6172200" y="4114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Line 18"/>
          <p:cNvSpPr>
            <a:spLocks noChangeShapeType="1"/>
          </p:cNvSpPr>
          <p:nvPr/>
        </p:nvSpPr>
        <p:spPr bwMode="auto">
          <a:xfrm>
            <a:off x="7467600" y="4114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Line 18"/>
          <p:cNvSpPr>
            <a:spLocks noChangeShapeType="1"/>
          </p:cNvSpPr>
          <p:nvPr/>
        </p:nvSpPr>
        <p:spPr bwMode="auto">
          <a:xfrm>
            <a:off x="9144000" y="4114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Line 18"/>
          <p:cNvSpPr>
            <a:spLocks noChangeShapeType="1"/>
          </p:cNvSpPr>
          <p:nvPr/>
        </p:nvSpPr>
        <p:spPr bwMode="auto">
          <a:xfrm>
            <a:off x="7315200" y="4495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Line 18"/>
          <p:cNvSpPr>
            <a:spLocks noChangeShapeType="1"/>
          </p:cNvSpPr>
          <p:nvPr/>
        </p:nvSpPr>
        <p:spPr bwMode="auto">
          <a:xfrm>
            <a:off x="9372600" y="44958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3518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par>
                                <p:cTn id="25" presetID="3"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par>
                                <p:cTn id="43" presetID="3" presetClass="entr" presetSubtype="1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500"/>
                                        <p:tgtEl>
                                          <p:spTgt spid="17"/>
                                        </p:tgtEl>
                                      </p:cBhvr>
                                    </p:animEffect>
                                  </p:childTnLst>
                                </p:cTn>
                              </p:par>
                              <p:par>
                                <p:cTn id="46" presetID="3" presetClass="entr" presetSubtype="1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linds(horizontal)">
                                      <p:cBhvr>
                                        <p:cTn id="48" dur="500"/>
                                        <p:tgtEl>
                                          <p:spTgt spid="18"/>
                                        </p:tgtEl>
                                      </p:cBhvr>
                                    </p:animEffect>
                                  </p:childTnLst>
                                </p:cTn>
                              </p:par>
                              <p:par>
                                <p:cTn id="49" presetID="3" presetClass="entr" presetSubtype="1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par>
                                <p:cTn id="52" presetID="3" presetClass="entr" presetSubtype="1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par>
                                <p:cTn id="55" presetID="3" presetClass="entr" presetSubtype="1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linds(horizontal)">
                                      <p:cBhvr>
                                        <p:cTn id="57" dur="500"/>
                                        <p:tgtEl>
                                          <p:spTgt spid="21"/>
                                        </p:tgtEl>
                                      </p:cBhvr>
                                    </p:animEffect>
                                  </p:childTnLst>
                                </p:cTn>
                              </p:par>
                              <p:par>
                                <p:cTn id="58" presetID="3" presetClass="entr" presetSubtype="1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linds(horizontal)">
                                      <p:cBhvr>
                                        <p:cTn id="60" dur="500"/>
                                        <p:tgtEl>
                                          <p:spTgt spid="22"/>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linds(horizontal)">
                                      <p:cBhvr>
                                        <p:cTn id="66" dur="500"/>
                                        <p:tgtEl>
                                          <p:spTgt spid="24"/>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linds(horizontal)">
                                      <p:cBhvr>
                                        <p:cTn id="74" dur="500"/>
                                        <p:tgtEl>
                                          <p:spTgt spid="26"/>
                                        </p:tgtEl>
                                      </p:cBhvr>
                                    </p:animEffect>
                                  </p:childTnLst>
                                </p:cTn>
                              </p:par>
                              <p:par>
                                <p:cTn id="75" presetID="3" presetClass="entr" presetSubtype="1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linds(horizontal)">
                                      <p:cBhvr>
                                        <p:cTn id="77" dur="500"/>
                                        <p:tgtEl>
                                          <p:spTgt spid="27"/>
                                        </p:tgtEl>
                                      </p:cBhvr>
                                    </p:animEffect>
                                  </p:childTnLst>
                                </p:cTn>
                              </p:par>
                              <p:par>
                                <p:cTn id="78" presetID="3" presetClass="entr" presetSubtype="1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linds(horizontal)">
                                      <p:cBhvr>
                                        <p:cTn id="80" dur="500"/>
                                        <p:tgtEl>
                                          <p:spTgt spid="31"/>
                                        </p:tgtEl>
                                      </p:cBhvr>
                                    </p:animEffect>
                                  </p:childTnLst>
                                </p:cTn>
                              </p:par>
                              <p:par>
                                <p:cTn id="81" presetID="3" presetClass="entr" presetSubtype="1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blinds(horizontal)">
                                      <p:cBhvr>
                                        <p:cTn id="83" dur="500"/>
                                        <p:tgtEl>
                                          <p:spTgt spid="36"/>
                                        </p:tgtEl>
                                      </p:cBhvr>
                                    </p:animEffect>
                                  </p:childTnLst>
                                </p:cTn>
                              </p:par>
                              <p:par>
                                <p:cTn id="84" presetID="3" presetClass="entr" presetSubtype="1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linds(horizontal)">
                                      <p:cBhvr>
                                        <p:cTn id="86" dur="500"/>
                                        <p:tgtEl>
                                          <p:spTgt spid="28"/>
                                        </p:tgtEl>
                                      </p:cBhvr>
                                    </p:animEffect>
                                  </p:childTnLst>
                                </p:cTn>
                              </p:par>
                              <p:par>
                                <p:cTn id="87" presetID="3" presetClass="entr" presetSubtype="1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linds(horizontal)">
                                      <p:cBhvr>
                                        <p:cTn id="89" dur="500"/>
                                        <p:tgtEl>
                                          <p:spTgt spid="29"/>
                                        </p:tgtEl>
                                      </p:cBhvr>
                                    </p:animEffect>
                                  </p:childTnLst>
                                </p:cTn>
                              </p:par>
                              <p:par>
                                <p:cTn id="90" presetID="3" presetClass="entr" presetSubtype="10"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linds(horizontal)">
                                      <p:cBhvr>
                                        <p:cTn id="92" dur="500"/>
                                        <p:tgtEl>
                                          <p:spTgt spid="30"/>
                                        </p:tgtEl>
                                      </p:cBhvr>
                                    </p:animEffect>
                                  </p:childTnLst>
                                </p:cTn>
                              </p:par>
                              <p:par>
                                <p:cTn id="93" presetID="10" presetClass="entr" presetSubtype="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500"/>
                                        <p:tgtEl>
                                          <p:spTgt spid="34"/>
                                        </p:tgtEl>
                                      </p:cBhvr>
                                    </p:animEffect>
                                  </p:childTnLst>
                                </p:cTn>
                              </p:par>
                              <p:par>
                                <p:cTn id="99" presetID="3" presetClass="entr" presetSubtype="10"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blinds(horizontal)">
                                      <p:cBhvr>
                                        <p:cTn id="101" dur="500"/>
                                        <p:tgtEl>
                                          <p:spTgt spid="37"/>
                                        </p:tgtEl>
                                      </p:cBhvr>
                                    </p:animEffect>
                                  </p:childTnLst>
                                </p:cTn>
                              </p:par>
                              <p:par>
                                <p:cTn id="102" presetID="3" presetClass="entr" presetSubtype="10" fill="hold"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blinds(horizontal)">
                                      <p:cBhvr>
                                        <p:cTn id="104" dur="500"/>
                                        <p:tgtEl>
                                          <p:spTgt spid="38"/>
                                        </p:tgtEl>
                                      </p:cBhvr>
                                    </p:animEffect>
                                  </p:childTnLst>
                                </p:cTn>
                              </p:par>
                              <p:par>
                                <p:cTn id="105" presetID="3" presetClass="entr" presetSubtype="1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linds(horizontal)">
                                      <p:cBhvr>
                                        <p:cTn id="107" dur="500"/>
                                        <p:tgtEl>
                                          <p:spTgt spid="39"/>
                                        </p:tgtEl>
                                      </p:cBhvr>
                                    </p:animEffect>
                                  </p:childTnLst>
                                </p:cTn>
                              </p:par>
                              <p:par>
                                <p:cTn id="108" presetID="3" presetClass="entr" presetSubtype="10" fill="hold"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linds(horizont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2873012" y="776531"/>
            <a:ext cx="685677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solidFill>
                <a:latin typeface="Times New Roman" panose="02020603050405020304" pitchFamily="18" charset="0"/>
                <a:cs typeface="Times New Roman" panose="02020603050405020304" pitchFamily="18" charset="0"/>
              </a:rPr>
              <a:t>Bài 1 con đạt được được mục tiêu nào?</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2" name="TextBox 1"/>
          <p:cNvSpPr txBox="1"/>
          <p:nvPr/>
        </p:nvSpPr>
        <p:spPr>
          <a:xfrm>
            <a:off x="10265053" y="1485612"/>
            <a:ext cx="1349828" cy="1862048"/>
          </a:xfrm>
          <a:prstGeom prst="rect">
            <a:avLst/>
          </a:prstGeom>
          <a:noFill/>
        </p:spPr>
        <p:txBody>
          <a:bodyPr wrap="square" rtlCol="0">
            <a:spAutoFit/>
          </a:bodyPr>
          <a:lstStyle/>
          <a:p>
            <a:r>
              <a:rPr lang="en-US" sz="11500" dirty="0">
                <a:solidFill>
                  <a:srgbClr val="00B050"/>
                </a:solidFill>
                <a:sym typeface="Wingdings 2" panose="05020102010507070707" pitchFamily="18" charset="2"/>
              </a:rPr>
              <a:t></a:t>
            </a:r>
            <a:endParaRPr lang="en-US" sz="11500" dirty="0">
              <a:solidFill>
                <a:srgbClr val="00B050"/>
              </a:solidFill>
            </a:endParaRPr>
          </a:p>
        </p:txBody>
      </p:sp>
    </p:spTree>
    <p:extLst>
      <p:ext uri="{BB962C8B-B14F-4D97-AF65-F5344CB8AC3E}">
        <p14:creationId xmlns:p14="http://schemas.microsoft.com/office/powerpoint/2010/main" val="207791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04457" y="1724298"/>
            <a:ext cx="6335486" cy="3513908"/>
            <a:chOff x="2991394" y="1933303"/>
            <a:chExt cx="6335486" cy="35139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394" y="1933303"/>
              <a:ext cx="6335486" cy="3513908"/>
            </a:xfrm>
            <a:prstGeom prst="rect">
              <a:avLst/>
            </a:prstGeom>
          </p:spPr>
        </p:pic>
        <p:sp>
          <p:nvSpPr>
            <p:cNvPr id="6" name="Rectangle 5"/>
            <p:cNvSpPr/>
            <p:nvPr/>
          </p:nvSpPr>
          <p:spPr>
            <a:xfrm>
              <a:off x="4453384" y="2232856"/>
              <a:ext cx="3411511"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Khởi</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động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2510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Text Box 12"/>
          <p:cNvSpPr txBox="1">
            <a:spLocks noChangeArrowheads="1"/>
          </p:cNvSpPr>
          <p:nvPr/>
        </p:nvSpPr>
        <p:spPr bwMode="auto">
          <a:xfrm>
            <a:off x="990600" y="431008"/>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27661" name="Text Box 13"/>
          <p:cNvSpPr txBox="1">
            <a:spLocks noChangeArrowheads="1"/>
          </p:cNvSpPr>
          <p:nvPr/>
        </p:nvSpPr>
        <p:spPr bwMode="auto">
          <a:xfrm>
            <a:off x="1447800" y="1156097"/>
            <a:ext cx="96964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2400" b="1">
                <a:latin typeface="Times New Roman" panose="02020603050405020304" pitchFamily="18" charset="0"/>
                <a:cs typeface="Times New Roman" panose="02020603050405020304" pitchFamily="18" charset="0"/>
              </a:rPr>
              <a:t>a) Yết </a:t>
            </a:r>
            <a:r>
              <a:rPr lang="en-US" sz="2400" b="1" dirty="0" err="1">
                <a:latin typeface="Times New Roman" panose="02020603050405020304" pitchFamily="18" charset="0"/>
                <a:cs typeface="Times New Roman" panose="02020603050405020304" pitchFamily="18" charset="0"/>
              </a:rPr>
              <a:t>Kiêu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Thăng</a:t>
            </a:r>
            <a:r>
              <a:rPr lang="en-US" sz="2400" b="1" dirty="0">
                <a:latin typeface="Times New Roman" panose="02020603050405020304" pitchFamily="18" charset="0"/>
                <a:cs typeface="Times New Roman" panose="02020603050405020304" pitchFamily="18" charset="0"/>
              </a:rPr>
              <a:t> Long </a:t>
            </a:r>
            <a:r>
              <a:rPr lang="en-US" sz="2400" b="1" dirty="0" err="1">
                <a:latin typeface="Times New Roman" panose="02020603050405020304" pitchFamily="18" charset="0"/>
                <a:cs typeface="Times New Roman" panose="02020603050405020304" pitchFamily="18" charset="0"/>
              </a:rPr>
              <a:t>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Tông</a:t>
            </a:r>
            <a:r>
              <a:rPr lang="en-US" sz="24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2400" b="1" i="1" dirty="0" err="1">
                <a:solidFill>
                  <a:srgbClr val="0000FF"/>
                </a:solidFill>
                <a:latin typeface="Times New Roman" panose="02020603050405020304" pitchFamily="18" charset="0"/>
                <a:cs typeface="Times New Roman" panose="02020603050405020304" pitchFamily="18" charset="0"/>
              </a:rPr>
              <a:t>Nhà</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b="1" i="1" dirty="0" err="1">
                <a:solidFill>
                  <a:srgbClr val="0000FF"/>
                </a:solidFill>
                <a:latin typeface="Times New Roman" panose="02020603050405020304" pitchFamily="18" charset="0"/>
                <a:cs typeface="Times New Roman" panose="02020603050405020304" pitchFamily="18" charset="0"/>
              </a:rPr>
              <a:t>vua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2400" b="1" i="1" dirty="0" err="1">
                <a:solidFill>
                  <a:srgbClr val="0000FF"/>
                </a:solidFill>
                <a:latin typeface="Times New Roman" panose="02020603050405020304" pitchFamily="18" charset="0"/>
                <a:cs typeface="Times New Roman" panose="02020603050405020304" pitchFamily="18" charset="0"/>
              </a:rPr>
              <a:t>Yết</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b="1" i="1" dirty="0" err="1">
                <a:solidFill>
                  <a:srgbClr val="0000FF"/>
                </a:solidFill>
                <a:latin typeface="Times New Roman" panose="02020603050405020304" pitchFamily="18" charset="0"/>
                <a:cs typeface="Times New Roman" panose="02020603050405020304" pitchFamily="18" charset="0"/>
              </a:rPr>
              <a:t>Kiêu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xin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sắt</a:t>
            </a:r>
            <a:r>
              <a:rPr lang="en-US" sz="24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2400" b="1" i="1" dirty="0" err="1">
                <a:solidFill>
                  <a:srgbClr val="0000FF"/>
                </a:solidFill>
                <a:latin typeface="Times New Roman" panose="02020603050405020304" pitchFamily="18" charset="0"/>
                <a:cs typeface="Times New Roman" panose="02020603050405020304" pitchFamily="18" charset="0"/>
              </a:rPr>
              <a:t>Nhà</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b="1" i="1" dirty="0" err="1">
                <a:solidFill>
                  <a:srgbClr val="0000FF"/>
                </a:solidFill>
                <a:latin typeface="Times New Roman" panose="02020603050405020304" pitchFamily="18" charset="0"/>
                <a:cs typeface="Times New Roman" panose="02020603050405020304" pitchFamily="18" charset="0"/>
              </a:rPr>
              <a:t>vua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2400" b="1" i="1" dirty="0" err="1">
                <a:solidFill>
                  <a:srgbClr val="0000FF"/>
                </a:solidFill>
                <a:latin typeface="Times New Roman" panose="02020603050405020304" pitchFamily="18" charset="0"/>
                <a:cs typeface="Times New Roman" panose="02020603050405020304" pitchFamily="18" charset="0"/>
              </a:rPr>
              <a:t>Yết</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b="1" i="1" dirty="0" err="1">
                <a:solidFill>
                  <a:srgbClr val="0000FF"/>
                </a:solidFill>
                <a:latin typeface="Times New Roman" panose="02020603050405020304" pitchFamily="18" charset="0"/>
                <a:cs typeface="Times New Roman" panose="02020603050405020304" pitchFamily="18" charset="0"/>
              </a:rPr>
              <a:t>Kiêu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lặn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giờ</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a:t>
            </a:r>
          </a:p>
        </p:txBody>
      </p:sp>
      <p:sp>
        <p:nvSpPr>
          <p:cNvPr id="36877" name="Rectangle 13"/>
          <p:cNvSpPr>
            <a:spLocks noChangeArrowheads="1"/>
          </p:cNvSpPr>
          <p:nvPr/>
        </p:nvSpPr>
        <p:spPr bwMode="auto">
          <a:xfrm>
            <a:off x="1447800" y="4343399"/>
            <a:ext cx="96964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sz="2400" b="1">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-ô-</a:t>
            </a:r>
            <a:r>
              <a:rPr lang="en-US" sz="2400" b="1" dirty="0" err="1">
                <a:latin typeface="Times New Roman" panose="02020603050405020304" pitchFamily="18" charset="0"/>
                <a:cs typeface="Times New Roman" panose="02020603050405020304" pitchFamily="18" charset="0"/>
              </a:rPr>
              <a:t>ni</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dốt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mỉm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thuận</a:t>
            </a:r>
            <a:r>
              <a:rPr lang="en-US" sz="2400" b="1" dirty="0">
                <a:latin typeface="Times New Roman" panose="02020603050405020304" pitchFamily="18" charset="0"/>
                <a:cs typeface="Times New Roman" panose="02020603050405020304" pitchFamily="18" charset="0"/>
              </a:rPr>
              <a:t>.</a:t>
            </a:r>
          </a:p>
          <a:p>
            <a:pPr algn="just" eaLnBrk="1" hangingPunct="1"/>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Mi-đát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sồi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sung </a:t>
            </a:r>
            <a:r>
              <a:rPr lang="en-US" sz="2400" b="1" dirty="0" err="1">
                <a:latin typeface="Times New Roman" panose="02020603050405020304" pitchFamily="18" charset="0"/>
                <a:cs typeface="Times New Roman" panose="02020603050405020304" pitchFamily="18" charset="0"/>
              </a:rPr>
              <a:t>sướng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nữa</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6071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box(in)">
                                      <p:cBhvr>
                                        <p:cTn id="7" dur="500"/>
                                        <p:tgtEl>
                                          <p:spTgt spid="276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7661"/>
                                        </p:tgtEl>
                                        <p:attrNameLst>
                                          <p:attrName>style.visibility</p:attrName>
                                        </p:attrNameLst>
                                      </p:cBhvr>
                                      <p:to>
                                        <p:strVal val="visible"/>
                                      </p:to>
                                    </p:set>
                                    <p:animEffect transition="in" filter="box(in)">
                                      <p:cBhvr>
                                        <p:cTn id="10" dur="500"/>
                                        <p:tgtEl>
                                          <p:spTgt spid="2766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877"/>
                                        </p:tgtEl>
                                        <p:attrNameLst>
                                          <p:attrName>style.visibility</p:attrName>
                                        </p:attrNameLst>
                                      </p:cBhvr>
                                      <p:to>
                                        <p:strVal val="visible"/>
                                      </p:to>
                                    </p:set>
                                    <p:animEffect transition="in" filter="box(in)">
                                      <p:cBhvr>
                                        <p:cTn id="13"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P spid="27661" grpId="0"/>
      <p:bldP spid="368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Text Box 12"/>
          <p:cNvSpPr txBox="1">
            <a:spLocks noChangeArrowheads="1"/>
          </p:cNvSpPr>
          <p:nvPr/>
        </p:nvSpPr>
        <p:spPr bwMode="auto">
          <a:xfrm>
            <a:off x="1376362" y="469899"/>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2. </a:t>
            </a:r>
            <a:r>
              <a:rPr lang="en-US" sz="3200" b="1" dirty="0" err="1">
                <a:solidFill>
                  <a:srgbClr val="0000FF"/>
                </a:solidFill>
                <a:latin typeface="Times New Roman" panose="02020603050405020304" pitchFamily="18" charset="0"/>
                <a:cs typeface="Times New Roman" panose="02020603050405020304" pitchFamily="18" charset="0"/>
              </a:rPr>
              <a:t>Gạch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27661" name="Text Box 13"/>
          <p:cNvSpPr txBox="1">
            <a:spLocks noChangeArrowheads="1"/>
          </p:cNvSpPr>
          <p:nvPr/>
        </p:nvSpPr>
        <p:spPr bwMode="auto">
          <a:xfrm>
            <a:off x="1171575" y="1201738"/>
            <a:ext cx="96535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3200" b="1">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Thăng</a:t>
            </a:r>
            <a:r>
              <a:rPr lang="en-US" sz="3200" b="1" dirty="0">
                <a:latin typeface="Times New Roman" panose="02020603050405020304" pitchFamily="18" charset="0"/>
                <a:cs typeface="Times New Roman" panose="02020603050405020304" pitchFamily="18" charset="0"/>
              </a:rPr>
              <a:t> Long </a:t>
            </a:r>
            <a:r>
              <a:rPr lang="en-US" sz="3200" b="1" dirty="0" err="1">
                <a:latin typeface="Times New Roman" panose="02020603050405020304" pitchFamily="18" charset="0"/>
                <a:cs typeface="Times New Roman" panose="02020603050405020304" pitchFamily="18" charset="0"/>
              </a:rPr>
              <a:t>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Tông</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Nhà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vua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Trẫm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Yết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Kiêu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xin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sắt</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Nhà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vua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Yết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Kiêu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7256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with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blinds(vertical)">
                                      <p:cBhvr>
                                        <p:cTn id="7" dur="500"/>
                                        <p:tgtEl>
                                          <p:spTgt spid="276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7661"/>
                                        </p:tgtEl>
                                        <p:attrNameLst>
                                          <p:attrName>style.visibility</p:attrName>
                                        </p:attrNameLst>
                                      </p:cBhvr>
                                      <p:to>
                                        <p:strVal val="visible"/>
                                      </p:to>
                                    </p:set>
                                    <p:animEffect transition="in" filter="diamond(in)">
                                      <p:cBhvr>
                                        <p:cTn id="10" dur="10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P spid="276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Text Box 12"/>
          <p:cNvSpPr txBox="1">
            <a:spLocks noChangeArrowheads="1"/>
          </p:cNvSpPr>
          <p:nvPr/>
        </p:nvSpPr>
        <p:spPr bwMode="auto">
          <a:xfrm>
            <a:off x="1376362" y="469899"/>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2. </a:t>
            </a:r>
            <a:r>
              <a:rPr lang="en-US" sz="3200" b="1" dirty="0" err="1">
                <a:solidFill>
                  <a:srgbClr val="0000FF"/>
                </a:solidFill>
                <a:latin typeface="Times New Roman" panose="02020603050405020304" pitchFamily="18" charset="0"/>
                <a:cs typeface="Times New Roman" panose="02020603050405020304" pitchFamily="18" charset="0"/>
              </a:rPr>
              <a:t>Gạch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27661" name="Text Box 13"/>
          <p:cNvSpPr txBox="1">
            <a:spLocks noChangeArrowheads="1"/>
          </p:cNvSpPr>
          <p:nvPr/>
        </p:nvSpPr>
        <p:spPr bwMode="auto">
          <a:xfrm>
            <a:off x="1171575" y="1201738"/>
            <a:ext cx="96535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3200" b="1">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Kiêu</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Thăng</a:t>
            </a:r>
            <a:r>
              <a:rPr lang="en-US" sz="3200" b="1" dirty="0">
                <a:latin typeface="Times New Roman" panose="02020603050405020304" pitchFamily="18" charset="0"/>
                <a:cs typeface="Times New Roman" panose="02020603050405020304" pitchFamily="18" charset="0"/>
              </a:rPr>
              <a:t> Long </a:t>
            </a:r>
            <a:r>
              <a:rPr lang="en-US" sz="3200" b="1" u="sng" dirty="0" err="1">
                <a:solidFill>
                  <a:srgbClr val="FF0000"/>
                </a:solidFill>
                <a:latin typeface="Times New Roman" panose="02020603050405020304" pitchFamily="18" charset="0"/>
                <a:cs typeface="Times New Roman" panose="02020603050405020304" pitchFamily="18" charset="0"/>
              </a:rPr>
              <a:t>yết</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kiến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Tông</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Nhà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vua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Trẫm</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ngươi</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Yết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Kiêu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xin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sắt</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Nhà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vua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a:p>
            <a:pPr algn="just" eaLnBrk="1" hangingPunct="1">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Yết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Kiêu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dùi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có</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102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with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blinds(vertical)">
                                      <p:cBhvr>
                                        <p:cTn id="7" dur="500"/>
                                        <p:tgtEl>
                                          <p:spTgt spid="276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7661"/>
                                        </p:tgtEl>
                                        <p:attrNameLst>
                                          <p:attrName>style.visibility</p:attrName>
                                        </p:attrNameLst>
                                      </p:cBhvr>
                                      <p:to>
                                        <p:strVal val="visible"/>
                                      </p:to>
                                    </p:set>
                                    <p:animEffect transition="in" filter="diamond(in)">
                                      <p:cBhvr>
                                        <p:cTn id="10" dur="10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P spid="276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09" name="Rectangle 37"/>
          <p:cNvSpPr>
            <a:spLocks noChangeArrowheads="1"/>
          </p:cNvSpPr>
          <p:nvPr/>
        </p:nvSpPr>
        <p:spPr bwMode="auto">
          <a:xfrm>
            <a:off x="1314449" y="1747837"/>
            <a:ext cx="9601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3200" b="1">
                <a:latin typeface="Times New Roman" panose="02020603050405020304" pitchFamily="18" charset="0"/>
                <a:cs typeface="Times New Roman" panose="02020603050405020304" pitchFamily="18" charset="0"/>
              </a:rPr>
              <a:t>b)</a:t>
            </a:r>
            <a:r>
              <a:rPr lang="vi-VN" sz="3200" b="1">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-ô-</a:t>
            </a:r>
            <a:r>
              <a:rPr lang="en-US" sz="3200" b="1" dirty="0" err="1">
                <a:latin typeface="Times New Roman" panose="02020603050405020304" pitchFamily="18" charset="0"/>
                <a:cs typeface="Times New Roman" panose="02020603050405020304" pitchFamily="18" charset="0"/>
              </a:rPr>
              <a:t>ni</a:t>
            </a: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dốt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mỉm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thuận</a:t>
            </a:r>
            <a:r>
              <a:rPr lang="en-US" sz="3200" b="1" dirty="0">
                <a:latin typeface="Times New Roman" panose="02020603050405020304" pitchFamily="18" charset="0"/>
                <a:cs typeface="Times New Roman" panose="02020603050405020304" pitchFamily="18" charset="0"/>
              </a:rPr>
              <a:t>.</a:t>
            </a:r>
          </a:p>
          <a:p>
            <a:pPr algn="just" eaLnBrk="1" hangingPunct="1"/>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Mi-đát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r>
              <a:rPr lang="en-US" sz="3200" b="1" dirty="0">
                <a:latin typeface="Times New Roman" panose="02020603050405020304" pitchFamily="18" charset="0"/>
                <a:cs typeface="Times New Roman" panose="02020603050405020304" pitchFamily="18" charset="0"/>
              </a:rPr>
              <a:t> sung </a:t>
            </a:r>
            <a:r>
              <a:rPr lang="en-US" sz="3200" b="1" dirty="0" err="1">
                <a:latin typeface="Times New Roman" panose="02020603050405020304" pitchFamily="18" charset="0"/>
                <a:cs typeface="Times New Roman" panose="02020603050405020304" pitchFamily="18" charset="0"/>
              </a:rPr>
              <a:t>sướng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nữa</a:t>
            </a:r>
            <a:r>
              <a:rPr lang="en-US" sz="3200" b="1" dirty="0">
                <a:latin typeface="Times New Roman" panose="02020603050405020304" pitchFamily="18" charset="0"/>
                <a:cs typeface="Times New Roman" panose="02020603050405020304" pitchFamily="18" charset="0"/>
              </a:rPr>
              <a:t>!</a:t>
            </a:r>
          </a:p>
        </p:txBody>
      </p:sp>
      <p:sp>
        <p:nvSpPr>
          <p:cNvPr id="3" name="Text Box 12">
            <a:extLst>
              <a:ext uri="{FF2B5EF4-FFF2-40B4-BE49-F238E27FC236}">
                <a16:creationId xmlns:a16="http://schemas.microsoft.com/office/drawing/2014/main" id="{05518E1C-4E5F-4E1F-8DE6-F08A985A1B81}"/>
              </a:ext>
            </a:extLst>
          </p:cNvPr>
          <p:cNvSpPr txBox="1">
            <a:spLocks noChangeArrowheads="1"/>
          </p:cNvSpPr>
          <p:nvPr/>
        </p:nvSpPr>
        <p:spPr bwMode="auto">
          <a:xfrm>
            <a:off x="820308" y="667607"/>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2. </a:t>
            </a:r>
            <a:r>
              <a:rPr lang="en-US" sz="3200" b="1" dirty="0" err="1">
                <a:solidFill>
                  <a:srgbClr val="0000FF"/>
                </a:solidFill>
                <a:latin typeface="Times New Roman" panose="02020603050405020304" pitchFamily="18" charset="0"/>
                <a:cs typeface="Times New Roman" panose="02020603050405020304" pitchFamily="18" charset="0"/>
              </a:rPr>
              <a:t>Gạch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885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09" name="Rectangle 37"/>
          <p:cNvSpPr>
            <a:spLocks noChangeArrowheads="1"/>
          </p:cNvSpPr>
          <p:nvPr/>
        </p:nvSpPr>
        <p:spPr bwMode="auto">
          <a:xfrm>
            <a:off x="1657350" y="1676400"/>
            <a:ext cx="914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b="1">
                <a:latin typeface="Times New Roman" panose="02020603050405020304" pitchFamily="18" charset="0"/>
                <a:cs typeface="Times New Roman" panose="02020603050405020304" pitchFamily="18" charset="0"/>
              </a:rPr>
              <a:t>b)</a:t>
            </a:r>
            <a:r>
              <a:rPr lang="vi-VN" sz="3200" b="1">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-ô-</a:t>
            </a:r>
            <a:r>
              <a:rPr lang="en-US" sz="3200" b="1" dirty="0" err="1">
                <a:latin typeface="Times New Roman" panose="02020603050405020304" pitchFamily="18" charset="0"/>
                <a:cs typeface="Times New Roman" panose="02020603050405020304" pitchFamily="18" charset="0"/>
              </a:rPr>
              <a:t>ni</a:t>
            </a: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dốt</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mỉm</a:t>
            </a:r>
            <a:r>
              <a:rPr lang="en-US" sz="3200" b="1" u="sng" dirty="0">
                <a:solidFill>
                  <a:srgbClr val="FF3300"/>
                </a:solidFill>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cười</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ưng</a:t>
            </a:r>
            <a:r>
              <a:rPr lang="en-US" sz="3200" b="1" u="sng" dirty="0">
                <a:solidFill>
                  <a:srgbClr val="FF3300"/>
                </a:solidFill>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thuận</a:t>
            </a:r>
            <a:r>
              <a:rPr lang="en-US" sz="3200" b="1" dirty="0">
                <a:latin typeface="Times New Roman" panose="02020603050405020304" pitchFamily="18" charset="0"/>
                <a:cs typeface="Times New Roman" panose="02020603050405020304" pitchFamily="18" charset="0"/>
              </a:rPr>
              <a:t>.</a:t>
            </a:r>
          </a:p>
          <a:p>
            <a:pPr algn="just" eaLnBrk="1" hangingPunct="1"/>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Mi-đát</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thử</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liền</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biến</a:t>
            </a:r>
            <a:r>
              <a:rPr lang="en-US" sz="3200" b="1" u="sng" dirty="0">
                <a:solidFill>
                  <a:srgbClr val="FF3300"/>
                </a:solidFill>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cũng</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nốt</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Tưởng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3300"/>
                </a:solidFill>
                <a:latin typeface="Times New Roman" panose="02020603050405020304" pitchFamily="18" charset="0"/>
                <a:cs typeface="Times New Roman" panose="02020603050405020304" pitchFamily="18" charset="0"/>
              </a:rPr>
              <a:t>có</a:t>
            </a:r>
            <a:r>
              <a:rPr lang="en-US" sz="3200" b="1" u="sng" dirty="0">
                <a:solidFill>
                  <a:srgbClr val="FF33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r>
              <a:rPr lang="en-US" sz="3200" b="1" dirty="0">
                <a:latin typeface="Times New Roman" panose="02020603050405020304" pitchFamily="18" charset="0"/>
                <a:cs typeface="Times New Roman" panose="02020603050405020304" pitchFamily="18" charset="0"/>
              </a:rPr>
              <a:t> sung </a:t>
            </a:r>
            <a:r>
              <a:rPr lang="en-US" sz="3200" b="1" dirty="0" err="1">
                <a:latin typeface="Times New Roman" panose="02020603050405020304" pitchFamily="18" charset="0"/>
                <a:cs typeface="Times New Roman" panose="02020603050405020304" pitchFamily="18" charset="0"/>
              </a:rPr>
              <a:t>sướng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nữa</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732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709"/>
                                        </p:tgtEl>
                                        <p:attrNameLst>
                                          <p:attrName>style.visibility</p:attrName>
                                        </p:attrNameLst>
                                      </p:cBhvr>
                                      <p:to>
                                        <p:strVal val="visible"/>
                                      </p:to>
                                    </p:set>
                                    <p:animEffect transition="in" filter="wipe(down)">
                                      <p:cBhvr>
                                        <p:cTn id="7" dur="500"/>
                                        <p:tgtEl>
                                          <p:spTgt spid="28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2873012" y="776531"/>
            <a:ext cx="685677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solidFill>
                <a:latin typeface="Times New Roman" panose="02020603050405020304" pitchFamily="18" charset="0"/>
                <a:cs typeface="Times New Roman" panose="02020603050405020304" pitchFamily="18" charset="0"/>
              </a:rPr>
              <a:t>Bài 2 con đạt được được mục tiêu nào?</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TextBox 15"/>
          <p:cNvSpPr txBox="1"/>
          <p:nvPr/>
        </p:nvSpPr>
        <p:spPr>
          <a:xfrm>
            <a:off x="10297974" y="2635992"/>
            <a:ext cx="1349828" cy="1862048"/>
          </a:xfrm>
          <a:prstGeom prst="rect">
            <a:avLst/>
          </a:prstGeom>
          <a:noFill/>
        </p:spPr>
        <p:txBody>
          <a:bodyPr wrap="square" rtlCol="0">
            <a:spAutoFit/>
          </a:bodyPr>
          <a:lstStyle/>
          <a:p>
            <a:r>
              <a:rPr lang="en-US" sz="11500" dirty="0">
                <a:solidFill>
                  <a:srgbClr val="00B050"/>
                </a:solidFill>
                <a:sym typeface="Wingdings 2" panose="05020102010507070707" pitchFamily="18" charset="2"/>
              </a:rPr>
              <a:t></a:t>
            </a:r>
            <a:endParaRPr lang="en-US" sz="11500" dirty="0">
              <a:solidFill>
                <a:srgbClr val="00B050"/>
              </a:solidFill>
            </a:endParaRPr>
          </a:p>
        </p:txBody>
      </p:sp>
    </p:spTree>
    <p:extLst>
      <p:ext uri="{BB962C8B-B14F-4D97-AF65-F5344CB8AC3E}">
        <p14:creationId xmlns:p14="http://schemas.microsoft.com/office/powerpoint/2010/main" val="187506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1030287" y="563562"/>
            <a:ext cx="101568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3200" b="1" dirty="0">
                <a:solidFill>
                  <a:srgbClr val="0000CC"/>
                </a:solidFill>
                <a:latin typeface="Times New Roman" panose="02020603050405020304" pitchFamily="18" charset="0"/>
                <a:cs typeface="Times New Roman" panose="02020603050405020304" pitchFamily="18" charset="0"/>
              </a:rPr>
              <a:t>3.</a:t>
            </a:r>
            <a:r>
              <a:rPr lang="vi-VN"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Trò</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Xem</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kịch</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câm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Nói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hoạt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động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trạng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được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bạn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bằng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cử</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chỉ</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động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lời</a:t>
            </a:r>
            <a:r>
              <a:rPr lang="en-US" sz="3200" b="1" dirty="0">
                <a:solidFill>
                  <a:srgbClr val="0000CC"/>
                </a:solidFill>
                <a:latin typeface="Times New Roman" panose="02020603050405020304" pitchFamily="18" charset="0"/>
                <a:cs typeface="Times New Roman" panose="02020603050405020304" pitchFamily="18" charset="0"/>
              </a:rPr>
              <a:t>.</a:t>
            </a:r>
          </a:p>
        </p:txBody>
      </p:sp>
      <p:pic>
        <p:nvPicPr>
          <p:cNvPr id="15363" name="Picture 22"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0"/>
            <a:ext cx="4141788"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4" name="Picture 24" descr="a3"/>
          <p:cNvPicPr>
            <a:picLocks noGrp="1" noChangeAspect="1" noChangeArrowheads="1"/>
          </p:cNvPicPr>
          <p:nvPr>
            <p:ph type="title" idx="4294967295"/>
          </p:nvPr>
        </p:nvPicPr>
        <p:blipFill>
          <a:blip r:embed="rId3">
            <a:extLst>
              <a:ext uri="{28A0092B-C50C-407E-A947-70E740481C1C}">
                <a14:useLocalDpi xmlns:a14="http://schemas.microsoft.com/office/drawing/2010/main" val="0"/>
              </a:ext>
            </a:extLst>
          </a:blip>
          <a:srcRect/>
          <a:stretch>
            <a:fillRect/>
          </a:stretch>
        </p:blipFill>
        <p:spPr>
          <a:xfrm>
            <a:off x="6297614" y="2133600"/>
            <a:ext cx="4141787" cy="3810000"/>
          </a:xfrm>
          <a:noFill/>
          <a:extLs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544580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Box 3"/>
          <p:cNvSpPr txBox="1">
            <a:spLocks noChangeArrowheads="1"/>
          </p:cNvSpPr>
          <p:nvPr/>
        </p:nvSpPr>
        <p:spPr bwMode="auto">
          <a:xfrm>
            <a:off x="2303464" y="1981201"/>
            <a:ext cx="7966075" cy="2678113"/>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just" defTabSz="914400" rtl="0" eaLnBrk="0" fontAlgn="base" latinLnBrk="0" hangingPunct="0">
              <a:lnSpc>
                <a:spcPct val="100000"/>
              </a:lnSpc>
              <a:spcBef>
                <a:spcPct val="0"/>
              </a:spcBef>
              <a:spcAft>
                <a:spcPct val="0"/>
              </a:spcAft>
              <a:buClrTx/>
              <a:buSzTx/>
              <a:buFontTx/>
              <a:buChar char="-"/>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Lớp chia làm 2 đội thảo luận </a:t>
            </a:r>
            <a:r>
              <a:rPr kumimoji="0" lang="en-US"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trong 2 </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phút.</a:t>
            </a:r>
          </a:p>
          <a:p>
            <a:pPr marL="457200" marR="0" lvl="0" indent="-457200" algn="just" defTabSz="914400" rtl="0" eaLnBrk="0" fontAlgn="base" latinLnBrk="0" hangingPunct="0">
              <a:lnSpc>
                <a:spcPct val="100000"/>
              </a:lnSpc>
              <a:spcBef>
                <a:spcPct val="0"/>
              </a:spcBef>
              <a:spcAft>
                <a:spcPct val="0"/>
              </a:spcAft>
              <a:buClrTx/>
              <a:buSzTx/>
              <a:buFontTx/>
              <a:buChar char="-"/>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Lần lượt thành viên của mỗi đội thay phiên nhau lên thể hiện 1 cử chỉ, động tác. Nhóm kia đoán tên các hoạt động, trạng thái nhóm bạn biểu diễn. </a:t>
            </a:r>
          </a:p>
          <a:p>
            <a:pPr marL="457200" marR="0" lvl="0" indent="-457200" algn="just" defTabSz="914400" rtl="0" eaLnBrk="0" fontAlgn="base" latinLnBrk="0" hangingPunct="0">
              <a:lnSpc>
                <a:spcPct val="100000"/>
              </a:lnSpc>
              <a:spcBef>
                <a:spcPct val="0"/>
              </a:spcBef>
              <a:spcAft>
                <a:spcPct val="0"/>
              </a:spcAft>
              <a:buClrTx/>
              <a:buSzTx/>
              <a:buFontTx/>
              <a:buChar char="-"/>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Nhóm nào đoán đúng nhiều hoạt động hơn là nhóm thắng cuộc.</a:t>
            </a:r>
          </a:p>
        </p:txBody>
      </p:sp>
      <p:sp>
        <p:nvSpPr>
          <p:cNvPr id="3" name="Rectangle 2"/>
          <p:cNvSpPr/>
          <p:nvPr/>
        </p:nvSpPr>
        <p:spPr>
          <a:xfrm>
            <a:off x="4572000" y="838200"/>
            <a:ext cx="3733800" cy="707886"/>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3462">
                  <a:solidFill>
                    <a:prstClr val="white"/>
                  </a:solidFill>
                  <a:prstDash val="solid"/>
                </a:ln>
                <a:solidFill>
                  <a:srgbClr val="FFFF00"/>
                </a:solidFill>
                <a:effectLst/>
                <a:uLnTx/>
                <a:uFillTx/>
                <a:latin typeface="Times New Roman" pitchFamily="18" charset="0"/>
                <a:ea typeface="+mn-ea"/>
                <a:cs typeface="Times New Roman" pitchFamily="18" charset="0"/>
              </a:rPr>
              <a:t>LUẬT CHƠI</a:t>
            </a:r>
          </a:p>
        </p:txBody>
      </p:sp>
    </p:spTree>
    <p:extLst>
      <p:ext uri="{BB962C8B-B14F-4D97-AF65-F5344CB8AC3E}">
        <p14:creationId xmlns:p14="http://schemas.microsoft.com/office/powerpoint/2010/main" val="1795678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par>
                                <p:cTn id="14" presetID="10" presetClass="entr" presetSubtype="0" fill="hold" grpId="0" nodeType="withEffect">
                                  <p:stCondLst>
                                    <p:cond delay="0"/>
                                  </p:stCondLst>
                                  <p:childTnLst>
                                    <p:set>
                                      <p:cBhvr>
                                        <p:cTn id="15" dur="1" fill="hold">
                                          <p:stCondLst>
                                            <p:cond delay="0"/>
                                          </p:stCondLst>
                                        </p:cTn>
                                        <p:tgtEl>
                                          <p:spTgt spid="207875"/>
                                        </p:tgtEl>
                                        <p:attrNameLst>
                                          <p:attrName>style.visibility</p:attrName>
                                        </p:attrNameLst>
                                      </p:cBhvr>
                                      <p:to>
                                        <p:strVal val="visible"/>
                                      </p:to>
                                    </p:set>
                                    <p:animEffect transition="in" filter="fade">
                                      <p:cBhvr>
                                        <p:cTn id="16" dur="2000"/>
                                        <p:tgtEl>
                                          <p:spTgt spid="207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147930" y="1762539"/>
            <a:ext cx="4797287" cy="769441"/>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w="13462">
                  <a:solidFill>
                    <a:prstClr val="white"/>
                  </a:solidFill>
                  <a:prstDash val="solid"/>
                </a:ln>
                <a:solidFill>
                  <a:srgbClr val="F79646">
                    <a:lumMod val="75000"/>
                  </a:srgbClr>
                </a:solidFill>
                <a:effectLst/>
                <a:uLnTx/>
                <a:uFillTx/>
                <a:latin typeface="Times New Roman" pitchFamily="18" charset="0"/>
                <a:ea typeface="+mn-ea"/>
                <a:cs typeface="Times New Roman" pitchFamily="18" charset="0"/>
              </a:rPr>
              <a:t>Gợi</a:t>
            </a:r>
            <a:r>
              <a:rPr kumimoji="0" lang="en-US" sz="4400" b="1" i="0" u="none" strike="noStrike" kern="1200" cap="none" spc="0" normalizeH="0" baseline="0" noProof="0" dirty="0">
                <a:ln w="13462">
                  <a:solidFill>
                    <a:prstClr val="white"/>
                  </a:solidFill>
                  <a:prstDash val="solid"/>
                </a:ln>
                <a:solidFill>
                  <a:srgbClr val="F79646">
                    <a:lumMod val="75000"/>
                  </a:srgbClr>
                </a:solidFill>
                <a:effectLst/>
                <a:uLnTx/>
                <a:uFillTx/>
                <a:latin typeface="Times New Roman" pitchFamily="18" charset="0"/>
                <a:ea typeface="+mn-ea"/>
                <a:cs typeface="Times New Roman" pitchFamily="18" charset="0"/>
              </a:rPr>
              <a:t> ý</a:t>
            </a:r>
          </a:p>
        </p:txBody>
      </p:sp>
      <p:sp>
        <p:nvSpPr>
          <p:cNvPr id="2" name="TextBox 1"/>
          <p:cNvSpPr txBox="1"/>
          <p:nvPr/>
        </p:nvSpPr>
        <p:spPr>
          <a:xfrm>
            <a:off x="2425147" y="2822713"/>
            <a:ext cx="8613914" cy="20005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sz="2000" b="1" i="0" u="none" strike="noStrike" kern="1200" cap="none" spc="0" normalizeH="0" baseline="0" noProof="1">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sz="2000" b="1" i="0" u="none" strike="noStrike" kern="1200" cap="none" spc="0" normalizeH="0" baseline="0" noProof="1">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1" i="0" u="none" strike="noStrike" kern="1200" cap="none" spc="0" normalizeH="0" baseline="0" noProof="1">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1">
                <a:ln>
                  <a:noFill/>
                </a:ln>
                <a:solidFill>
                  <a:srgbClr val="1F497D">
                    <a:lumMod val="50000"/>
                  </a:srgbClr>
                </a:solidFill>
                <a:effectLst/>
                <a:uLnTx/>
                <a:uFillTx/>
                <a:latin typeface="Times New Roman" pitchFamily="18" charset="0"/>
                <a:ea typeface="+mn-ea"/>
                <a:cs typeface="Times New Roman" pitchFamily="18" charset="0"/>
              </a:rPr>
              <a:t>Động tác trong học tập.</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1">
                <a:ln>
                  <a:noFill/>
                </a:ln>
                <a:solidFill>
                  <a:srgbClr val="1F497D">
                    <a:lumMod val="50000"/>
                  </a:srgbClr>
                </a:solidFill>
                <a:effectLst/>
                <a:uLnTx/>
                <a:uFillTx/>
                <a:latin typeface="Times New Roman" pitchFamily="18" charset="0"/>
                <a:ea typeface="+mn-ea"/>
                <a:cs typeface="Times New Roman" pitchFamily="18" charset="0"/>
              </a:rPr>
              <a:t> Động tác khi vệ sinh thân thể hoặc môi trường.</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1">
                <a:ln>
                  <a:noFill/>
                </a:ln>
                <a:solidFill>
                  <a:srgbClr val="1F497D">
                    <a:lumMod val="50000"/>
                  </a:srgbClr>
                </a:solidFill>
                <a:effectLst/>
                <a:uLnTx/>
                <a:uFillTx/>
                <a:latin typeface="Times New Roman" pitchFamily="18" charset="0"/>
                <a:ea typeface="+mn-ea"/>
                <a:cs typeface="Times New Roman" pitchFamily="18" charset="0"/>
              </a:rPr>
              <a:t> Động tác khi vui chơi, giải trí.</a:t>
            </a:r>
            <a:endParaRPr kumimoji="0" lang="en-US" sz="20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70370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2873012" y="776531"/>
            <a:ext cx="685677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solidFill>
                <a:latin typeface="Times New Roman" panose="02020603050405020304" pitchFamily="18" charset="0"/>
                <a:cs typeface="Times New Roman" panose="02020603050405020304" pitchFamily="18" charset="0"/>
              </a:rPr>
              <a:t>Bài 3 con đạt được được mục tiêu nào?</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TextBox 15"/>
          <p:cNvSpPr txBox="1"/>
          <p:nvPr/>
        </p:nvSpPr>
        <p:spPr>
          <a:xfrm>
            <a:off x="10287000" y="3955982"/>
            <a:ext cx="1349828" cy="1862048"/>
          </a:xfrm>
          <a:prstGeom prst="rect">
            <a:avLst/>
          </a:prstGeom>
          <a:noFill/>
        </p:spPr>
        <p:txBody>
          <a:bodyPr wrap="square" rtlCol="0">
            <a:spAutoFit/>
          </a:bodyPr>
          <a:lstStyle/>
          <a:p>
            <a:r>
              <a:rPr lang="en-US" sz="11500" dirty="0">
                <a:solidFill>
                  <a:srgbClr val="00B050"/>
                </a:solidFill>
                <a:sym typeface="Wingdings 2" panose="05020102010507070707" pitchFamily="18" charset="2"/>
              </a:rPr>
              <a:t></a:t>
            </a:r>
            <a:endParaRPr lang="en-US" sz="11500" dirty="0">
              <a:solidFill>
                <a:srgbClr val="00B050"/>
              </a:solidFill>
            </a:endParaRPr>
          </a:p>
        </p:txBody>
      </p:sp>
    </p:spTree>
    <p:extLst>
      <p:ext uri="{BB962C8B-B14F-4D97-AF65-F5344CB8AC3E}">
        <p14:creationId xmlns:p14="http://schemas.microsoft.com/office/powerpoint/2010/main" val="78850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296012" y="2793773"/>
            <a:ext cx="5370285" cy="184966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Những từ loại nào trong câu mà em đã biết?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20894D33-148D-42BB-BD29-BA010D17E31C}"/>
              </a:ext>
            </a:extLst>
          </p:cNvPr>
          <p:cNvSpPr txBox="1">
            <a:spLocks noChangeArrowheads="1"/>
          </p:cNvSpPr>
          <p:nvPr/>
        </p:nvSpPr>
        <p:spPr>
          <a:xfrm>
            <a:off x="1085852" y="1374731"/>
            <a:ext cx="10186986" cy="1197019"/>
          </a:xfrm>
          <a:prstGeom prst="rect">
            <a:avLst/>
          </a:prstGeom>
          <a:no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lnSpc>
                <a:spcPct val="90000"/>
              </a:lnSpc>
              <a:buFont typeface="Arial"/>
              <a:buNone/>
              <a:defRPr/>
            </a:pPr>
            <a:r>
              <a:rPr lang="vi-VN" altLang="en-US" sz="2800" b="1" dirty="0">
                <a:solidFill>
                  <a:srgbClr val="FF0000"/>
                </a:solidFill>
                <a:latin typeface="Times New Roman" panose="02020603050405020304" pitchFamily="18" charset="0"/>
                <a:cs typeface="Times New Roman" panose="02020603050405020304" pitchFamily="18" charset="0"/>
              </a:rPr>
              <a:t>Cho câu văn sau:</a:t>
            </a:r>
          </a:p>
          <a:p>
            <a:pPr marL="0" indent="0" algn="just">
              <a:lnSpc>
                <a:spcPct val="90000"/>
              </a:lnSpc>
              <a:buFont typeface="Arial"/>
              <a:buNone/>
              <a:defRPr/>
            </a:pPr>
            <a:r>
              <a:rPr lang="vi-VN" altLang="en-US" sz="2800" b="1" dirty="0">
                <a:solidFill>
                  <a:schemeClr val="tx2"/>
                </a:solidFill>
                <a:latin typeface="Times New Roman" panose="02020603050405020304" pitchFamily="18" charset="0"/>
                <a:cs typeface="Times New Roman" panose="02020603050405020304" pitchFamily="18" charset="0"/>
              </a:rPr>
              <a:t>Vua Mi – đát thử bẻ một cành sồi, cành đó liền biến thành vàng.</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0894D33-148D-42BB-BD29-BA010D17E31C}"/>
              </a:ext>
            </a:extLst>
          </p:cNvPr>
          <p:cNvSpPr txBox="1">
            <a:spLocks noChangeArrowheads="1"/>
          </p:cNvSpPr>
          <p:nvPr/>
        </p:nvSpPr>
        <p:spPr>
          <a:xfrm>
            <a:off x="1164727" y="2955881"/>
            <a:ext cx="10108111" cy="1197019"/>
          </a:xfrm>
          <a:prstGeom prst="rect">
            <a:avLst/>
          </a:prstGeom>
          <a:no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lnSpc>
                <a:spcPct val="90000"/>
              </a:lnSpc>
              <a:buFontTx/>
              <a:buChar char="-"/>
              <a:defRPr/>
            </a:pPr>
            <a:r>
              <a:rPr lang="vi-VN" altLang="en-US" sz="3200" b="1" dirty="0">
                <a:solidFill>
                  <a:srgbClr val="7030A0"/>
                </a:solidFill>
                <a:latin typeface="Times New Roman" panose="02020603050405020304" pitchFamily="18" charset="0"/>
                <a:cs typeface="Times New Roman" panose="02020603050405020304" pitchFamily="18" charset="0"/>
              </a:rPr>
              <a:t>Danh từ chung: vua, một, cành, sồi, vàng.</a:t>
            </a:r>
          </a:p>
          <a:p>
            <a:pPr algn="just">
              <a:lnSpc>
                <a:spcPct val="90000"/>
              </a:lnSpc>
              <a:buFontTx/>
              <a:buChar char="-"/>
              <a:defRPr/>
            </a:pPr>
            <a:r>
              <a:rPr lang="vi-VN" altLang="en-US" sz="3200" b="1" dirty="0">
                <a:solidFill>
                  <a:srgbClr val="7030A0"/>
                </a:solidFill>
                <a:latin typeface="Times New Roman" panose="02020603050405020304" pitchFamily="18" charset="0"/>
                <a:cs typeface="Times New Roman" panose="02020603050405020304" pitchFamily="18" charset="0"/>
              </a:rPr>
              <a:t>Danh từ riêng: Mi - đát</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sp>
        <p:nvSpPr>
          <p:cNvPr id="6" name="Cloud 5"/>
          <p:cNvSpPr/>
          <p:nvPr/>
        </p:nvSpPr>
        <p:spPr>
          <a:xfrm>
            <a:off x="3296011" y="2793772"/>
            <a:ext cx="6622689" cy="184966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Vậy từ loại </a:t>
            </a:r>
            <a:r>
              <a:rPr lang="vi-VN" sz="2800" b="1" i="1" dirty="0">
                <a:solidFill>
                  <a:srgbClr val="002060"/>
                </a:solidFill>
                <a:latin typeface="Times New Roman" panose="02020603050405020304" pitchFamily="18" charset="0"/>
                <a:cs typeface="Times New Roman" panose="02020603050405020304" pitchFamily="18" charset="0"/>
              </a:rPr>
              <a:t>bẻ</a:t>
            </a:r>
            <a:r>
              <a:rPr lang="vi-VN" sz="2800" b="1" dirty="0">
                <a:solidFill>
                  <a:srgbClr val="002060"/>
                </a:solidFill>
                <a:latin typeface="Times New Roman" panose="02020603050405020304" pitchFamily="18" charset="0"/>
                <a:cs typeface="Times New Roman" panose="02020603050405020304" pitchFamily="18" charset="0"/>
              </a:rPr>
              <a:t>, </a:t>
            </a:r>
            <a:r>
              <a:rPr lang="vi-VN" sz="2800" b="1" i="1" dirty="0">
                <a:solidFill>
                  <a:srgbClr val="002060"/>
                </a:solidFill>
                <a:latin typeface="Times New Roman" panose="02020603050405020304" pitchFamily="18" charset="0"/>
                <a:cs typeface="Times New Roman" panose="02020603050405020304" pitchFamily="18" charset="0"/>
              </a:rPr>
              <a:t> biến thành</a:t>
            </a:r>
            <a:r>
              <a:rPr lang="vi-VN" sz="2800" b="1" i="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là gì?</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4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4" grpId="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955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6071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735" y="0"/>
            <a:ext cx="8282912" cy="6858000"/>
          </a:xfrm>
          <a:prstGeom prst="rect">
            <a:avLst/>
          </a:prstGeom>
        </p:spPr>
      </p:pic>
    </p:spTree>
    <p:extLst>
      <p:ext uri="{BB962C8B-B14F-4D97-AF65-F5344CB8AC3E}">
        <p14:creationId xmlns:p14="http://schemas.microsoft.com/office/powerpoint/2010/main" val="338840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726" y="1933303"/>
            <a:ext cx="5159828" cy="3513908"/>
          </a:xfrm>
          <a:prstGeom prst="rect">
            <a:avLst/>
          </a:prstGeom>
        </p:spPr>
      </p:pic>
      <p:sp>
        <p:nvSpPr>
          <p:cNvPr id="9" name="Rectangle 8"/>
          <p:cNvSpPr/>
          <p:nvPr/>
        </p:nvSpPr>
        <p:spPr>
          <a:xfrm>
            <a:off x="4699130" y="2167542"/>
            <a:ext cx="3089307"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Vận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dụng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41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168399" y="1673491"/>
            <a:ext cx="4265614" cy="2305785"/>
          </a:xfrm>
          <a:prstGeom prst="cloudCallout">
            <a:avLst>
              <a:gd name="adj1" fmla="val -51176"/>
              <a:gd name="adj2" fmla="val 9344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Thế nào là động từ?</a:t>
            </a:r>
            <a:endParaRPr lang="en-US" sz="3200" dirty="0">
              <a:solidFill>
                <a:schemeClr val="tx1"/>
              </a:solidFill>
            </a:endParaRPr>
          </a:p>
        </p:txBody>
      </p:sp>
      <p:sp>
        <p:nvSpPr>
          <p:cNvPr id="6" name="Double Wave 5"/>
          <p:cNvSpPr/>
          <p:nvPr/>
        </p:nvSpPr>
        <p:spPr>
          <a:xfrm>
            <a:off x="1168399" y="1267228"/>
            <a:ext cx="9739086" cy="3931918"/>
          </a:xfrm>
          <a:prstGeom prst="doubleWave">
            <a:avLst>
              <a:gd name="adj1" fmla="val 6250"/>
              <a:gd name="adj2" fmla="val -3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a:p>
            <a:pPr algn="ct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con </a:t>
            </a:r>
            <a:r>
              <a:rPr lang="en-US" sz="3200" b="1" dirty="0" err="1">
                <a:solidFill>
                  <a:schemeClr val="tx1"/>
                </a:solidFill>
                <a:latin typeface="Times New Roman" panose="02020603050405020304" pitchFamily="18" charset="0"/>
                <a:cs typeface="Times New Roman" panose="02020603050405020304" pitchFamily="18" charset="0"/>
              </a:rPr>
              <a:t>cần</a:t>
            </a:r>
            <a:r>
              <a:rPr lang="en-US" sz="3200" b="1" dirty="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vi-VN" sz="3200" dirty="0">
                <a:solidFill>
                  <a:schemeClr val="tx1"/>
                </a:solidFill>
                <a:latin typeface="Times New Roman" panose="02020603050405020304" pitchFamily="18" charset="0"/>
                <a:cs typeface="Times New Roman" panose="02020603050405020304" pitchFamily="18" charset="0"/>
              </a:rPr>
              <a:t>Tìm thêm các động từ và đặt câu với động từ đó.</a:t>
            </a:r>
            <a:endParaRPr lang="en-US" sz="32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3200" dirty="0" err="1">
                <a:solidFill>
                  <a:schemeClr val="tx1"/>
                </a:solidFill>
                <a:latin typeface="Times New Roman" panose="02020603050405020304" pitchFamily="18" charset="0"/>
                <a:cs typeface="Times New Roman" panose="02020603050405020304" pitchFamily="18" charset="0"/>
              </a:rPr>
              <a:t>Chuẩn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p>
          <a:p>
            <a:pPr algn="ctr"/>
            <a:r>
              <a:rPr lang="vi-VN" sz="3200" b="1" dirty="0">
                <a:solidFill>
                  <a:schemeClr val="tx1"/>
                </a:solidFill>
                <a:latin typeface="Times New Roman" panose="02020603050405020304" pitchFamily="18" charset="0"/>
                <a:cs typeface="Times New Roman" panose="02020603050405020304" pitchFamily="18" charset="0"/>
              </a:rPr>
              <a:t>Ôn tập giữa học kì I</a:t>
            </a:r>
            <a:endParaRPr lang="en-US" dirty="0"/>
          </a:p>
        </p:txBody>
      </p:sp>
      <p:sp>
        <p:nvSpPr>
          <p:cNvPr id="2" name="Rounded Rectangular Callout 1"/>
          <p:cNvSpPr/>
          <p:nvPr/>
        </p:nvSpPr>
        <p:spPr>
          <a:xfrm>
            <a:off x="6879771" y="1673491"/>
            <a:ext cx="3614057" cy="1973943"/>
          </a:xfrm>
          <a:prstGeom prst="wedgeRoundRectCallout">
            <a:avLst>
              <a:gd name="adj1" fmla="val 74428"/>
              <a:gd name="adj2" fmla="val 87160"/>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từ</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từ</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chỉ</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hoạt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trạng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vật</a:t>
            </a:r>
            <a:r>
              <a:rPr lang="vi-VN" sz="2800" b="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0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2" grpId="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659" y="98692"/>
            <a:ext cx="11114870" cy="2277458"/>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263768"/>
            <a:ext cx="4825912" cy="1658646"/>
          </a:xfrm>
          <a:prstGeom prst="rect">
            <a:avLst/>
          </a:prstGeom>
        </p:spPr>
      </p:pic>
      <p:sp>
        <p:nvSpPr>
          <p:cNvPr id="2" name="TextBox 1">
            <a:extLst>
              <a:ext uri="{FF2B5EF4-FFF2-40B4-BE49-F238E27FC236}">
                <a16:creationId xmlns:a16="http://schemas.microsoft.com/office/drawing/2014/main" id="{27BE6EF7-4582-443F-9230-1B8F2338929D}"/>
              </a:ext>
            </a:extLst>
          </p:cNvPr>
          <p:cNvSpPr txBox="1"/>
          <p:nvPr/>
        </p:nvSpPr>
        <p:spPr>
          <a:xfrm>
            <a:off x="3068237" y="1912566"/>
            <a:ext cx="6155147" cy="1323439"/>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n-US" sz="4000" b="1">
                <a:solidFill>
                  <a:srgbClr val="00206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CHÀO TẠO BIỆT VÀ HẸN GẶP LẠI CÁC CON!</a:t>
            </a:r>
          </a:p>
        </p:txBody>
      </p:sp>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appy Children | Cartoon posters, Happy kids, Cartoon kids"/>
          <p:cNvPicPr>
            <a:picLocks noChangeAspect="1" noChangeArrowheads="1"/>
          </p:cNvPicPr>
          <p:nvPr/>
        </p:nvPicPr>
        <p:blipFill>
          <a:blip r:embed="rId2">
            <a:extLst>
              <a:ext uri="{28A0092B-C50C-407E-A947-70E740481C1C}">
                <a14:useLocalDpi xmlns:a14="http://schemas.microsoft.com/office/drawing/2010/main" val="0"/>
              </a:ext>
            </a:extLst>
          </a:blip>
          <a:srcRect t="23437" b="30843"/>
          <a:stretch>
            <a:fillRect/>
          </a:stretch>
        </p:blipFill>
        <p:spPr bwMode="auto">
          <a:xfrm>
            <a:off x="2767161" y="3207475"/>
            <a:ext cx="6858000" cy="31354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23117" y="1847696"/>
            <a:ext cx="4835071" cy="1107996"/>
          </a:xfrm>
          <a:prstGeom prst="rect">
            <a:avLst/>
          </a:prstGeom>
          <a:solidFill>
            <a:srgbClr val="66FFFF"/>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vi-VN"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Động từ</a:t>
            </a:r>
            <a:endParaRPr lang="en-US" sz="6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3415937" y="519356"/>
            <a:ext cx="5055326"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đạt</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15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89" y="1933303"/>
            <a:ext cx="8282381" cy="3513908"/>
          </a:xfrm>
          <a:prstGeom prst="rect">
            <a:avLst/>
          </a:prstGeom>
        </p:spPr>
      </p:pic>
      <p:sp>
        <p:nvSpPr>
          <p:cNvPr id="9" name="Rectangle 8"/>
          <p:cNvSpPr/>
          <p:nvPr/>
        </p:nvSpPr>
        <p:spPr>
          <a:xfrm>
            <a:off x="2309056" y="2167542"/>
            <a:ext cx="7869463"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Hình thành kiến thức mới</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27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2" name="Rectangle 4"/>
          <p:cNvSpPr>
            <a:spLocks noChangeArrowheads="1"/>
          </p:cNvSpPr>
          <p:nvPr/>
        </p:nvSpPr>
        <p:spPr bwMode="auto">
          <a:xfrm>
            <a:off x="6062019" y="1285875"/>
            <a:ext cx="2959100" cy="615950"/>
          </a:xfrm>
          <a:prstGeom prst="rect">
            <a:avLst/>
          </a:prstGeom>
          <a:noFill/>
          <a:ln w="9525">
            <a:noFill/>
            <a:miter lim="800000"/>
            <a:headEnd/>
            <a:tailEnd/>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2.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Tìm</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các</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từ</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a:t>
            </a:r>
          </a:p>
        </p:txBody>
      </p:sp>
      <p:sp>
        <p:nvSpPr>
          <p:cNvPr id="3078" name="Line 6"/>
          <p:cNvSpPr>
            <a:spLocks noChangeShapeType="1"/>
          </p:cNvSpPr>
          <p:nvPr/>
        </p:nvSpPr>
        <p:spPr bwMode="auto">
          <a:xfrm>
            <a:off x="5943600" y="2062163"/>
            <a:ext cx="0" cy="4343400"/>
          </a:xfrm>
          <a:prstGeom prst="line">
            <a:avLst/>
          </a:prstGeom>
          <a:noFill/>
          <a:ln w="28575">
            <a:solidFill>
              <a:srgbClr val="9933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35" name="Rectangle 7"/>
          <p:cNvSpPr>
            <a:spLocks noChangeArrowheads="1"/>
          </p:cNvSpPr>
          <p:nvPr/>
        </p:nvSpPr>
        <p:spPr bwMode="auto">
          <a:xfrm>
            <a:off x="8893971" y="2506009"/>
            <a:ext cx="1839912" cy="533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nhìn</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nghĩ</a:t>
            </a:r>
            <a:endPar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48136" name="Rectangle 8"/>
          <p:cNvSpPr>
            <a:spLocks noChangeArrowheads="1"/>
          </p:cNvSpPr>
          <p:nvPr/>
        </p:nvSpPr>
        <p:spPr bwMode="auto">
          <a:xfrm>
            <a:off x="8896886" y="3200400"/>
            <a:ext cx="11430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thấy</a:t>
            </a:r>
            <a:endPar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48146" name="Rectangle 18"/>
          <p:cNvSpPr>
            <a:spLocks noChangeArrowheads="1"/>
          </p:cNvSpPr>
          <p:nvPr/>
        </p:nvSpPr>
        <p:spPr bwMode="auto">
          <a:xfrm>
            <a:off x="6000751" y="1995307"/>
            <a:ext cx="326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US" altLang="vi-VN" sz="2400" b="1" i="0" u="none" strike="noStrike" kern="1200" cap="none" spc="0" normalizeH="0" baseline="0" noProof="0">
                <a:ln>
                  <a:noFill/>
                </a:ln>
                <a:solidFill>
                  <a:prstClr val="black"/>
                </a:solidFill>
                <a:effectLst/>
                <a:uLnTx/>
                <a:uFillTx/>
                <a:latin typeface=".VnAvant"/>
                <a:ea typeface="+mn-ea"/>
                <a:cs typeface="Times New Roman" panose="02020603050405020304" pitchFamily="18" charset="0"/>
              </a:rPr>
              <a:t>- </a:t>
            </a:r>
            <a:r>
              <a:rPr kumimoji="0" lang="en-US" alt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Chỉ hoạt động:       </a:t>
            </a:r>
          </a:p>
        </p:txBody>
      </p:sp>
      <p:sp>
        <p:nvSpPr>
          <p:cNvPr id="48147" name="Rectangle 19"/>
          <p:cNvSpPr>
            <a:spLocks noChangeArrowheads="1"/>
          </p:cNvSpPr>
          <p:nvPr/>
        </p:nvSpPr>
        <p:spPr bwMode="auto">
          <a:xfrm>
            <a:off x="5790262" y="2562165"/>
            <a:ext cx="3153713" cy="4572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Của</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anh</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chiến</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sĩ</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48148" name="Rectangle 20"/>
          <p:cNvSpPr>
            <a:spLocks noChangeArrowheads="1"/>
          </p:cNvSpPr>
          <p:nvPr/>
        </p:nvSpPr>
        <p:spPr bwMode="auto">
          <a:xfrm>
            <a:off x="5833375" y="3147986"/>
            <a:ext cx="2720075" cy="4572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Của</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thiếu</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nhi</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48149" name="Rectangle 21"/>
          <p:cNvSpPr>
            <a:spLocks noChangeArrowheads="1"/>
          </p:cNvSpPr>
          <p:nvPr/>
        </p:nvSpPr>
        <p:spPr bwMode="auto">
          <a:xfrm>
            <a:off x="5943600" y="3931595"/>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US" alt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Chỉ trạng thái của các sự vật :        </a:t>
            </a:r>
          </a:p>
        </p:txBody>
      </p:sp>
      <p:sp>
        <p:nvSpPr>
          <p:cNvPr id="48150" name="Rectangle 22"/>
          <p:cNvSpPr>
            <a:spLocks noChangeArrowheads="1"/>
          </p:cNvSpPr>
          <p:nvPr/>
        </p:nvSpPr>
        <p:spPr bwMode="auto">
          <a:xfrm>
            <a:off x="5851871" y="4533900"/>
            <a:ext cx="2667000" cy="4572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Dòng</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thác</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48151" name="Rectangle 23"/>
          <p:cNvSpPr>
            <a:spLocks noChangeArrowheads="1"/>
          </p:cNvSpPr>
          <p:nvPr/>
        </p:nvSpPr>
        <p:spPr bwMode="auto">
          <a:xfrm>
            <a:off x="5851871" y="5191125"/>
            <a:ext cx="2667000" cy="3810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Lá</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cờ</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8205" name="Text Box 6"/>
          <p:cNvSpPr txBox="1">
            <a:spLocks noChangeArrowheads="1"/>
          </p:cNvSpPr>
          <p:nvPr/>
        </p:nvSpPr>
        <p:spPr bwMode="auto">
          <a:xfrm>
            <a:off x="42860" y="520546"/>
            <a:ext cx="5976940" cy="550920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strike="noStrike" kern="1200" cap="none" spc="0" normalizeH="0" baseline="0" noProof="0" dirty="0">
                <a:ln>
                  <a:noFill/>
                </a:ln>
                <a:solidFill>
                  <a:srgbClr val="FF0000"/>
                </a:solidFill>
                <a:effectLst/>
                <a:uLnTx/>
                <a:uFillTx/>
                <a:latin typeface="Times New Roman" pitchFamily="18" charset="0"/>
                <a:ea typeface="+mn-ea"/>
                <a:cs typeface="Arial" panose="020B0604020202020204" pitchFamily="34" charset="0"/>
              </a:rPr>
              <a:t>I- </a:t>
            </a:r>
            <a:r>
              <a:rPr kumimoji="0" lang="en-US" sz="2800" b="1" i="0" strike="noStrike" kern="1200" cap="none" spc="0" normalizeH="0" baseline="0" noProof="0" dirty="0" err="1">
                <a:ln>
                  <a:noFill/>
                </a:ln>
                <a:solidFill>
                  <a:srgbClr val="FF0000"/>
                </a:solidFill>
                <a:effectLst/>
                <a:uLnTx/>
                <a:uFillTx/>
                <a:latin typeface="Times New Roman" pitchFamily="18" charset="0"/>
                <a:ea typeface="+mn-ea"/>
                <a:cs typeface="Arial" panose="020B0604020202020204" pitchFamily="34" charset="0"/>
              </a:rPr>
              <a:t>Nhận</a:t>
            </a:r>
            <a:r>
              <a:rPr kumimoji="0" lang="en-US" sz="2800" b="1" i="0" strike="noStrike" kern="1200" cap="none" spc="0" normalizeH="0" baseline="0" noProof="0" dirty="0">
                <a:ln>
                  <a:noFill/>
                </a:ln>
                <a:solidFill>
                  <a:srgbClr val="FF0000"/>
                </a:solidFill>
                <a:effectLst/>
                <a:uLnTx/>
                <a:uFillTx/>
                <a:latin typeface="Times New Roman" pitchFamily="18" charset="0"/>
                <a:ea typeface="+mn-ea"/>
                <a:cs typeface="Arial" panose="020B0604020202020204" pitchFamily="34" charset="0"/>
              </a:rPr>
              <a:t> </a:t>
            </a:r>
            <a:r>
              <a:rPr kumimoji="0" lang="en-US" sz="2800" b="1" i="0" strike="noStrike" kern="1200" cap="none" spc="0" normalizeH="0" baseline="0" noProof="0" dirty="0" err="1">
                <a:ln>
                  <a:noFill/>
                </a:ln>
                <a:solidFill>
                  <a:srgbClr val="FF0000"/>
                </a:solidFill>
                <a:effectLst/>
                <a:uLnTx/>
                <a:uFillTx/>
                <a:latin typeface="Times New Roman" pitchFamily="18" charset="0"/>
                <a:ea typeface="+mn-ea"/>
                <a:cs typeface="Arial" panose="020B0604020202020204" pitchFamily="34" charset="0"/>
              </a:rPr>
              <a:t>xét</a:t>
            </a:r>
            <a:r>
              <a:rPr kumimoji="0" lang="en-US" sz="2800" b="1" i="0" strike="noStrike" kern="1200" cap="none" spc="0" normalizeH="0" baseline="0" noProof="0" dirty="0">
                <a:ln>
                  <a:noFill/>
                </a:ln>
                <a:solidFill>
                  <a:srgbClr val="FF0000"/>
                </a:solidFill>
                <a:effectLst/>
                <a:uLnTx/>
                <a:uFillTx/>
                <a:latin typeface="Times New Roman" pitchFamily="18" charset="0"/>
                <a:ea typeface="+mn-ea"/>
                <a:cs typeface="Arial" panose="020B0604020202020204" pitchFamily="34" charset="0"/>
              </a:rPr>
              <a:t>:</a:t>
            </a:r>
            <a:r>
              <a:rPr kumimoji="0" lang="en-US" sz="2800" b="0"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1.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Đọc</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đoạn</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văn</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sau</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Anh</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nhìn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trăng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và</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nghĩ</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tới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ngày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mai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Mươi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mười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lăm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năm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nữa</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thôi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các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em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sẽ</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thấy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cũng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dưới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ánh</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trăng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này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dòng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thác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nước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đổ</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xuống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làm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chạy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máy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phát</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điện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ở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giữa</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biển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rộng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cờ</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đỏ</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sao</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vàng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phấp</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phới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bay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trên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những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con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tàu</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lớn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rPr>
              <a:t>(</a:t>
            </a:r>
            <a:r>
              <a:rPr kumimoji="0" lang="en-US" sz="1600" b="0" i="1"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rPr>
              <a:t>Theo </a:t>
            </a:r>
            <a:r>
              <a:rPr kumimoji="0" lang="en-US" sz="1600" b="1" i="0"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rPr>
              <a:t>THÉP M</a:t>
            </a:r>
            <a:r>
              <a:rPr lang="en-US" sz="1600" b="1">
                <a:solidFill>
                  <a:prstClr val="black"/>
                </a:solidFill>
                <a:latin typeface="Times New Roman" pitchFamily="18" charset="0"/>
                <a:cs typeface="Arial" panose="020B0604020202020204" pitchFamily="34" charset="0"/>
              </a:rPr>
              <a:t>ỚI</a:t>
            </a: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endParaRPr>
          </a:p>
        </p:txBody>
      </p:sp>
      <p:sp>
        <p:nvSpPr>
          <p:cNvPr id="48141" name="Line 13"/>
          <p:cNvSpPr>
            <a:spLocks noChangeShapeType="1"/>
          </p:cNvSpPr>
          <p:nvPr/>
        </p:nvSpPr>
        <p:spPr bwMode="auto">
          <a:xfrm>
            <a:off x="1250092" y="2211860"/>
            <a:ext cx="6096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42" name="Line 14"/>
          <p:cNvSpPr>
            <a:spLocks noChangeShapeType="1"/>
          </p:cNvSpPr>
          <p:nvPr/>
        </p:nvSpPr>
        <p:spPr bwMode="auto">
          <a:xfrm>
            <a:off x="3308299" y="2248931"/>
            <a:ext cx="6096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43" name="Line 15"/>
          <p:cNvSpPr>
            <a:spLocks noChangeShapeType="1"/>
          </p:cNvSpPr>
          <p:nvPr/>
        </p:nvSpPr>
        <p:spPr bwMode="auto">
          <a:xfrm>
            <a:off x="1044146" y="3733800"/>
            <a:ext cx="6096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44" name="Line 16"/>
          <p:cNvSpPr>
            <a:spLocks noChangeShapeType="1"/>
          </p:cNvSpPr>
          <p:nvPr/>
        </p:nvSpPr>
        <p:spPr bwMode="auto">
          <a:xfrm flipV="1">
            <a:off x="2610535" y="4177747"/>
            <a:ext cx="382695" cy="13253"/>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Line 16"/>
          <p:cNvSpPr>
            <a:spLocks noChangeShapeType="1"/>
          </p:cNvSpPr>
          <p:nvPr/>
        </p:nvSpPr>
        <p:spPr bwMode="auto">
          <a:xfrm>
            <a:off x="3749624" y="5078627"/>
            <a:ext cx="33655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8"/>
          <p:cNvSpPr>
            <a:spLocks noChangeArrowheads="1"/>
          </p:cNvSpPr>
          <p:nvPr/>
        </p:nvSpPr>
        <p:spPr bwMode="auto">
          <a:xfrm>
            <a:off x="8788231" y="4503884"/>
            <a:ext cx="19812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đổ</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đổ</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xuống</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a:t>
            </a:r>
          </a:p>
        </p:txBody>
      </p:sp>
      <p:sp>
        <p:nvSpPr>
          <p:cNvPr id="22" name="Rectangle 8"/>
          <p:cNvSpPr>
            <a:spLocks noChangeArrowheads="1"/>
          </p:cNvSpPr>
          <p:nvPr/>
        </p:nvSpPr>
        <p:spPr bwMode="auto">
          <a:xfrm>
            <a:off x="8806012" y="5191125"/>
            <a:ext cx="1219200" cy="381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bay</a:t>
            </a:r>
          </a:p>
        </p:txBody>
      </p:sp>
    </p:spTree>
    <p:extLst>
      <p:ext uri="{BB962C8B-B14F-4D97-AF65-F5344CB8AC3E}">
        <p14:creationId xmlns:p14="http://schemas.microsoft.com/office/powerpoint/2010/main" val="3264377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strVal val="#ppt_w*0.05"/>
                                          </p:val>
                                        </p:tav>
                                        <p:tav tm="100000">
                                          <p:val>
                                            <p:strVal val="#ppt_w"/>
                                          </p:val>
                                        </p:tav>
                                      </p:tavLst>
                                    </p:anim>
                                    <p:anim calcmode="lin" valueType="num">
                                      <p:cBhvr>
                                        <p:cTn id="8" dur="500" fill="hold"/>
                                        <p:tgtEl>
                                          <p:spTgt spid="3078"/>
                                        </p:tgtEl>
                                        <p:attrNameLst>
                                          <p:attrName>ppt_h</p:attrName>
                                        </p:attrNameLst>
                                      </p:cBhvr>
                                      <p:tavLst>
                                        <p:tav tm="0">
                                          <p:val>
                                            <p:strVal val="#ppt_h"/>
                                          </p:val>
                                        </p:tav>
                                        <p:tav tm="100000">
                                          <p:val>
                                            <p:strVal val="#ppt_h"/>
                                          </p:val>
                                        </p:tav>
                                      </p:tavLst>
                                    </p:anim>
                                    <p:anim calcmode="lin" valueType="num">
                                      <p:cBhvr>
                                        <p:cTn id="9" dur="500" fill="hold"/>
                                        <p:tgtEl>
                                          <p:spTgt spid="3078"/>
                                        </p:tgtEl>
                                        <p:attrNameLst>
                                          <p:attrName>ppt_x</p:attrName>
                                        </p:attrNameLst>
                                      </p:cBhvr>
                                      <p:tavLst>
                                        <p:tav tm="0">
                                          <p:val>
                                            <p:strVal val="#ppt_x-.2"/>
                                          </p:val>
                                        </p:tav>
                                        <p:tav tm="100000">
                                          <p:val>
                                            <p:strVal val="#ppt_x"/>
                                          </p:val>
                                        </p:tav>
                                      </p:tavLst>
                                    </p:anim>
                                    <p:anim calcmode="lin" valueType="num">
                                      <p:cBhvr>
                                        <p:cTn id="10" dur="500" fill="hold"/>
                                        <p:tgtEl>
                                          <p:spTgt spid="3078"/>
                                        </p:tgtEl>
                                        <p:attrNameLst>
                                          <p:attrName>ppt_y</p:attrName>
                                        </p:attrNameLst>
                                      </p:cBhvr>
                                      <p:tavLst>
                                        <p:tav tm="0">
                                          <p:val>
                                            <p:strVal val="#ppt_y"/>
                                          </p:val>
                                        </p:tav>
                                        <p:tav tm="100000">
                                          <p:val>
                                            <p:strVal val="#ppt_y"/>
                                          </p:val>
                                        </p:tav>
                                      </p:tavLst>
                                    </p:anim>
                                    <p:animEffect transition="in" filter="fade">
                                      <p:cBhvr>
                                        <p:cTn id="11" dur="500"/>
                                        <p:tgtEl>
                                          <p:spTgt spid="3078"/>
                                        </p:tgtEl>
                                      </p:cBhvr>
                                    </p:animEffect>
                                  </p:childTnLst>
                                </p:cTn>
                              </p:par>
                            </p:childTnLst>
                          </p:cTn>
                        </p:par>
                        <p:par>
                          <p:cTn id="12" fill="hold" nodeType="afterGroup">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48132">
                                            <p:txEl>
                                              <p:pRg st="0" end="0"/>
                                            </p:txEl>
                                          </p:spTgt>
                                        </p:tgtEl>
                                        <p:attrNameLst>
                                          <p:attrName>style.visibility</p:attrName>
                                        </p:attrNameLst>
                                      </p:cBhvr>
                                      <p:to>
                                        <p:strVal val="visible"/>
                                      </p:to>
                                    </p:set>
                                    <p:anim calcmode="lin" valueType="num">
                                      <p:cBhvr>
                                        <p:cTn id="15" dur="500" fill="hold"/>
                                        <p:tgtEl>
                                          <p:spTgt spid="48132">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48132">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48132">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48132">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4813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48146">
                                            <p:txEl>
                                              <p:pRg st="0" end="0"/>
                                            </p:txEl>
                                          </p:spTgt>
                                        </p:tgtEl>
                                        <p:attrNameLst>
                                          <p:attrName>style.visibility</p:attrName>
                                        </p:attrNameLst>
                                      </p:cBhvr>
                                      <p:to>
                                        <p:strVal val="visible"/>
                                      </p:to>
                                    </p:set>
                                    <p:anim calcmode="lin" valueType="num">
                                      <p:cBhvr>
                                        <p:cTn id="24" dur="500" fill="hold"/>
                                        <p:tgtEl>
                                          <p:spTgt spid="48146">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48146">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48146">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48146">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48146">
                                            <p:txEl>
                                              <p:pRg st="0" end="0"/>
                                            </p:txEl>
                                          </p:spTgt>
                                        </p:tgtEl>
                                      </p:cBhvr>
                                    </p:animEffect>
                                  </p:childTnLst>
                                </p:cTn>
                              </p:par>
                            </p:childTnLst>
                          </p:cTn>
                        </p:par>
                        <p:par>
                          <p:cTn id="29" fill="hold" nodeType="afterGroup">
                            <p:stCondLst>
                              <p:cond delay="500"/>
                            </p:stCondLst>
                            <p:childTnLst>
                              <p:par>
                                <p:cTn id="30" presetID="4" presetClass="entr" presetSubtype="16" fill="hold" nodeType="afterEffect">
                                  <p:stCondLst>
                                    <p:cond delay="0"/>
                                  </p:stCondLst>
                                  <p:childTnLst>
                                    <p:set>
                                      <p:cBhvr>
                                        <p:cTn id="31" dur="1" fill="hold">
                                          <p:stCondLst>
                                            <p:cond delay="0"/>
                                          </p:stCondLst>
                                        </p:cTn>
                                        <p:tgtEl>
                                          <p:spTgt spid="48147"/>
                                        </p:tgtEl>
                                        <p:attrNameLst>
                                          <p:attrName>style.visibility</p:attrName>
                                        </p:attrNameLst>
                                      </p:cBhvr>
                                      <p:to>
                                        <p:strVal val="visible"/>
                                      </p:to>
                                    </p:set>
                                    <p:animEffect transition="in" filter="box(in)">
                                      <p:cBhvr>
                                        <p:cTn id="32" dur="500"/>
                                        <p:tgtEl>
                                          <p:spTgt spid="48147"/>
                                        </p:tgtEl>
                                      </p:cBhvr>
                                    </p:animEffect>
                                  </p:childTnLst>
                                </p:cTn>
                              </p:par>
                              <p:par>
                                <p:cTn id="33" presetID="4" presetClass="entr" presetSubtype="16" fill="hold" nodeType="withEffect">
                                  <p:stCondLst>
                                    <p:cond delay="0"/>
                                  </p:stCondLst>
                                  <p:childTnLst>
                                    <p:set>
                                      <p:cBhvr>
                                        <p:cTn id="34" dur="1" fill="hold">
                                          <p:stCondLst>
                                            <p:cond delay="0"/>
                                          </p:stCondLst>
                                        </p:cTn>
                                        <p:tgtEl>
                                          <p:spTgt spid="48148"/>
                                        </p:tgtEl>
                                        <p:attrNameLst>
                                          <p:attrName>style.visibility</p:attrName>
                                        </p:attrNameLst>
                                      </p:cBhvr>
                                      <p:to>
                                        <p:strVal val="visible"/>
                                      </p:to>
                                    </p:set>
                                    <p:animEffect transition="in" filter="box(in)">
                                      <p:cBhvr>
                                        <p:cTn id="35" dur="500"/>
                                        <p:tgtEl>
                                          <p:spTgt spid="48148"/>
                                        </p:tgtEl>
                                      </p:cBhvr>
                                    </p:animEffect>
                                  </p:childTnLst>
                                </p:cTn>
                              </p:par>
                            </p:childTnLst>
                          </p:cTn>
                        </p:par>
                        <p:par>
                          <p:cTn id="36" fill="hold" nodeType="afterGroup">
                            <p:stCondLst>
                              <p:cond delay="1000"/>
                            </p:stCondLst>
                            <p:childTnLst>
                              <p:par>
                                <p:cTn id="37" presetID="54" presetClass="entr" presetSubtype="0" accel="100000" fill="hold" grpId="0" nodeType="afterEffect">
                                  <p:stCondLst>
                                    <p:cond delay="0"/>
                                  </p:stCondLst>
                                  <p:childTnLst>
                                    <p:set>
                                      <p:cBhvr>
                                        <p:cTn id="38" dur="1" fill="hold">
                                          <p:stCondLst>
                                            <p:cond delay="0"/>
                                          </p:stCondLst>
                                        </p:cTn>
                                        <p:tgtEl>
                                          <p:spTgt spid="48149"/>
                                        </p:tgtEl>
                                        <p:attrNameLst>
                                          <p:attrName>style.visibility</p:attrName>
                                        </p:attrNameLst>
                                      </p:cBhvr>
                                      <p:to>
                                        <p:strVal val="visible"/>
                                      </p:to>
                                    </p:set>
                                    <p:anim calcmode="lin" valueType="num">
                                      <p:cBhvr>
                                        <p:cTn id="39" dur="500" fill="hold"/>
                                        <p:tgtEl>
                                          <p:spTgt spid="48149"/>
                                        </p:tgtEl>
                                        <p:attrNameLst>
                                          <p:attrName>ppt_w</p:attrName>
                                        </p:attrNameLst>
                                      </p:cBhvr>
                                      <p:tavLst>
                                        <p:tav tm="0">
                                          <p:val>
                                            <p:strVal val="#ppt_w*0.05"/>
                                          </p:val>
                                        </p:tav>
                                        <p:tav tm="100000">
                                          <p:val>
                                            <p:strVal val="#ppt_w"/>
                                          </p:val>
                                        </p:tav>
                                      </p:tavLst>
                                    </p:anim>
                                    <p:anim calcmode="lin" valueType="num">
                                      <p:cBhvr>
                                        <p:cTn id="40" dur="500" fill="hold"/>
                                        <p:tgtEl>
                                          <p:spTgt spid="48149"/>
                                        </p:tgtEl>
                                        <p:attrNameLst>
                                          <p:attrName>ppt_h</p:attrName>
                                        </p:attrNameLst>
                                      </p:cBhvr>
                                      <p:tavLst>
                                        <p:tav tm="0">
                                          <p:val>
                                            <p:strVal val="#ppt_h"/>
                                          </p:val>
                                        </p:tav>
                                        <p:tav tm="100000">
                                          <p:val>
                                            <p:strVal val="#ppt_h"/>
                                          </p:val>
                                        </p:tav>
                                      </p:tavLst>
                                    </p:anim>
                                    <p:anim calcmode="lin" valueType="num">
                                      <p:cBhvr>
                                        <p:cTn id="41" dur="500" fill="hold"/>
                                        <p:tgtEl>
                                          <p:spTgt spid="48149"/>
                                        </p:tgtEl>
                                        <p:attrNameLst>
                                          <p:attrName>ppt_x</p:attrName>
                                        </p:attrNameLst>
                                      </p:cBhvr>
                                      <p:tavLst>
                                        <p:tav tm="0">
                                          <p:val>
                                            <p:strVal val="#ppt_x-.2"/>
                                          </p:val>
                                        </p:tav>
                                        <p:tav tm="100000">
                                          <p:val>
                                            <p:strVal val="#ppt_x"/>
                                          </p:val>
                                        </p:tav>
                                      </p:tavLst>
                                    </p:anim>
                                    <p:anim calcmode="lin" valueType="num">
                                      <p:cBhvr>
                                        <p:cTn id="42" dur="500" fill="hold"/>
                                        <p:tgtEl>
                                          <p:spTgt spid="48149"/>
                                        </p:tgtEl>
                                        <p:attrNameLst>
                                          <p:attrName>ppt_y</p:attrName>
                                        </p:attrNameLst>
                                      </p:cBhvr>
                                      <p:tavLst>
                                        <p:tav tm="0">
                                          <p:val>
                                            <p:strVal val="#ppt_y"/>
                                          </p:val>
                                        </p:tav>
                                        <p:tav tm="100000">
                                          <p:val>
                                            <p:strVal val="#ppt_y"/>
                                          </p:val>
                                        </p:tav>
                                      </p:tavLst>
                                    </p:anim>
                                    <p:animEffect transition="in" filter="fade">
                                      <p:cBhvr>
                                        <p:cTn id="43" dur="500"/>
                                        <p:tgtEl>
                                          <p:spTgt spid="48149"/>
                                        </p:tgtEl>
                                      </p:cBhvr>
                                    </p:animEffect>
                                  </p:childTnLst>
                                </p:cTn>
                              </p:par>
                            </p:childTnLst>
                          </p:cTn>
                        </p:par>
                        <p:par>
                          <p:cTn id="44" fill="hold" nodeType="afterGroup">
                            <p:stCondLst>
                              <p:cond delay="1500"/>
                            </p:stCondLst>
                            <p:childTnLst>
                              <p:par>
                                <p:cTn id="45" presetID="4" presetClass="entr" presetSubtype="16" fill="hold" grpId="0" nodeType="afterEffect">
                                  <p:stCondLst>
                                    <p:cond delay="0"/>
                                  </p:stCondLst>
                                  <p:childTnLst>
                                    <p:set>
                                      <p:cBhvr>
                                        <p:cTn id="46" dur="1" fill="hold">
                                          <p:stCondLst>
                                            <p:cond delay="0"/>
                                          </p:stCondLst>
                                        </p:cTn>
                                        <p:tgtEl>
                                          <p:spTgt spid="48150"/>
                                        </p:tgtEl>
                                        <p:attrNameLst>
                                          <p:attrName>style.visibility</p:attrName>
                                        </p:attrNameLst>
                                      </p:cBhvr>
                                      <p:to>
                                        <p:strVal val="visible"/>
                                      </p:to>
                                    </p:set>
                                    <p:animEffect transition="in" filter="box(in)">
                                      <p:cBhvr>
                                        <p:cTn id="47" dur="500"/>
                                        <p:tgtEl>
                                          <p:spTgt spid="48150"/>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48151"/>
                                        </p:tgtEl>
                                        <p:attrNameLst>
                                          <p:attrName>style.visibility</p:attrName>
                                        </p:attrNameLst>
                                      </p:cBhvr>
                                      <p:to>
                                        <p:strVal val="visible"/>
                                      </p:to>
                                    </p:set>
                                    <p:animEffect transition="in" filter="box(in)">
                                      <p:cBhvr>
                                        <p:cTn id="50" dur="500"/>
                                        <p:tgtEl>
                                          <p:spTgt spid="4815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48141"/>
                                        </p:tgtEl>
                                        <p:attrNameLst>
                                          <p:attrName>style.visibility</p:attrName>
                                        </p:attrNameLst>
                                      </p:cBhvr>
                                      <p:to>
                                        <p:strVal val="visible"/>
                                      </p:to>
                                    </p:set>
                                    <p:anim calcmode="lin" valueType="num">
                                      <p:cBhvr>
                                        <p:cTn id="55" dur="1000" fill="hold"/>
                                        <p:tgtEl>
                                          <p:spTgt spid="48141"/>
                                        </p:tgtEl>
                                        <p:attrNameLst>
                                          <p:attrName>ppt_w</p:attrName>
                                        </p:attrNameLst>
                                      </p:cBhvr>
                                      <p:tavLst>
                                        <p:tav tm="0">
                                          <p:val>
                                            <p:strVal val="#ppt_w+.3"/>
                                          </p:val>
                                        </p:tav>
                                        <p:tav tm="100000">
                                          <p:val>
                                            <p:strVal val="#ppt_w"/>
                                          </p:val>
                                        </p:tav>
                                      </p:tavLst>
                                    </p:anim>
                                    <p:anim calcmode="lin" valueType="num">
                                      <p:cBhvr>
                                        <p:cTn id="56" dur="1000" fill="hold"/>
                                        <p:tgtEl>
                                          <p:spTgt spid="48141"/>
                                        </p:tgtEl>
                                        <p:attrNameLst>
                                          <p:attrName>ppt_h</p:attrName>
                                        </p:attrNameLst>
                                      </p:cBhvr>
                                      <p:tavLst>
                                        <p:tav tm="0">
                                          <p:val>
                                            <p:strVal val="#ppt_h"/>
                                          </p:val>
                                        </p:tav>
                                        <p:tav tm="100000">
                                          <p:val>
                                            <p:strVal val="#ppt_h"/>
                                          </p:val>
                                        </p:tav>
                                      </p:tavLst>
                                    </p:anim>
                                    <p:animEffect transition="in" filter="fade">
                                      <p:cBhvr>
                                        <p:cTn id="57" dur="1000"/>
                                        <p:tgtEl>
                                          <p:spTgt spid="4814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0" presetClass="entr" presetSubtype="0" decel="100000" fill="hold" nodeType="clickEffect">
                                  <p:stCondLst>
                                    <p:cond delay="0"/>
                                  </p:stCondLst>
                                  <p:childTnLst>
                                    <p:set>
                                      <p:cBhvr>
                                        <p:cTn id="61" dur="1" fill="hold">
                                          <p:stCondLst>
                                            <p:cond delay="0"/>
                                          </p:stCondLst>
                                        </p:cTn>
                                        <p:tgtEl>
                                          <p:spTgt spid="48142"/>
                                        </p:tgtEl>
                                        <p:attrNameLst>
                                          <p:attrName>style.visibility</p:attrName>
                                        </p:attrNameLst>
                                      </p:cBhvr>
                                      <p:to>
                                        <p:strVal val="visible"/>
                                      </p:to>
                                    </p:set>
                                    <p:anim calcmode="lin" valueType="num">
                                      <p:cBhvr>
                                        <p:cTn id="62" dur="1000" fill="hold"/>
                                        <p:tgtEl>
                                          <p:spTgt spid="48142"/>
                                        </p:tgtEl>
                                        <p:attrNameLst>
                                          <p:attrName>ppt_w</p:attrName>
                                        </p:attrNameLst>
                                      </p:cBhvr>
                                      <p:tavLst>
                                        <p:tav tm="0">
                                          <p:val>
                                            <p:strVal val="#ppt_w+.3"/>
                                          </p:val>
                                        </p:tav>
                                        <p:tav tm="100000">
                                          <p:val>
                                            <p:strVal val="#ppt_w"/>
                                          </p:val>
                                        </p:tav>
                                      </p:tavLst>
                                    </p:anim>
                                    <p:anim calcmode="lin" valueType="num">
                                      <p:cBhvr>
                                        <p:cTn id="63" dur="1000" fill="hold"/>
                                        <p:tgtEl>
                                          <p:spTgt spid="48142"/>
                                        </p:tgtEl>
                                        <p:attrNameLst>
                                          <p:attrName>ppt_h</p:attrName>
                                        </p:attrNameLst>
                                      </p:cBhvr>
                                      <p:tavLst>
                                        <p:tav tm="0">
                                          <p:val>
                                            <p:strVal val="#ppt_h"/>
                                          </p:val>
                                        </p:tav>
                                        <p:tav tm="100000">
                                          <p:val>
                                            <p:strVal val="#ppt_h"/>
                                          </p:val>
                                        </p:tav>
                                      </p:tavLst>
                                    </p:anim>
                                    <p:animEffect transition="in" filter="fade">
                                      <p:cBhvr>
                                        <p:cTn id="64" dur="1000"/>
                                        <p:tgtEl>
                                          <p:spTgt spid="4814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48135"/>
                                        </p:tgtEl>
                                        <p:attrNameLst>
                                          <p:attrName>style.visibility</p:attrName>
                                        </p:attrNameLst>
                                      </p:cBhvr>
                                      <p:to>
                                        <p:strVal val="visible"/>
                                      </p:to>
                                    </p:set>
                                    <p:anim calcmode="lin" valueType="num">
                                      <p:cBhvr>
                                        <p:cTn id="69" dur="1000" fill="hold"/>
                                        <p:tgtEl>
                                          <p:spTgt spid="48135"/>
                                        </p:tgtEl>
                                        <p:attrNameLst>
                                          <p:attrName>ppt_w</p:attrName>
                                        </p:attrNameLst>
                                      </p:cBhvr>
                                      <p:tavLst>
                                        <p:tav tm="0">
                                          <p:val>
                                            <p:strVal val="#ppt_w*0.70"/>
                                          </p:val>
                                        </p:tav>
                                        <p:tav tm="100000">
                                          <p:val>
                                            <p:strVal val="#ppt_w"/>
                                          </p:val>
                                        </p:tav>
                                      </p:tavLst>
                                    </p:anim>
                                    <p:anim calcmode="lin" valueType="num">
                                      <p:cBhvr>
                                        <p:cTn id="70" dur="1000" fill="hold"/>
                                        <p:tgtEl>
                                          <p:spTgt spid="48135"/>
                                        </p:tgtEl>
                                        <p:attrNameLst>
                                          <p:attrName>ppt_h</p:attrName>
                                        </p:attrNameLst>
                                      </p:cBhvr>
                                      <p:tavLst>
                                        <p:tav tm="0">
                                          <p:val>
                                            <p:strVal val="#ppt_h"/>
                                          </p:val>
                                        </p:tav>
                                        <p:tav tm="100000">
                                          <p:val>
                                            <p:strVal val="#ppt_h"/>
                                          </p:val>
                                        </p:tav>
                                      </p:tavLst>
                                    </p:anim>
                                    <p:animEffect transition="in" filter="fade">
                                      <p:cBhvr>
                                        <p:cTn id="71" dur="1000"/>
                                        <p:tgtEl>
                                          <p:spTgt spid="4813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nodeType="clickEffect">
                                  <p:stCondLst>
                                    <p:cond delay="0"/>
                                  </p:stCondLst>
                                  <p:childTnLst>
                                    <p:set>
                                      <p:cBhvr>
                                        <p:cTn id="75" dur="1" fill="hold">
                                          <p:stCondLst>
                                            <p:cond delay="0"/>
                                          </p:stCondLst>
                                        </p:cTn>
                                        <p:tgtEl>
                                          <p:spTgt spid="48143"/>
                                        </p:tgtEl>
                                        <p:attrNameLst>
                                          <p:attrName>style.visibility</p:attrName>
                                        </p:attrNameLst>
                                      </p:cBhvr>
                                      <p:to>
                                        <p:strVal val="visible"/>
                                      </p:to>
                                    </p:set>
                                    <p:anim calcmode="lin" valueType="num">
                                      <p:cBhvr>
                                        <p:cTn id="76" dur="1000" fill="hold"/>
                                        <p:tgtEl>
                                          <p:spTgt spid="48143"/>
                                        </p:tgtEl>
                                        <p:attrNameLst>
                                          <p:attrName>ppt_w</p:attrName>
                                        </p:attrNameLst>
                                      </p:cBhvr>
                                      <p:tavLst>
                                        <p:tav tm="0">
                                          <p:val>
                                            <p:strVal val="#ppt_w+.3"/>
                                          </p:val>
                                        </p:tav>
                                        <p:tav tm="100000">
                                          <p:val>
                                            <p:strVal val="#ppt_w"/>
                                          </p:val>
                                        </p:tav>
                                      </p:tavLst>
                                    </p:anim>
                                    <p:anim calcmode="lin" valueType="num">
                                      <p:cBhvr>
                                        <p:cTn id="77" dur="1000" fill="hold"/>
                                        <p:tgtEl>
                                          <p:spTgt spid="48143"/>
                                        </p:tgtEl>
                                        <p:attrNameLst>
                                          <p:attrName>ppt_h</p:attrName>
                                        </p:attrNameLst>
                                      </p:cBhvr>
                                      <p:tavLst>
                                        <p:tav tm="0">
                                          <p:val>
                                            <p:strVal val="#ppt_h"/>
                                          </p:val>
                                        </p:tav>
                                        <p:tav tm="100000">
                                          <p:val>
                                            <p:strVal val="#ppt_h"/>
                                          </p:val>
                                        </p:tav>
                                      </p:tavLst>
                                    </p:anim>
                                    <p:animEffect transition="in" filter="fade">
                                      <p:cBhvr>
                                        <p:cTn id="78" dur="1000"/>
                                        <p:tgtEl>
                                          <p:spTgt spid="4814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8136"/>
                                        </p:tgtEl>
                                        <p:attrNameLst>
                                          <p:attrName>style.visibility</p:attrName>
                                        </p:attrNameLst>
                                      </p:cBhvr>
                                      <p:to>
                                        <p:strVal val="visible"/>
                                      </p:to>
                                    </p:set>
                                    <p:animEffect transition="in" filter="blinds(horizontal)">
                                      <p:cBhvr>
                                        <p:cTn id="83" dur="500"/>
                                        <p:tgtEl>
                                          <p:spTgt spid="4813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0" presetClass="entr" presetSubtype="0" decel="100000" fill="hold" nodeType="clickEffect">
                                  <p:stCondLst>
                                    <p:cond delay="0"/>
                                  </p:stCondLst>
                                  <p:childTnLst>
                                    <p:set>
                                      <p:cBhvr>
                                        <p:cTn id="87" dur="1" fill="hold">
                                          <p:stCondLst>
                                            <p:cond delay="0"/>
                                          </p:stCondLst>
                                        </p:cTn>
                                        <p:tgtEl>
                                          <p:spTgt spid="48144"/>
                                        </p:tgtEl>
                                        <p:attrNameLst>
                                          <p:attrName>style.visibility</p:attrName>
                                        </p:attrNameLst>
                                      </p:cBhvr>
                                      <p:to>
                                        <p:strVal val="visible"/>
                                      </p:to>
                                    </p:set>
                                    <p:anim calcmode="lin" valueType="num">
                                      <p:cBhvr>
                                        <p:cTn id="88" dur="1000" fill="hold"/>
                                        <p:tgtEl>
                                          <p:spTgt spid="48144"/>
                                        </p:tgtEl>
                                        <p:attrNameLst>
                                          <p:attrName>ppt_w</p:attrName>
                                        </p:attrNameLst>
                                      </p:cBhvr>
                                      <p:tavLst>
                                        <p:tav tm="0">
                                          <p:val>
                                            <p:strVal val="#ppt_w+.3"/>
                                          </p:val>
                                        </p:tav>
                                        <p:tav tm="100000">
                                          <p:val>
                                            <p:strVal val="#ppt_w"/>
                                          </p:val>
                                        </p:tav>
                                      </p:tavLst>
                                    </p:anim>
                                    <p:anim calcmode="lin" valueType="num">
                                      <p:cBhvr>
                                        <p:cTn id="89" dur="1000" fill="hold"/>
                                        <p:tgtEl>
                                          <p:spTgt spid="48144"/>
                                        </p:tgtEl>
                                        <p:attrNameLst>
                                          <p:attrName>ppt_h</p:attrName>
                                        </p:attrNameLst>
                                      </p:cBhvr>
                                      <p:tavLst>
                                        <p:tav tm="0">
                                          <p:val>
                                            <p:strVal val="#ppt_h"/>
                                          </p:val>
                                        </p:tav>
                                        <p:tav tm="100000">
                                          <p:val>
                                            <p:strVal val="#ppt_h"/>
                                          </p:val>
                                        </p:tav>
                                      </p:tavLst>
                                    </p:anim>
                                    <p:animEffect transition="in" filter="fade">
                                      <p:cBhvr>
                                        <p:cTn id="90" dur="1000"/>
                                        <p:tgtEl>
                                          <p:spTgt spid="4814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blinds(horizontal)">
                                      <p:cBhvr>
                                        <p:cTn id="95" dur="500"/>
                                        <p:tgtEl>
                                          <p:spTgt spid="2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0" presetClass="entr" presetSubtype="0" decel="100000" fill="hold" nodeType="click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p:cTn id="100" dur="1000" fill="hold"/>
                                        <p:tgtEl>
                                          <p:spTgt spid="20"/>
                                        </p:tgtEl>
                                        <p:attrNameLst>
                                          <p:attrName>ppt_w</p:attrName>
                                        </p:attrNameLst>
                                      </p:cBhvr>
                                      <p:tavLst>
                                        <p:tav tm="0">
                                          <p:val>
                                            <p:strVal val="#ppt_w+.3"/>
                                          </p:val>
                                        </p:tav>
                                        <p:tav tm="100000">
                                          <p:val>
                                            <p:strVal val="#ppt_w"/>
                                          </p:val>
                                        </p:tav>
                                      </p:tavLst>
                                    </p:anim>
                                    <p:anim calcmode="lin" valueType="num">
                                      <p:cBhvr>
                                        <p:cTn id="101" dur="1000" fill="hold"/>
                                        <p:tgtEl>
                                          <p:spTgt spid="20"/>
                                        </p:tgtEl>
                                        <p:attrNameLst>
                                          <p:attrName>ppt_h</p:attrName>
                                        </p:attrNameLst>
                                      </p:cBhvr>
                                      <p:tavLst>
                                        <p:tav tm="0">
                                          <p:val>
                                            <p:strVal val="#ppt_h"/>
                                          </p:val>
                                        </p:tav>
                                        <p:tav tm="100000">
                                          <p:val>
                                            <p:strVal val="#ppt_h"/>
                                          </p:val>
                                        </p:tav>
                                      </p:tavLst>
                                    </p:anim>
                                    <p:animEffect transition="in" filter="fade">
                                      <p:cBhvr>
                                        <p:cTn id="102" dur="1000"/>
                                        <p:tgtEl>
                                          <p:spTgt spid="2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blinds(horizontal)">
                                      <p:cBhvr>
                                        <p:cTn id="10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P spid="48149" grpId="0"/>
      <p:bldP spid="48150" grpId="0"/>
      <p:bldP spid="48151" grpId="0"/>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err="1">
                <a:latin typeface="Times New Roman" panose="02020603050405020304" pitchFamily="18" charset="0"/>
                <a:cs typeface="Times New Roman" panose="02020603050405020304" pitchFamily="18" charset="0"/>
              </a:rPr>
              <a:t>Dòng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i="1" u="sng" dirty="0" err="1">
                <a:solidFill>
                  <a:srgbClr val="FF0000"/>
                </a:solidFill>
                <a:latin typeface="Times New Roman" panose="02020603050405020304" pitchFamily="18" charset="0"/>
                <a:cs typeface="Times New Roman" panose="02020603050405020304" pitchFamily="18" charset="0"/>
              </a:rPr>
              <a:t>đổ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xuống</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625" y="2100449"/>
            <a:ext cx="7622771" cy="4283725"/>
          </a:xfrm>
        </p:spPr>
      </p:pic>
    </p:spTree>
    <p:extLst>
      <p:ext uri="{BB962C8B-B14F-4D97-AF65-F5344CB8AC3E}">
        <p14:creationId xmlns:p14="http://schemas.microsoft.com/office/powerpoint/2010/main" val="30622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2400" b="1" dirty="0">
                <a:latin typeface="Times New Roman" panose="02020603050405020304" pitchFamily="18" charset="0"/>
                <a:cs typeface="Times New Roman" panose="02020603050405020304" pitchFamily="18" charset="0"/>
              </a:rPr>
              <a:t>Cờ đỏ sao vàng phấp phới </a:t>
            </a:r>
            <a:r>
              <a:rPr lang="en-US" sz="2400" b="1" dirty="0">
                <a:solidFill>
                  <a:srgbClr val="FF0000"/>
                </a:solidFill>
                <a:latin typeface="Times New Roman" panose="02020603050405020304" pitchFamily="18" charset="0"/>
                <a:cs typeface="Times New Roman" panose="02020603050405020304" pitchFamily="18" charset="0"/>
              </a:rPr>
              <a:t>bay</a:t>
            </a:r>
            <a:r>
              <a:rPr lang="en-US" sz="2400" b="1" dirty="0">
                <a:latin typeface="Times New Roman" panose="02020603050405020304" pitchFamily="18" charset="0"/>
                <a:cs typeface="Times New Roman" panose="02020603050405020304" pitchFamily="18" charset="0"/>
              </a:rPr>
              <a:t> trên những con tàu</a:t>
            </a:r>
            <a:endParaRPr lang="en-US" sz="24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582" y="121286"/>
            <a:ext cx="3434542" cy="13255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446" y="1426130"/>
            <a:ext cx="8518294" cy="4549400"/>
          </a:xfrm>
          <a:prstGeom prst="rect">
            <a:avLst/>
          </a:prstGeom>
        </p:spPr>
      </p:pic>
      <p:sp>
        <p:nvSpPr>
          <p:cNvPr id="6" name="Rectangle 1">
            <a:extLst>
              <a:ext uri="{FF2B5EF4-FFF2-40B4-BE49-F238E27FC236}">
                <a16:creationId xmlns:a16="http://schemas.microsoft.com/office/drawing/2014/main" id="{837000EE-243C-4C59-AA5D-63C7DCE12383}"/>
              </a:ext>
            </a:extLst>
          </p:cNvPr>
          <p:cNvSpPr>
            <a:spLocks noChangeArrowheads="1"/>
          </p:cNvSpPr>
          <p:nvPr/>
        </p:nvSpPr>
        <p:spPr bwMode="auto">
          <a:xfrm>
            <a:off x="1761446" y="6032174"/>
            <a:ext cx="93726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vi-VN" sz="2600" b="1" dirty="0">
                <a:solidFill>
                  <a:srgbClr val="C00000"/>
                </a:solidFill>
                <a:latin typeface="Times New Roman" panose="02020603050405020304" pitchFamily="18" charset="0"/>
                <a:cs typeface="Times New Roman" panose="02020603050405020304" pitchFamily="18" charset="0"/>
              </a:rPr>
              <a:t>Di chuyển ở trên không, chuyển động theo, cuốn theo làn gió.</a:t>
            </a:r>
          </a:p>
          <a:p>
            <a:pPr eaLnBrk="1" hangingPunct="1"/>
            <a:endParaRPr lang="vi-VN" alt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3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1722</TotalTime>
  <Words>1437</Words>
  <Application>Microsoft Office PowerPoint</Application>
  <PresentationFormat>Widescreen</PresentationFormat>
  <Paragraphs>159</Paragraphs>
  <Slides>35</Slides>
  <Notes>7</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35</vt:i4>
      </vt:variant>
    </vt:vector>
  </HeadingPairs>
  <TitlesOfParts>
    <vt:vector size="52" baseType="lpstr">
      <vt:lpstr>等线</vt:lpstr>
      <vt:lpstr>微软雅黑</vt:lpstr>
      <vt:lpstr>.VnAvant</vt:lpstr>
      <vt:lpstr>Arial</vt:lpstr>
      <vt:lpstr>Calibri</vt:lpstr>
      <vt:lpstr>Calibri Light</vt:lpstr>
      <vt:lpstr>Garamond</vt:lpstr>
      <vt:lpstr>Times New Roman</vt:lpstr>
      <vt:lpstr>UTM American Sans</vt:lpstr>
      <vt:lpstr>1_Office Theme</vt:lpstr>
      <vt:lpstr>Organic</vt:lpstr>
      <vt:lpstr>包图主题2</vt:lpstr>
      <vt:lpstr>Office Theme</vt:lpstr>
      <vt:lpstr>11_Office Theme</vt:lpstr>
      <vt:lpstr>5_Office Theme</vt:lpstr>
      <vt:lpstr>12_Office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Dòng thác nước đổ xuống</vt:lpstr>
      <vt:lpstr>                                Cờ đỏ sao vàng phấp phới bay trên những con tàu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Hương Đào</cp:lastModifiedBy>
  <cp:revision>134</cp:revision>
  <dcterms:created xsi:type="dcterms:W3CDTF">2021-08-04T18:52:07Z</dcterms:created>
  <dcterms:modified xsi:type="dcterms:W3CDTF">2021-10-30T14:39:33Z</dcterms:modified>
</cp:coreProperties>
</file>