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5" r:id="rId4"/>
    <p:sldId id="284" r:id="rId5"/>
    <p:sldId id="280" r:id="rId6"/>
    <p:sldId id="259" r:id="rId7"/>
    <p:sldId id="260" r:id="rId8"/>
    <p:sldId id="298" r:id="rId9"/>
    <p:sldId id="261" r:id="rId10"/>
    <p:sldId id="293" r:id="rId11"/>
    <p:sldId id="286" r:id="rId12"/>
    <p:sldId id="289" r:id="rId13"/>
    <p:sldId id="291" r:id="rId14"/>
    <p:sldId id="294" r:id="rId15"/>
    <p:sldId id="295" r:id="rId16"/>
    <p:sldId id="296" r:id="rId17"/>
    <p:sldId id="297" r:id="rId18"/>
    <p:sldId id="287" r:id="rId19"/>
    <p:sldId id="288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587-CEB8-4AA0-BE78-70E33EDA2B96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971800" y="1571786"/>
            <a:ext cx="4419600" cy="841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TOÁN LỚP 4</a:t>
            </a:r>
            <a:endParaRPr lang="en-US" sz="60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" name="WordArt 29"/>
          <p:cNvSpPr>
            <a:spLocks noChangeArrowheads="1" noChangeShapeType="1" noTextEdit="1"/>
          </p:cNvSpPr>
          <p:nvPr/>
        </p:nvSpPr>
        <p:spPr bwMode="auto">
          <a:xfrm>
            <a:off x="1828800" y="2618471"/>
            <a:ext cx="6892636" cy="1712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</a:t>
            </a:r>
          </a:p>
          <a:p>
            <a:pPr algn="ctr"/>
            <a:r>
              <a:rPr lang="vi-VN" sz="3600" b="1" kern="10" dirty="0" smtClean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biết tổng và hiệu của hai số đó</a:t>
            </a:r>
            <a:endParaRPr lang="en-US" sz="3600" b="1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0000FF"/>
                  </a:gs>
                </a:gsLst>
                <a:lin ang="108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1065212" y="2314575"/>
            <a:ext cx="6859588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1282700" y="4953000"/>
            <a:ext cx="6781800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658812"/>
            <a:ext cx="789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cs typeface="Arial" panose="020B0604020202020204" pitchFamily="34" charset="0"/>
              </a:rPr>
              <a:t>? </a:t>
            </a:r>
            <a:endParaRPr lang="en-US" altLang="en-US" sz="4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0706" y="700087"/>
            <a:ext cx="7543800" cy="1433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515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375" y="3635514"/>
            <a:ext cx="840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cs typeface="Arial" panose="020B0604020202020204" pitchFamily="34" charset="0"/>
              </a:rPr>
              <a:t>tìm</a:t>
            </a:r>
            <a:r>
              <a:rPr lang="en-US" altLang="en-US" sz="4000" b="1" dirty="0"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ta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? 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352800"/>
            <a:ext cx="78486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432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animBg="1"/>
      <p:bldP spid="2" grpId="0" animBg="1"/>
      <p:bldP spid="12292" grpId="0"/>
      <p:bldP spid="10" grpId="0"/>
      <p:bldP spid="5" grpId="0"/>
      <p:bldP spid="5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Các bước giải bài toán: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8" y="657075"/>
            <a:ext cx="885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Xác định đối tượng nào là số bé,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đối tượng nào là số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lớn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để vẽ sơ đồ.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7" y="3669548"/>
            <a:ext cx="443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lớn trước.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877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Vẽ sơ đồ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9" y="4942803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SB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1292" y="4776927"/>
            <a:ext cx="626645" cy="3070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1292" y="5173637"/>
            <a:ext cx="611909" cy="294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1292" y="5324326"/>
            <a:ext cx="637221" cy="2641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48" y="1425020"/>
            <a:ext cx="769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58 tuổi</a:t>
            </a:r>
          </a:p>
          <a:p>
            <a:pPr algn="just"/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trai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 hơn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học sinh gái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40 em.</a:t>
            </a:r>
          </a:p>
          <a:p>
            <a:pPr algn="just"/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con vịt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là 15 con.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27742" y="3684026"/>
            <a:ext cx="537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bé trước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8789" y="4995723"/>
            <a:ext cx="621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SL 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242584" y="4863251"/>
            <a:ext cx="606595" cy="280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95235" y="5227626"/>
            <a:ext cx="611909" cy="8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>
            <a:off x="5305612" y="5337656"/>
            <a:ext cx="585871" cy="269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3087689"/>
            <a:ext cx="5641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Áp dụng công thức để tìm hai số: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5163" y="3639530"/>
            <a:ext cx="6125" cy="244744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942" y="4180161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lớn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8295" y="4555297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Số lớn  - Hiệu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8446" y="4935336"/>
            <a:ext cx="270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Tổng – Số lớn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18295" y="5378568"/>
            <a:ext cx="320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SB = (Tổng –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48127" y="4149109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bé = (Tổng -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74548" y="4553705"/>
            <a:ext cx="269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 Số bé  + Hiệu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49179" y="4995724"/>
            <a:ext cx="256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Tổng – Số bé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891483" y="5376254"/>
            <a:ext cx="367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SL = (Tổng + Hiệu) :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4" grpId="0"/>
      <p:bldP spid="35" grpId="0"/>
      <p:bldP spid="36" grpId="0"/>
      <p:bldP spid="40" grpId="0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1: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 của hai số là 20, hiệu của hai số là 4. Tìm hai số đó?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3622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lớn là: 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(20 + 4) :2 = 12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(20 - 4) : 2 = 8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số: Số lớn: 12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Số bé: 8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vận dụng 2: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vườn có 100 cây táo và ổi. Số cây táo nhiều hơn cây ổi là 20 cây. Tính số cây mỗi loại?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0828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táo có là: 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(100+20):2 = 60 (cây)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cây ổi có là: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(100-20):2=40 (cây)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số: Cây táo: 60 cây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Cây ổi: 40 cây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1524000"/>
            <a:ext cx="3352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2133600"/>
            <a:ext cx="1828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743200"/>
            <a:ext cx="1600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562100" y="2132013"/>
            <a:ext cx="5775325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15"/>
          <p:cNvSpPr>
            <a:spLocks noChangeShapeType="1"/>
          </p:cNvSpPr>
          <p:nvPr/>
        </p:nvSpPr>
        <p:spPr bwMode="auto">
          <a:xfrm>
            <a:off x="1528763" y="2655888"/>
            <a:ext cx="163195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73025" y="18954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bố: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6988" y="2389188"/>
            <a:ext cx="1973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2253457" y="2075656"/>
            <a:ext cx="215900" cy="1570037"/>
          </a:xfrm>
          <a:prstGeom prst="leftBrace">
            <a:avLst>
              <a:gd name="adj1" fmla="val 17086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280694" y="-916781"/>
            <a:ext cx="280988" cy="5765800"/>
          </a:xfrm>
          <a:prstGeom prst="leftBrace">
            <a:avLst>
              <a:gd name="adj1" fmla="val 16292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092700" y="357188"/>
            <a:ext cx="357187" cy="4116388"/>
          </a:xfrm>
          <a:prstGeom prst="leftBrace">
            <a:avLst>
              <a:gd name="adj1" fmla="val 45991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7327900" y="20034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764088" y="246538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tuổi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493000" y="21748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2201863" y="2851150"/>
            <a:ext cx="34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217988" y="1373188"/>
            <a:ext cx="44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3689350" y="939800"/>
            <a:ext cx="1814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216275" y="2047875"/>
            <a:ext cx="0" cy="2524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31938" y="2022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37425" y="20351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8763" y="253682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89288" y="2530475"/>
            <a:ext cx="0" cy="2508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65099" y="46038"/>
            <a:ext cx="8863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 bố và tuổi con cộng lại được 58 tuổi. Bố hơn con 38 tuổi. Hỏi bố bao nhiêu tuổi, con bao nhiêu tuổi 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3206750" y="2254250"/>
            <a:ext cx="15875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830638" y="3081338"/>
            <a:ext cx="153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en-US" sz="2800" b="1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49850" y="4343400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38 ) : 2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=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413" y="4240213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( 58 + 38 ) : 2 = 48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48 - 38 = 10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Con: 10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5050" y="3697288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768975" y="3749675"/>
            <a:ext cx="1202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503738" y="3863975"/>
            <a:ext cx="3175" cy="283845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31764" grpId="0" animBg="1"/>
      <p:bldP spid="31765" grpId="0" animBg="1"/>
      <p:bldP spid="31767" grpId="0" animBg="1"/>
      <p:bldP spid="31768" grpId="0" animBg="1"/>
      <p:bldP spid="31769" grpId="0"/>
      <p:bldP spid="31770" grpId="0"/>
      <p:bldP spid="31771" grpId="0"/>
      <p:bldP spid="31772" grpId="0"/>
      <p:bldP spid="10255" grpId="0"/>
      <p:bldP spid="22" grpId="0"/>
      <p:bldP spid="23" grpId="0"/>
      <p:bldP spid="24" grpId="0"/>
      <p:bldP spid="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6400" y="26352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lớp học có 28 học sinh. Số học sinh trai nhiều hơn số học sinh gái là 4 em. Hỏi lớp học đó có bao nhiêu học sinh trai, bao nhiêu học sinh gái?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" y="2698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52425" y="1941513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860550" y="1935163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trai </a:t>
            </a:r>
            <a:r>
              <a:rPr lang="en-US" altLang="en-US" sz="2400"/>
              <a:t>: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860550" y="2293938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gái </a:t>
            </a:r>
            <a:r>
              <a:rPr lang="en-US" altLang="en-US" sz="2400"/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00500" y="2193925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13200" y="2597150"/>
            <a:ext cx="2286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187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042944" y="221694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910807" y="2585244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223794" y="260588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90444" y="23979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8" name="AutoShape 19"/>
          <p:cNvSpPr>
            <a:spLocks/>
          </p:cNvSpPr>
          <p:nvPr/>
        </p:nvSpPr>
        <p:spPr bwMode="auto">
          <a:xfrm rot="5400000" flipV="1">
            <a:off x="5417344" y="440531"/>
            <a:ext cx="304800" cy="3113088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09" name="AutoShape 18"/>
          <p:cNvSpPr>
            <a:spLocks/>
          </p:cNvSpPr>
          <p:nvPr/>
        </p:nvSpPr>
        <p:spPr bwMode="auto">
          <a:xfrm rot="-5400000">
            <a:off x="6619875" y="190976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0" name="AutoShape 22"/>
          <p:cNvSpPr>
            <a:spLocks/>
          </p:cNvSpPr>
          <p:nvPr/>
        </p:nvSpPr>
        <p:spPr bwMode="auto">
          <a:xfrm rot="10800000">
            <a:off x="7231063" y="2141538"/>
            <a:ext cx="141287" cy="5207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211" name="TextBox 29"/>
          <p:cNvSpPr txBox="1">
            <a:spLocks noChangeArrowheads="1"/>
          </p:cNvSpPr>
          <p:nvPr/>
        </p:nvSpPr>
        <p:spPr bwMode="auto">
          <a:xfrm>
            <a:off x="6388100" y="228123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em</a:t>
            </a: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7385050" y="2170113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 em</a:t>
            </a:r>
          </a:p>
        </p:txBody>
      </p:sp>
      <p:sp>
        <p:nvSpPr>
          <p:cNvPr id="8213" name="AutoShape 18"/>
          <p:cNvSpPr>
            <a:spLocks/>
          </p:cNvSpPr>
          <p:nvPr/>
        </p:nvSpPr>
        <p:spPr bwMode="auto">
          <a:xfrm rot="-5400000">
            <a:off x="5047457" y="1597818"/>
            <a:ext cx="228600" cy="2297113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215" name="TextBox 33"/>
          <p:cNvSpPr txBox="1">
            <a:spLocks noChangeArrowheads="1"/>
          </p:cNvSpPr>
          <p:nvPr/>
        </p:nvSpPr>
        <p:spPr bwMode="auto">
          <a:xfrm>
            <a:off x="5143500" y="13890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10000" y="64452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1429327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02552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6225" y="141937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174207" y="4929981"/>
            <a:ext cx="2971800" cy="158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608013" y="3492500"/>
            <a:ext cx="39846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( 28 – 4) : 2 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+ 4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119063" y="3613150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4692650" y="361156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4724400" y="3494088"/>
            <a:ext cx="42179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+ 4 ) : 2 = 16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16 - 4 = 12 (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795838" y="276066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 em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195219" y="220741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8198" grpId="0"/>
      <p:bldP spid="8199" grpId="0"/>
      <p:bldP spid="8200" grpId="0"/>
      <p:bldP spid="8208" grpId="0" animBg="1"/>
      <p:bldP spid="8209" grpId="0" animBg="1"/>
      <p:bldP spid="8210" grpId="0" animBg="1"/>
      <p:bldP spid="8211" grpId="0"/>
      <p:bldP spid="8212" grpId="0"/>
      <p:bldP spid="8213" grpId="0" animBg="1"/>
      <p:bldP spid="8215" grpId="0"/>
      <p:bldP spid="35" grpId="0"/>
      <p:bldP spid="36" grpId="0"/>
      <p:bldP spid="37" grpId="0"/>
      <p:bldP spid="38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19"/>
          <p:cNvSpPr txBox="1">
            <a:spLocks noChangeArrowheads="1"/>
          </p:cNvSpPr>
          <p:nvPr/>
        </p:nvSpPr>
        <p:spPr bwMode="auto">
          <a:xfrm>
            <a:off x="338138" y="93230"/>
            <a:ext cx="8882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4A và 4B trồng được 600 cây. Lớp 4A trồng được ít hơn lớp 4B là 50 cây. Hỏi mỗi lớp trồng được bao nhiêu cây ?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7630788" y="2710872"/>
            <a:ext cx="1284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Line 3"/>
          <p:cNvSpPr>
            <a:spLocks noChangeShapeType="1"/>
          </p:cNvSpPr>
          <p:nvPr/>
        </p:nvSpPr>
        <p:spPr bwMode="auto">
          <a:xfrm>
            <a:off x="2442744" y="2730354"/>
            <a:ext cx="46409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123041" y="2926772"/>
            <a:ext cx="2106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6084844" y="2926772"/>
            <a:ext cx="1287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 cây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7084512" y="263784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56971" y="1918709"/>
            <a:ext cx="192692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84885" y="3574472"/>
            <a:ext cx="221343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cây</a:t>
            </a: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 rot="16200000">
            <a:off x="4619566" y="174475"/>
            <a:ext cx="287338" cy="4639406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7" name="Line 5"/>
          <p:cNvSpPr>
            <a:spLocks noChangeShapeType="1"/>
          </p:cNvSpPr>
          <p:nvPr/>
        </p:nvSpPr>
        <p:spPr bwMode="auto">
          <a:xfrm>
            <a:off x="2443531" y="3214110"/>
            <a:ext cx="35704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601400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10"/>
          <p:cNvSpPr>
            <a:spLocks noChangeShapeType="1"/>
          </p:cNvSpPr>
          <p:nvPr/>
        </p:nvSpPr>
        <p:spPr bwMode="auto">
          <a:xfrm>
            <a:off x="2443531" y="31426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AutoShape 16"/>
          <p:cNvSpPr>
            <a:spLocks/>
          </p:cNvSpPr>
          <p:nvPr/>
        </p:nvSpPr>
        <p:spPr bwMode="auto">
          <a:xfrm rot="5400000">
            <a:off x="4084310" y="1717800"/>
            <a:ext cx="287338" cy="357047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7160078" y="2437822"/>
            <a:ext cx="284945" cy="936625"/>
          </a:xfrm>
          <a:prstGeom prst="rightBrace">
            <a:avLst>
              <a:gd name="adj1" fmla="val 29231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808709" y="130023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43200" y="533400"/>
            <a:ext cx="11168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4572" y="521855"/>
            <a:ext cx="936228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" y="849745"/>
            <a:ext cx="669131" cy="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838200"/>
            <a:ext cx="7108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38600" y="849745"/>
            <a:ext cx="8626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63147" y="875002"/>
            <a:ext cx="1466453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28513" y="2416173"/>
            <a:ext cx="2160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442744" y="262240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6014735" y="2622404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AutoShape 18"/>
          <p:cNvSpPr>
            <a:spLocks/>
          </p:cNvSpPr>
          <p:nvPr/>
        </p:nvSpPr>
        <p:spPr bwMode="auto">
          <a:xfrm rot="5400000">
            <a:off x="6404013" y="2389931"/>
            <a:ext cx="287338" cy="1070511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680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 animBg="1"/>
      <p:bldP spid="19464" grpId="0"/>
      <p:bldP spid="19466" grpId="0"/>
      <p:bldP spid="19468" grpId="0" animBg="1"/>
      <p:bldP spid="19469" grpId="0"/>
      <p:bldP spid="19470" grpId="0"/>
      <p:bldP spid="19471" grpId="0" animBg="1"/>
      <p:bldP spid="19477" grpId="0" animBg="1"/>
      <p:bldP spid="19478" grpId="0" animBg="1"/>
      <p:bldP spid="19479" grpId="0" animBg="1"/>
      <p:bldP spid="19476" grpId="0" animBg="1"/>
      <p:bldP spid="19473" grpId="0" animBg="1"/>
      <p:bldP spid="70676" grpId="0"/>
      <p:bldP spid="44" grpId="0"/>
      <p:bldP spid="46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2738" y="175260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4B trồng:</a:t>
            </a:r>
            <a:endParaRPr lang="vi-VN" altLang="en-US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2590800" y="2438400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6200775" y="2298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4849813" y="1219200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cây</a:t>
            </a:r>
          </a:p>
        </p:txBody>
      </p:sp>
      <p:sp>
        <p:nvSpPr>
          <p:cNvPr id="20486" name="AutoShape 15"/>
          <p:cNvSpPr>
            <a:spLocks/>
          </p:cNvSpPr>
          <p:nvPr/>
        </p:nvSpPr>
        <p:spPr bwMode="auto">
          <a:xfrm rot="-5400000">
            <a:off x="4813300" y="-519112"/>
            <a:ext cx="287338" cy="4678362"/>
          </a:xfrm>
          <a:prstGeom prst="rightBrace">
            <a:avLst>
              <a:gd name="adj1" fmla="val 13568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Line 3"/>
          <p:cNvSpPr>
            <a:spLocks noChangeShapeType="1"/>
          </p:cNvSpPr>
          <p:nvPr/>
        </p:nvSpPr>
        <p:spPr bwMode="auto">
          <a:xfrm>
            <a:off x="2635250" y="1955800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277813" y="215582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 flipH="1">
            <a:off x="6218238" y="1866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6289675" y="21558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50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>
            <a:off x="2617788" y="1866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2617788" y="2371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7848600" y="1955800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600 cây</a:t>
            </a:r>
            <a:endParaRPr lang="vi-VN" altLang="en-US" sz="2000">
              <a:cs typeface="Arial" panose="020B0604020202020204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768725" y="26670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?</a:t>
            </a:r>
            <a:r>
              <a:rPr lang="vi-VN" altLang="en-US" sz="2000">
                <a:cs typeface="Arial" panose="020B0604020202020204" pitchFamily="34" charset="0"/>
              </a:rPr>
              <a:t>  cây</a:t>
            </a:r>
          </a:p>
        </p:txBody>
      </p:sp>
      <p:sp>
        <p:nvSpPr>
          <p:cNvPr id="20495" name="AutoShape 16"/>
          <p:cNvSpPr>
            <a:spLocks/>
          </p:cNvSpPr>
          <p:nvPr/>
        </p:nvSpPr>
        <p:spPr bwMode="auto">
          <a:xfrm rot="5400000">
            <a:off x="4247356" y="858044"/>
            <a:ext cx="287338" cy="360045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6" name="AutoShape 17"/>
          <p:cNvSpPr>
            <a:spLocks/>
          </p:cNvSpPr>
          <p:nvPr/>
        </p:nvSpPr>
        <p:spPr bwMode="auto">
          <a:xfrm>
            <a:off x="7391400" y="1651000"/>
            <a:ext cx="287338" cy="1008063"/>
          </a:xfrm>
          <a:prstGeom prst="rightBrace">
            <a:avLst>
              <a:gd name="adj1" fmla="val 29236"/>
              <a:gd name="adj2" fmla="val 51389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AutoShape 18"/>
          <p:cNvSpPr>
            <a:spLocks/>
          </p:cNvSpPr>
          <p:nvPr/>
        </p:nvSpPr>
        <p:spPr bwMode="auto">
          <a:xfrm rot="5400000">
            <a:off x="6614319" y="1615282"/>
            <a:ext cx="287337" cy="1079500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3662363" y="5334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 tắt 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>
            <a:off x="4495800" y="3505200"/>
            <a:ext cx="0" cy="3124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105352" y="3062287"/>
            <a:ext cx="43053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4B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600 + 50)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A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325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– 50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4B: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325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4A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4572000" y="3071812"/>
            <a:ext cx="45243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4A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600 – 50)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275 (cây)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 cây lớp 4 B trồng được là: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275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325 (cây)</a:t>
            </a:r>
          </a:p>
          <a:p>
            <a:pPr>
              <a:spcBef>
                <a:spcPct val="50000"/>
              </a:spcBef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số: 4B: 325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4A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275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              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                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502" name="Line 34"/>
          <p:cNvSpPr>
            <a:spLocks noChangeShapeType="1"/>
          </p:cNvSpPr>
          <p:nvPr/>
        </p:nvSpPr>
        <p:spPr bwMode="auto">
          <a:xfrm>
            <a:off x="7315200" y="1828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/>
      <p:bldP spid="727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NHẤT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 cầu: Mỗi bạn tự đặt nhanh cho cô một bài toán có nội dung về bài toán: Tìm hai số khi biết tổng và hiệu.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Thời gian: 3 phút.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Ai đặt nhanh, đúng sẽ có thưởng, thưởng này được phát sau khi các con đến trường! Hihi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phút bắt đầu!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7620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bài học hôm nay, các con thực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vụ sau: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ung hinh sinh nhat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10210800" cy="6858000"/>
          </a:xfrm>
          <a:prstGeom prst="rect">
            <a:avLst/>
          </a:prstGeom>
        </p:spPr>
      </p:pic>
      <p:pic>
        <p:nvPicPr>
          <p:cNvPr id="35842" name="Picture 2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14700" y="33909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370034">
            <a:off x="6350" y="-1143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673735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53100" y="33147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19400">
            <a:off x="7724775" y="-73025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400800" cy="3124200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CHƠI:</a:t>
            </a:r>
          </a:p>
          <a:p>
            <a:pPr algn="ctr"/>
            <a:r>
              <a:rPr lang="en-US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  <a:endParaRPr lang="en-US" sz="4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 descr="hinh-dong-de-thuong-chu-lon-ku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4572000"/>
            <a:ext cx="2286000" cy="2286000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429000"/>
            <a:ext cx="2514600" cy="2286000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/>
          <p:nvPr/>
        </p:nvCxnSpPr>
        <p:spPr>
          <a:xfrm rot="5400000">
            <a:off x="3032919" y="4075906"/>
            <a:ext cx="2971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7" name="TextBox 35"/>
          <p:cNvSpPr txBox="1">
            <a:spLocks noChangeArrowheads="1"/>
          </p:cNvSpPr>
          <p:nvPr/>
        </p:nvSpPr>
        <p:spPr bwMode="auto">
          <a:xfrm>
            <a:off x="304799" y="2667000"/>
            <a:ext cx="39846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( 28 – 4) : 2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12 học sinh gái</a:t>
            </a:r>
          </a:p>
        </p:txBody>
      </p:sp>
      <p:sp>
        <p:nvSpPr>
          <p:cNvPr id="8218" name="TextBox 36"/>
          <p:cNvSpPr txBox="1">
            <a:spLocks noChangeArrowheads="1"/>
          </p:cNvSpPr>
          <p:nvPr/>
        </p:nvSpPr>
        <p:spPr bwMode="auto">
          <a:xfrm>
            <a:off x="413544" y="2792412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8219" name="TextBox 37"/>
          <p:cNvSpPr txBox="1">
            <a:spLocks noChangeArrowheads="1"/>
          </p:cNvSpPr>
          <p:nvPr/>
        </p:nvSpPr>
        <p:spPr bwMode="auto">
          <a:xfrm>
            <a:off x="4833937" y="2807998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8220" name="TextBox 38"/>
          <p:cNvSpPr txBox="1">
            <a:spLocks noChangeArrowheads="1"/>
          </p:cNvSpPr>
          <p:nvPr/>
        </p:nvSpPr>
        <p:spPr bwMode="auto">
          <a:xfrm>
            <a:off x="5025736" y="2667000"/>
            <a:ext cx="39401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trai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(28 + 4 ) : 2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16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12 học sinh gái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28600" y="867207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905000" y="900545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trai </a:t>
            </a:r>
            <a:r>
              <a:rPr lang="en-US" sz="2400" dirty="0"/>
              <a:t>: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905000" y="125932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Học sinh gái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27488" y="1194232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38600" y="1586345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9631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087394" y="118232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963194" y="1574438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249194" y="158555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134894" y="1363301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utoShape 19"/>
          <p:cNvSpPr>
            <a:spLocks/>
          </p:cNvSpPr>
          <p:nvPr/>
        </p:nvSpPr>
        <p:spPr bwMode="auto">
          <a:xfrm rot="5400000" flipV="1">
            <a:off x="5453857" y="-536937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 rot="-5400000">
            <a:off x="6667500" y="905307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49" name="AutoShape 22"/>
          <p:cNvSpPr>
            <a:spLocks/>
          </p:cNvSpPr>
          <p:nvPr/>
        </p:nvSpPr>
        <p:spPr bwMode="auto">
          <a:xfrm rot="10800000">
            <a:off x="7239000" y="844982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/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6445250" y="135774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em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7428778" y="1135495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em</a:t>
            </a:r>
          </a:p>
        </p:txBody>
      </p:sp>
      <p:sp>
        <p:nvSpPr>
          <p:cNvPr id="52" name="AutoShape 18"/>
          <p:cNvSpPr>
            <a:spLocks/>
          </p:cNvSpPr>
          <p:nvPr/>
        </p:nvSpPr>
        <p:spPr bwMode="auto">
          <a:xfrm rot="-5400000">
            <a:off x="5061744" y="594951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/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4921250" y="179272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5227421" y="45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em</a:t>
            </a:r>
          </a:p>
        </p:txBody>
      </p:sp>
    </p:spTree>
    <p:extLst>
      <p:ext uri="{BB962C8B-B14F-4D97-AF65-F5344CB8AC3E}">
        <p14:creationId xmlns:p14="http://schemas.microsoft.com/office/powerpoint/2010/main" val="18858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  <p:bldP spid="8219" grpId="0"/>
      <p:bldP spid="8220" grpId="0"/>
      <p:bldP spid="36" grpId="0"/>
      <p:bldP spid="37" grpId="0"/>
      <p:bldP spid="38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Sau bài học hôm nay, các con thực hiện nhiệm vụ sau: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Mỗi bạn tự đặt 1 đề 1 bài toán có nội dung: Tìm hai số khi biết tổng và hiệu.</a:t>
            </a:r>
          </a:p>
          <a:p>
            <a:pPr marL="342900" indent="-342900" algn="just">
              <a:buAutoNum type="arabi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Làm bài tập sách giáo khoa vào vở, sau khi làm xong, chụp gửi zalo cá nhân của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7162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10934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73394" y="1"/>
            <a:ext cx="9290788" cy="68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0"/>
            <a:ext cx="9296400" cy="21336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38600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50165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Mẹ năm nay 40 uổi, mẹ hơn con 32 tuổi. Hỏi năm nay con bao nhiêu tuổi?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182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72 tuổi  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</a:t>
            </a:r>
            <a:r>
              <a:rPr lang="en-US" sz="3000" b="1" dirty="0" smtClean="0">
                <a:latin typeface=".VnAvant" pitchFamily="34" charset="0"/>
              </a:rPr>
              <a:t>.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8 tuổi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C</a:t>
            </a:r>
            <a:r>
              <a:rPr lang="en-US" sz="3000" dirty="0" smtClean="0">
                <a:latin typeface=".VnAvant" pitchFamily="34" charset="0"/>
              </a:rPr>
              <a:t>. </a:t>
            </a:r>
            <a:r>
              <a:rPr lang="en-US" sz="3000" b="1" dirty="0" smtClean="0">
                <a:latin typeface=".VnAvant" pitchFamily="34" charset="0"/>
              </a:rPr>
              <a:t>36 tuổi</a:t>
            </a:r>
            <a:endParaRPr lang="en-US" sz="3000" b="1" dirty="0">
              <a:latin typeface=".VnAvant" pitchFamily="34" charset="0"/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smtClean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33"/>
          <p:cNvSpPr>
            <a:spLocks noChangeArrowheads="1"/>
          </p:cNvSpPr>
          <p:nvPr/>
        </p:nvSpPr>
        <p:spPr bwMode="auto">
          <a:xfrm>
            <a:off x="0" y="-228600"/>
            <a:ext cx="9144000" cy="2438400"/>
          </a:xfrm>
          <a:prstGeom prst="cloudCallout">
            <a:avLst>
              <a:gd name="adj1" fmla="val -43917"/>
              <a:gd name="adj2" fmla="val 655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075113"/>
            <a:ext cx="685800" cy="68580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Nhà Lan có 50 con vịt, số gà kém vịt là 36 con. Hỏi nhà Lan có bao nhiêu con gà?</a:t>
            </a:r>
            <a:endParaRPr lang="en-US" sz="36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28962" y="2514600"/>
            <a:ext cx="3195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43 con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4132263"/>
            <a:ext cx="220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</a:t>
            </a:r>
            <a:r>
              <a:rPr lang="en-US" sz="3000" b="1" dirty="0" smtClean="0">
                <a:latin typeface=".VnAvant" pitchFamily="34" charset="0"/>
              </a:rPr>
              <a:t>.  14 con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048000" y="554355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C.86 con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smtClean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unny Card With Empty Space For Text. Stock Vector - Illustration of  cartoon, flower: 310690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-4980" y="1"/>
            <a:ext cx="9136453" cy="69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9144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tháng 10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số khi biết tổng và hiệu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775" y="6858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Tổng của hai số là 70. Hiệu của hai số là 10.</a:t>
            </a:r>
          </a:p>
          <a:p>
            <a:pPr marL="812800" indent="-8128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Tìm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82133" y="1962811"/>
            <a:ext cx="838200" cy="7620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429000" y="2000250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429000" y="195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429000" y="25336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419475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019800" y="248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308225" y="17605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339975" y="22828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619625" y="1390650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5010150" y="152400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019800" y="203835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6348413" y="1671637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934200" y="1847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181725" y="22383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239000" y="218447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648200" y="2747962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01491" y="132116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0" y="2573337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Cách  thứ nhất: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58775" y="2931318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70 - 10 = 60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60 : 2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1000" y="28194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674519" y="3845719"/>
            <a:ext cx="76202" cy="30956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173807" y="403859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940136" y="40386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262688" y="3881437"/>
            <a:ext cx="85727" cy="247649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4191000" y="4598987"/>
            <a:ext cx="16716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4267200" y="5410199"/>
            <a:ext cx="457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676400" y="1095375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19600" y="109537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52600" y="1552575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1242" y="1602488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504516"/>
            <a:ext cx="800532" cy="991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2590800" y="3581400"/>
            <a:ext cx="381000" cy="12192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124200" y="3962400"/>
            <a:ext cx="1143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1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6" grpId="0" animBg="1"/>
      <p:bldP spid="6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5559425" y="931717"/>
            <a:ext cx="1003300" cy="76200"/>
            <a:chOff x="2920" y="2664"/>
            <a:chExt cx="632" cy="48"/>
          </a:xfrm>
        </p:grpSpPr>
        <p:sp>
          <p:nvSpPr>
            <p:cNvPr id="4137" name="Line 6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8" name="Line 7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2971800" y="969817"/>
            <a:ext cx="2590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971800" y="94124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2971800" y="1398442"/>
            <a:ext cx="2590800" cy="76200"/>
            <a:chOff x="1296" y="2664"/>
            <a:chExt cx="1632" cy="48"/>
          </a:xfrm>
        </p:grpSpPr>
        <p:sp>
          <p:nvSpPr>
            <p:cNvPr id="4134" name="Line 13"/>
            <p:cNvSpPr>
              <a:spLocks noChangeShapeType="1"/>
            </p:cNvSpPr>
            <p:nvPr/>
          </p:nvSpPr>
          <p:spPr bwMode="auto">
            <a:xfrm>
              <a:off x="1296" y="2688"/>
              <a:ext cx="16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5" name="Line 14"/>
            <p:cNvSpPr>
              <a:spLocks noChangeShapeType="1"/>
            </p:cNvSpPr>
            <p:nvPr/>
          </p:nvSpPr>
          <p:spPr bwMode="auto">
            <a:xfrm>
              <a:off x="1296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6" name="Line 15"/>
            <p:cNvSpPr>
              <a:spLocks noChangeShapeType="1"/>
            </p:cNvSpPr>
            <p:nvPr/>
          </p:nvSpPr>
          <p:spPr bwMode="auto">
            <a:xfrm>
              <a:off x="2928" y="2664"/>
              <a:ext cx="0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905000" y="74121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905000" y="124604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5130" name="AutoShape 18"/>
          <p:cNvSpPr>
            <a:spLocks/>
          </p:cNvSpPr>
          <p:nvPr/>
        </p:nvSpPr>
        <p:spPr bwMode="auto">
          <a:xfrm rot="-5400000">
            <a:off x="4143375" y="303067"/>
            <a:ext cx="238125" cy="2562225"/>
          </a:xfrm>
          <a:prstGeom prst="leftBrace">
            <a:avLst>
              <a:gd name="adj1" fmla="val 140079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AutoShape 19"/>
          <p:cNvSpPr>
            <a:spLocks/>
          </p:cNvSpPr>
          <p:nvPr/>
        </p:nvSpPr>
        <p:spPr bwMode="auto">
          <a:xfrm rot="5400000" flipV="1">
            <a:off x="4622800" y="-979633"/>
            <a:ext cx="314325" cy="3546475"/>
          </a:xfrm>
          <a:prstGeom prst="leftBrace">
            <a:avLst>
              <a:gd name="adj1" fmla="val 193062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>
            <a:off x="5565775" y="9412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AutoShape 21"/>
          <p:cNvSpPr>
            <a:spLocks/>
          </p:cNvSpPr>
          <p:nvPr/>
        </p:nvSpPr>
        <p:spPr bwMode="auto">
          <a:xfrm rot="-5400000">
            <a:off x="5969000" y="601517"/>
            <a:ext cx="17145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22"/>
          <p:cNvSpPr>
            <a:spLocks/>
          </p:cNvSpPr>
          <p:nvPr/>
        </p:nvSpPr>
        <p:spPr bwMode="auto">
          <a:xfrm rot="10800000">
            <a:off x="6629400" y="645967"/>
            <a:ext cx="266700" cy="1219200"/>
          </a:xfrm>
          <a:prstGeom prst="leftBrace">
            <a:avLst>
              <a:gd name="adj1" fmla="val 38095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5843588" y="110793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934200" y="1107930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4207019" y="1703243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4648200" y="3048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562600" y="1398442"/>
            <a:ext cx="1003300" cy="76200"/>
            <a:chOff x="2920" y="2664"/>
            <a:chExt cx="632" cy="48"/>
          </a:xfrm>
        </p:grpSpPr>
        <p:sp>
          <p:nvSpPr>
            <p:cNvPr id="5155" name="Line 29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6" name="Line 30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6" name="Text Box 35"/>
          <p:cNvSpPr txBox="1">
            <a:spLocks noChangeArrowheads="1"/>
          </p:cNvSpPr>
          <p:nvPr/>
        </p:nvSpPr>
        <p:spPr bwMode="auto">
          <a:xfrm>
            <a:off x="13855" y="1636567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 thứ hai: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79401" y="2105025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 lần 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70 + 10 = 80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80 : 2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40 - 10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Đáp số: Số lớn: 40</a:t>
            </a:r>
            <a:b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Số bé: 30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189" name="AutoShape 45"/>
          <p:cNvSpPr>
            <a:spLocks/>
          </p:cNvSpPr>
          <p:nvPr/>
        </p:nvSpPr>
        <p:spPr bwMode="auto">
          <a:xfrm rot="-5400000">
            <a:off x="5969000" y="1068242"/>
            <a:ext cx="152400" cy="965200"/>
          </a:xfrm>
          <a:prstGeom prst="leftBrace">
            <a:avLst>
              <a:gd name="adj1" fmla="val 10555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4652818" y="2681373"/>
            <a:ext cx="4419600" cy="7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( 70 + 10 ) : 2 = 40</a:t>
            </a: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4438651" y="4189584"/>
            <a:ext cx="1671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4144674" y="4935496"/>
            <a:ext cx="4733924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lớn = (Tổng + Hiệu) : 2</a:t>
            </a:r>
          </a:p>
        </p:txBody>
      </p:sp>
      <p:sp>
        <p:nvSpPr>
          <p:cNvPr id="6199" name="AutoShape 55"/>
          <p:cNvSpPr>
            <a:spLocks/>
          </p:cNvSpPr>
          <p:nvPr/>
        </p:nvSpPr>
        <p:spPr bwMode="auto">
          <a:xfrm rot="-5400000">
            <a:off x="6239669" y="3064669"/>
            <a:ext cx="76200" cy="363537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912285" y="3284538"/>
            <a:ext cx="852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629400" y="327183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6202" name="AutoShape 58"/>
          <p:cNvSpPr>
            <a:spLocks/>
          </p:cNvSpPr>
          <p:nvPr/>
        </p:nvSpPr>
        <p:spPr bwMode="auto">
          <a:xfrm rot="-5400000">
            <a:off x="6797675" y="3059113"/>
            <a:ext cx="63500" cy="361950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4" name="Line 20"/>
          <p:cNvSpPr>
            <a:spLocks noChangeShapeType="1"/>
          </p:cNvSpPr>
          <p:nvPr/>
        </p:nvSpPr>
        <p:spPr bwMode="auto">
          <a:xfrm>
            <a:off x="2971800" y="101744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692" y="562385"/>
            <a:ext cx="150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0413" y="1717232"/>
            <a:ext cx="4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>
            <a:off x="2667000" y="2743200"/>
            <a:ext cx="304800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124200" y="32004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uiExpand="1" build="allAtOnce"/>
      <p:bldP spid="6189" grpId="0" animBg="1"/>
      <p:bldP spid="6189" grpId="1" animBg="1"/>
      <p:bldP spid="6195" grpId="0"/>
      <p:bldP spid="6197" grpId="0"/>
      <p:bldP spid="6198" grpId="0" animBg="1"/>
      <p:bldP spid="6199" grpId="0" animBg="1"/>
      <p:bldP spid="6200" grpId="0"/>
      <p:bldP spid="6201" grpId="0"/>
      <p:bldP spid="6202" grpId="0" animBg="1"/>
      <p:bldP spid="2" grpId="0"/>
      <p:bldP spid="2" grpId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141413" y="1814513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nhất</a:t>
            </a:r>
          </a:p>
        </p:txBody>
      </p:sp>
      <p:sp>
        <p:nvSpPr>
          <p:cNvPr id="11267" name="TextBox 35"/>
          <p:cNvSpPr txBox="1">
            <a:spLocks noChangeArrowheads="1"/>
          </p:cNvSpPr>
          <p:nvPr/>
        </p:nvSpPr>
        <p:spPr bwMode="auto">
          <a:xfrm>
            <a:off x="1841500" y="484188"/>
            <a:ext cx="1363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11268" name="TextBox 36"/>
          <p:cNvSpPr txBox="1">
            <a:spLocks noChangeArrowheads="1"/>
          </p:cNvSpPr>
          <p:nvPr/>
        </p:nvSpPr>
        <p:spPr bwMode="auto">
          <a:xfrm>
            <a:off x="1868488" y="1087438"/>
            <a:ext cx="1450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bé 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241675" y="825500"/>
            <a:ext cx="39766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267" idx="3"/>
            <a:endCxn id="11267" idx="3"/>
          </p:cNvCxnSpPr>
          <p:nvPr/>
        </p:nvCxnSpPr>
        <p:spPr>
          <a:xfrm>
            <a:off x="3205163" y="7445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1675" y="1449388"/>
            <a:ext cx="29225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44850" y="7445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051969" y="1188244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AutoShape 21"/>
          <p:cNvSpPr>
            <a:spLocks/>
          </p:cNvSpPr>
          <p:nvPr/>
        </p:nvSpPr>
        <p:spPr bwMode="auto">
          <a:xfrm rot="5400000" flipV="1">
            <a:off x="5053013" y="-1368425"/>
            <a:ext cx="388937" cy="3941763"/>
          </a:xfrm>
          <a:prstGeom prst="leftBrace">
            <a:avLst>
              <a:gd name="adj1" fmla="val 162249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AutoShape 20"/>
          <p:cNvSpPr>
            <a:spLocks/>
          </p:cNvSpPr>
          <p:nvPr/>
        </p:nvSpPr>
        <p:spPr bwMode="auto">
          <a:xfrm rot="-5400000">
            <a:off x="4556919" y="145256"/>
            <a:ext cx="292100" cy="2922588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20"/>
          <p:cNvSpPr>
            <a:spLocks/>
          </p:cNvSpPr>
          <p:nvPr/>
        </p:nvSpPr>
        <p:spPr bwMode="auto">
          <a:xfrm rot="-5400000">
            <a:off x="6557169" y="394494"/>
            <a:ext cx="273050" cy="1049338"/>
          </a:xfrm>
          <a:prstGeom prst="leftBrace">
            <a:avLst>
              <a:gd name="adj1" fmla="val 1717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4616450" y="178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5073650" y="793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9" name="AutoShape 22"/>
          <p:cNvSpPr>
            <a:spLocks/>
          </p:cNvSpPr>
          <p:nvPr/>
        </p:nvSpPr>
        <p:spPr bwMode="auto">
          <a:xfrm rot="10800000">
            <a:off x="7294563" y="769938"/>
            <a:ext cx="249237" cy="820737"/>
          </a:xfrm>
          <a:prstGeom prst="leftBrace">
            <a:avLst>
              <a:gd name="adj1" fmla="val 379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Box 23"/>
          <p:cNvSpPr txBox="1">
            <a:spLocks noChangeArrowheads="1"/>
          </p:cNvSpPr>
          <p:nvPr/>
        </p:nvSpPr>
        <p:spPr bwMode="auto">
          <a:xfrm>
            <a:off x="6470650" y="112077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281" name="TextBox 24"/>
          <p:cNvSpPr txBox="1">
            <a:spLocks noChangeArrowheads="1"/>
          </p:cNvSpPr>
          <p:nvPr/>
        </p:nvSpPr>
        <p:spPr bwMode="auto">
          <a:xfrm>
            <a:off x="7543800" y="88106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781300" y="3956050"/>
            <a:ext cx="3430588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283" name="Rectangle 32"/>
          <p:cNvSpPr>
            <a:spLocks noChangeArrowheads="1"/>
          </p:cNvSpPr>
          <p:nvPr/>
        </p:nvSpPr>
        <p:spPr bwMode="auto">
          <a:xfrm>
            <a:off x="733425" y="2136775"/>
            <a:ext cx="4143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bé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70 – 10 = 60      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60 : 2 =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30 + 10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số: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Số bé: 30</a:t>
            </a:r>
          </a:p>
        </p:txBody>
      </p:sp>
      <p:sp>
        <p:nvSpPr>
          <p:cNvPr id="11284" name="Rectangle 36"/>
          <p:cNvSpPr>
            <a:spLocks noChangeArrowheads="1"/>
          </p:cNvSpPr>
          <p:nvPr/>
        </p:nvSpPr>
        <p:spPr bwMode="auto">
          <a:xfrm>
            <a:off x="5111750" y="2317750"/>
            <a:ext cx="3340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  <a:b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Hai lần 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70 +10 = 80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lớn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80 : 2 =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Số bé là: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40 - 10 = 30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: Số lớn: 40</a:t>
            </a:r>
            <a:b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Số bé: 30   </a:t>
            </a:r>
          </a:p>
        </p:txBody>
      </p: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514975" y="1841500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Cách thứ  hai</a:t>
            </a:r>
          </a:p>
        </p:txBody>
      </p:sp>
      <p:sp>
        <p:nvSpPr>
          <p:cNvPr id="11286" name="TextBox 29"/>
          <p:cNvSpPr txBox="1">
            <a:spLocks noChangeArrowheads="1"/>
          </p:cNvSpPr>
          <p:nvPr/>
        </p:nvSpPr>
        <p:spPr bwMode="auto">
          <a:xfrm>
            <a:off x="163513" y="119063"/>
            <a:ext cx="189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63513" y="5791200"/>
            <a:ext cx="4160837" cy="533400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4619625" y="5791200"/>
            <a:ext cx="4371975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lớn = (Tổng + Hiệu) : 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41675" y="13255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64263" y="731838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64263" y="1338263"/>
            <a:ext cx="0" cy="247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974557" y="1183481"/>
            <a:ext cx="381000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49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1072284" y="2235416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nhất</a:t>
            </a:r>
          </a:p>
        </p:txBody>
      </p:sp>
      <p:sp>
        <p:nvSpPr>
          <p:cNvPr id="6149" name="TextBox 35"/>
          <p:cNvSpPr txBox="1">
            <a:spLocks noChangeArrowheads="1"/>
          </p:cNvSpPr>
          <p:nvPr/>
        </p:nvSpPr>
        <p:spPr bwMode="auto">
          <a:xfrm>
            <a:off x="2546350" y="6746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lớn</a:t>
            </a:r>
            <a:r>
              <a:rPr lang="en-US" sz="2400" dirty="0"/>
              <a:t>: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2546350" y="10556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Số bé </a:t>
            </a:r>
            <a:r>
              <a:rPr lang="en-US" sz="2400" dirty="0"/>
              <a:t>: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56025" y="903288"/>
            <a:ext cx="27432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49" idx="3"/>
            <a:endCxn id="6149" idx="3"/>
          </p:cNvCxnSpPr>
          <p:nvPr/>
        </p:nvCxnSpPr>
        <p:spPr>
          <a:xfrm>
            <a:off x="3765550" y="90646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743325" y="873125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99225" y="869950"/>
            <a:ext cx="0" cy="65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65550" y="1317625"/>
            <a:ext cx="1905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54437" y="1276350"/>
            <a:ext cx="0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670550" y="1284288"/>
            <a:ext cx="1587" cy="63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479256" y="1115219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9" name="AutoShape 21"/>
          <p:cNvSpPr>
            <a:spLocks/>
          </p:cNvSpPr>
          <p:nvPr/>
        </p:nvSpPr>
        <p:spPr bwMode="auto">
          <a:xfrm rot="5400000" flipV="1">
            <a:off x="5002212" y="-636587"/>
            <a:ext cx="250825" cy="2743200"/>
          </a:xfrm>
          <a:prstGeom prst="leftBrace">
            <a:avLst>
              <a:gd name="adj1" fmla="val 1626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20"/>
          <p:cNvSpPr>
            <a:spLocks/>
          </p:cNvSpPr>
          <p:nvPr/>
        </p:nvSpPr>
        <p:spPr bwMode="auto">
          <a:xfrm rot="-5400000">
            <a:off x="4624387" y="498475"/>
            <a:ext cx="174625" cy="1876425"/>
          </a:xfrm>
          <a:prstGeom prst="leftBrace">
            <a:avLst>
              <a:gd name="adj1" fmla="val 1713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20"/>
          <p:cNvSpPr>
            <a:spLocks/>
          </p:cNvSpPr>
          <p:nvPr/>
        </p:nvSpPr>
        <p:spPr bwMode="auto">
          <a:xfrm rot="-5400000">
            <a:off x="6018213" y="596900"/>
            <a:ext cx="152400" cy="809625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573589" y="1524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?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941887" y="228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?</a:t>
            </a:r>
          </a:p>
        </p:txBody>
      </p:sp>
      <p:sp>
        <p:nvSpPr>
          <p:cNvPr id="6164" name="AutoShape 22"/>
          <p:cNvSpPr>
            <a:spLocks/>
          </p:cNvSpPr>
          <p:nvPr/>
        </p:nvSpPr>
        <p:spPr bwMode="auto">
          <a:xfrm rot="10800000">
            <a:off x="6542087" y="685800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5834062" y="990600"/>
            <a:ext cx="62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10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618287" y="83820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70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006725" y="3979711"/>
            <a:ext cx="3124200" cy="317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5638800" y="2188367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thứ hai</a:t>
            </a: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1154112" y="6635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223096" y="4246591"/>
            <a:ext cx="3832225" cy="6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lớn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30 + 10 = 40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201934" y="4741765"/>
            <a:ext cx="3832225" cy="7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số: Số lớn: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               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18835" y="2662711"/>
            <a:ext cx="3832225" cy="15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Số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( 70</a:t>
            </a:r>
            <a:r>
              <a:rPr lang="vi-VN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10 ) : 2 = 30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399087" y="4254714"/>
            <a:ext cx="3832225" cy="8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Số bé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– 10 = 30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6435725" y="4853562"/>
            <a:ext cx="2675948" cy="74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số: Số lớn: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                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069176" y="2601117"/>
            <a:ext cx="3832225" cy="1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200" b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 lớn 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( 70 + 10 ) : 2 = 40</a:t>
            </a:r>
            <a:endParaRPr lang="en-US" sz="2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1641</Words>
  <Application>Microsoft Office PowerPoint</Application>
  <PresentationFormat>On-screen Show (4:3)</PresentationFormat>
  <Paragraphs>277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.VnCooperH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 : Lương Thị Thanh Trúc</dc:title>
  <dc:creator>Windows User</dc:creator>
  <cp:lastModifiedBy>Tuyet_Thanh</cp:lastModifiedBy>
  <cp:revision>105</cp:revision>
  <dcterms:created xsi:type="dcterms:W3CDTF">2016-10-25T23:50:11Z</dcterms:created>
  <dcterms:modified xsi:type="dcterms:W3CDTF">2022-10-25T04:08:31Z</dcterms:modified>
</cp:coreProperties>
</file>