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54" r:id="rId2"/>
    <p:sldId id="3010" r:id="rId3"/>
    <p:sldId id="3011" r:id="rId4"/>
    <p:sldId id="3021" r:id="rId5"/>
    <p:sldId id="3018" r:id="rId6"/>
    <p:sldId id="3043" r:id="rId7"/>
    <p:sldId id="3044" r:id="rId8"/>
    <p:sldId id="3045" r:id="rId9"/>
    <p:sldId id="3014" r:id="rId10"/>
    <p:sldId id="3041" r:id="rId11"/>
    <p:sldId id="3019" r:id="rId12"/>
    <p:sldId id="3020"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998D7"/>
    <a:srgbClr val="FF3399"/>
    <a:srgbClr val="FFFF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90" d="100"/>
          <a:sy n="90" d="100"/>
        </p:scale>
        <p:origin x="-16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 xmlns:a16="http://schemas.microsoft.com/office/drawing/2014/main" id="{B6F09BEA-F290-BF5F-B956-152A2A1362E5}"/>
              </a:ext>
            </a:extLst>
          </p:cNvPr>
          <p:cNvGrpSpPr/>
          <p:nvPr/>
        </p:nvGrpSpPr>
        <p:grpSpPr>
          <a:xfrm>
            <a:off x="1407816" y="2152611"/>
            <a:ext cx="10298631" cy="1940925"/>
            <a:chOff x="1055313" y="1366069"/>
            <a:chExt cx="9104210" cy="1940925"/>
          </a:xfrm>
        </p:grpSpPr>
        <p:sp>
          <p:nvSpPr>
            <p:cNvPr id="3" name="Rectangle: Rounded Corners 2">
              <a:extLst>
                <a:ext uri="{FF2B5EF4-FFF2-40B4-BE49-F238E27FC236}">
                  <a16:creationId xmlns="" xmlns:a16="http://schemas.microsoft.com/office/drawing/2014/main" id="{A9B1B3A9-90F7-FDE5-C087-11761130B08A}"/>
                </a:ext>
              </a:extLst>
            </p:cNvPr>
            <p:cNvSpPr/>
            <p:nvPr/>
          </p:nvSpPr>
          <p:spPr>
            <a:xfrm>
              <a:off x="1597171" y="1705938"/>
              <a:ext cx="8562352"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 xmlns:a16="http://schemas.microsoft.com/office/drawing/2014/main" id="{0C7EC794-E3E0-E76F-B6DF-FF9B06CCE686}"/>
                </a:ext>
              </a:extLst>
            </p:cNvPr>
            <p:cNvSpPr/>
            <p:nvPr/>
          </p:nvSpPr>
          <p:spPr>
            <a:xfrm>
              <a:off x="1673621" y="1690031"/>
              <a:ext cx="874580" cy="74251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2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B6E5F531-C431-A95F-62EF-2433177EFA69}"/>
                </a:ext>
              </a:extLst>
            </p:cNvPr>
            <p:cNvSpPr/>
            <p:nvPr/>
          </p:nvSpPr>
          <p:spPr>
            <a:xfrm>
              <a:off x="2849815" y="1924894"/>
              <a:ext cx="7309708"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6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 xmlns:a16="http://schemas.microsoft.com/office/drawing/2014/main" id="{9B55D797-1ACA-F237-BC37-6BE379E679BF}"/>
              </a:ext>
            </a:extLst>
          </p:cNvPr>
          <p:cNvSpPr/>
          <p:nvPr/>
        </p:nvSpPr>
        <p:spPr>
          <a:xfrm>
            <a:off x="-233187" y="385449"/>
            <a:ext cx="8545815" cy="165474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latin typeface="SVN-Adam Gorry" panose="02040603050506020204" pitchFamily="18" charset="0"/>
                <a:cs typeface="Times New Roman" panose="02020603050405020304" pitchFamily="18" charset="0"/>
              </a:rPr>
              <a:t>CHỦ ĐỀ 3. </a:t>
            </a:r>
            <a:r>
              <a:rPr lang="vi-VN" sz="3600" b="1">
                <a:latin typeface="SVN-Adam Gorry" panose="02040603050506020204" pitchFamily="18" charset="0"/>
                <a:cs typeface="Times New Roman" panose="02020603050405020304" pitchFamily="18" charset="0"/>
              </a:rPr>
              <a:t>Tổ chức lưu </a:t>
            </a:r>
            <a:r>
              <a:rPr lang="en-US" sz="3600" b="1">
                <a:latin typeface="SVN-Adam Gorry" panose="02040603050506020204" pitchFamily="18" charset="0"/>
                <a:cs typeface="Times New Roman" panose="02020603050405020304" pitchFamily="18" charset="0"/>
              </a:rPr>
              <a:t>t</a:t>
            </a:r>
            <a:r>
              <a:rPr lang="vi-VN" sz="3600" b="1">
                <a:latin typeface="SVN-Adam Gorry" panose="02040603050506020204" pitchFamily="18" charset="0"/>
                <a:cs typeface="Times New Roman" panose="02020603050405020304" pitchFamily="18" charset="0"/>
              </a:rPr>
              <a:t>rữ, </a:t>
            </a:r>
            <a:r>
              <a:rPr lang="vi-VN" sz="3600" b="1" smtClean="0">
                <a:latin typeface="SVN-Adam Gorry" panose="02040603050506020204" pitchFamily="18" charset="0"/>
                <a:cs typeface="Times New Roman" panose="02020603050405020304" pitchFamily="18" charset="0"/>
              </a:rPr>
              <a:t>tì</a:t>
            </a:r>
            <a:r>
              <a:rPr lang="en-US" sz="3600" b="1">
                <a:latin typeface="SVN-Adam Gorry" panose="02040603050506020204" pitchFamily="18" charset="0"/>
                <a:cs typeface="Times New Roman" panose="02020603050405020304" pitchFamily="18" charset="0"/>
              </a:rPr>
              <a:t>m</a:t>
            </a:r>
            <a:r>
              <a:rPr lang="vi-VN" sz="3600" b="1">
                <a:latin typeface="SVN-Adam Gorry" panose="02040603050506020204" pitchFamily="18" charset="0"/>
                <a:cs typeface="Times New Roman" panose="02020603050405020304" pitchFamily="18" charset="0"/>
              </a:rPr>
              <a:t> k</a:t>
            </a:r>
            <a:r>
              <a:rPr lang="en-US" sz="3600" b="1">
                <a:latin typeface="SVN-Adam Gorry" panose="02040603050506020204" pitchFamily="18" charset="0"/>
                <a:cs typeface="Times New Roman" panose="02020603050405020304" pitchFamily="18" charset="0"/>
              </a:rPr>
              <a:t>iếm</a:t>
            </a:r>
            <a:r>
              <a:rPr lang="vi-VN" sz="3600" b="1">
                <a:latin typeface="SVN-Adam Gorry" panose="02040603050506020204" pitchFamily="18" charset="0"/>
                <a:cs typeface="Times New Roman" panose="02020603050405020304" pitchFamily="18" charset="0"/>
              </a:rPr>
              <a:t> và </a:t>
            </a:r>
            <a:r>
              <a:rPr lang="en-US" sz="3600" b="1">
                <a:latin typeface="SVN-Adam Gorry" panose="02040603050506020204" pitchFamily="18" charset="0"/>
                <a:cs typeface="Times New Roman" panose="02020603050405020304" pitchFamily="18" charset="0"/>
              </a:rPr>
              <a:t>tr</a:t>
            </a:r>
            <a:r>
              <a:rPr lang="vi-VN" sz="3600" b="1">
                <a:latin typeface="SVN-Adam Gorry" panose="02040603050506020204" pitchFamily="18" charset="0"/>
                <a:cs typeface="Times New Roman" panose="02020603050405020304" pitchFamily="18" charset="0"/>
              </a:rPr>
              <a:t>ao </a:t>
            </a:r>
            <a:r>
              <a:rPr lang="vi-VN" sz="3600" b="1" smtClean="0">
                <a:latin typeface="SVN-Adam Gorry" panose="02040603050506020204" pitchFamily="18" charset="0"/>
                <a:cs typeface="Times New Roman" panose="02020603050405020304" pitchFamily="18" charset="0"/>
              </a:rPr>
              <a:t>đổ</a:t>
            </a:r>
            <a:r>
              <a:rPr lang="en-US" sz="3600" b="1" smtClean="0">
                <a:latin typeface="SVN-Adam Gorry" panose="02040603050506020204" pitchFamily="18" charset="0"/>
                <a:cs typeface="Times New Roman" panose="02020603050405020304" pitchFamily="18" charset="0"/>
              </a:rPr>
              <a:t>i</a:t>
            </a:r>
            <a:r>
              <a:rPr lang="vi-VN" sz="3600" b="1" smtClean="0">
                <a:latin typeface="SVN-Adam Gorry" panose="02040603050506020204" pitchFamily="18" charset="0"/>
                <a:cs typeface="Times New Roman" panose="02020603050405020304" pitchFamily="18" charset="0"/>
              </a:rPr>
              <a:t> </a:t>
            </a:r>
            <a:r>
              <a:rPr lang="vi-VN" sz="3600" b="1">
                <a:latin typeface="SVN-Adam Gorry" panose="02040603050506020204" pitchFamily="18" charset="0"/>
                <a:cs typeface="Times New Roman" panose="02020603050405020304" pitchFamily="18" charset="0"/>
              </a:rPr>
              <a:t>thôn</a:t>
            </a:r>
            <a:r>
              <a:rPr lang="en-US" sz="3600" b="1">
                <a:latin typeface="SVN-Adam Gorry" panose="02040603050506020204" pitchFamily="18" charset="0"/>
                <a:cs typeface="Times New Roman" panose="02020603050405020304" pitchFamily="18" charset="0"/>
              </a:rPr>
              <a:t>g</a:t>
            </a:r>
            <a:r>
              <a:rPr lang="vi-VN" sz="3600" b="1">
                <a:latin typeface="SVN-Adam Gorry" panose="02040603050506020204" pitchFamily="18" charset="0"/>
                <a:cs typeface="Times New Roman" panose="02020603050405020304" pitchFamily="18" charset="0"/>
              </a:rPr>
              <a:t> </a:t>
            </a:r>
            <a:r>
              <a:rPr lang="vi-VN" sz="3600" b="1" smtClean="0">
                <a:latin typeface="SVN-Adam Gorry" panose="02040603050506020204" pitchFamily="18" charset="0"/>
                <a:cs typeface="Times New Roman" panose="02020603050405020304" pitchFamily="18" charset="0"/>
              </a:rPr>
              <a:t>t</a:t>
            </a:r>
            <a:r>
              <a:rPr lang="en-US" sz="3600" b="1" smtClean="0">
                <a:latin typeface="SVN-Adam Gorry" panose="02040603050506020204" pitchFamily="18" charset="0"/>
                <a:cs typeface="Times New Roman" panose="02020603050405020304" pitchFamily="18" charset="0"/>
              </a:rPr>
              <a:t>i</a:t>
            </a:r>
            <a:r>
              <a:rPr lang="vi-VN" sz="3600" b="1" smtClean="0">
                <a:latin typeface="SVN-Adam Gorry" panose="02040603050506020204" pitchFamily="18" charset="0"/>
                <a:cs typeface="Times New Roman" panose="02020603050405020304" pitchFamily="18" charset="0"/>
              </a:rPr>
              <a:t>n</a:t>
            </a:r>
            <a:endParaRPr lang="vi-VN" sz="3600" b="1">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37558"/>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1" name="Rectangle 10">
            <a:extLst>
              <a:ext uri="{FF2B5EF4-FFF2-40B4-BE49-F238E27FC236}">
                <a16:creationId xmlns="" xmlns:a16="http://schemas.microsoft.com/office/drawing/2014/main" id="{5151CCD1-4DB5-4BF7-A6FD-E07347AC69A6}"/>
              </a:ext>
            </a:extLst>
          </p:cNvPr>
          <p:cNvSpPr/>
          <p:nvPr/>
        </p:nvSpPr>
        <p:spPr>
          <a:xfrm>
            <a:off x="1596100" y="2214815"/>
            <a:ext cx="9863530" cy="967957"/>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9" name="Rectangle 18">
            <a:extLst>
              <a:ext uri="{FF2B5EF4-FFF2-40B4-BE49-F238E27FC236}">
                <a16:creationId xmlns="" xmlns:a16="http://schemas.microsoft.com/office/drawing/2014/main" id="{2F8B4AC3-CF3D-43C6-ADE7-B0857F36941F}"/>
              </a:ext>
            </a:extLst>
          </p:cNvPr>
          <p:cNvSpPr/>
          <p:nvPr/>
        </p:nvSpPr>
        <p:spPr>
          <a:xfrm>
            <a:off x="2019026" y="3153467"/>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8D2466AE-AF25-4D36-B874-006327C9D091}"/>
              </a:ext>
            </a:extLst>
          </p:cNvPr>
          <p:cNvSpPr/>
          <p:nvPr/>
        </p:nvSpPr>
        <p:spPr>
          <a:xfrm>
            <a:off x="2019025" y="4139763"/>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 xmlns:a16="http://schemas.microsoft.com/office/drawing/2014/main" id="{82FEB721-85D4-434D-A2C6-0F2E4C03FBBF}"/>
              </a:ext>
            </a:extLst>
          </p:cNvPr>
          <p:cNvSpPr/>
          <p:nvPr/>
        </p:nvSpPr>
        <p:spPr>
          <a:xfrm>
            <a:off x="2019026" y="3646615"/>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8C875063-5E58-402C-B578-B01DBE6398A5}"/>
              </a:ext>
            </a:extLst>
          </p:cNvPr>
          <p:cNvSpPr/>
          <p:nvPr/>
        </p:nvSpPr>
        <p:spPr>
          <a:xfrm>
            <a:off x="1652195" y="1937605"/>
            <a:ext cx="9987355"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b="1"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49594" y="152499"/>
            <a:ext cx="3817053"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4127281" y="662663"/>
            <a:ext cx="7868744" cy="6186309"/>
            <a:chOff x="4728319" y="676652"/>
            <a:chExt cx="7463681" cy="6186309"/>
          </a:xfrm>
        </p:grpSpPr>
        <p:grpSp>
          <p:nvGrpSpPr>
            <p:cNvPr id="12" name="Group 11">
              <a:extLst>
                <a:ext uri="{FF2B5EF4-FFF2-40B4-BE49-F238E27FC236}">
                  <a16:creationId xmlns=""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855201" y="676652"/>
              <a:ext cx="7209916" cy="618630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a:t>
              </a:r>
              <a:r>
                <a:rPr lang="vi-VN" sz="2000" b="1" dirty="0">
                  <a:latin typeface="UTM Avo" panose="02040603050506020204" pitchFamily="18" charset="0"/>
                  <a:cs typeface="Times New Roman" panose="02020603050405020304" pitchFamily="18" charset="0"/>
                </a:rPr>
                <a: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 xmlns:a16="http://schemas.microsoft.com/office/drawing/2014/main" id="{BEF1B6C6-026F-4FB9-8D32-25D1F67CD14F}"/>
              </a:ext>
            </a:extLst>
          </p:cNvPr>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850194" y="1618057"/>
              <a:ext cx="10307782" cy="1121846"/>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b="1" smtClean="0">
                  <a:latin typeface="UTM Avo" panose="02040603050506020204" pitchFamily="18" charset="0"/>
                  <a:cs typeface="Times New Roman" panose="02020603050405020304" pitchFamily="18" charset="0"/>
                </a:rPr>
                <a:t>:</a:t>
              </a:r>
              <a:r>
                <a:rPr lang="en-US" sz="2400" b="1" smtClean="0">
                  <a:latin typeface="UTM Avo" panose="02040603050506020204" pitchFamily="18" charset="0"/>
                  <a:cs typeface="Times New Roman" panose="02020603050405020304" pitchFamily="18" charset="0"/>
                </a:rPr>
                <a:t> </a:t>
              </a:r>
              <a:r>
                <a:rPr lang="vi-VN" sz="2400" b="1" i="1" smtClean="0">
                  <a:latin typeface="UTM Avo" panose="02040603050506020204" pitchFamily="18" charset="0"/>
                  <a:cs typeface="Times New Roman" panose="02020603050405020304" pitchFamily="18" charset="0"/>
                </a:rPr>
                <a:t>Sau </a:t>
              </a:r>
              <a:r>
                <a:rPr lang="vi-VN" sz="2400" b="1" i="1">
                  <a:latin typeface="UTM Avo" panose="02040603050506020204" pitchFamily="18" charset="0"/>
                  <a:cs typeface="Times New Roman" panose="02020603050405020304" pitchFamily="18" charset="0"/>
                </a:rPr>
                <a:t>khi xác định từ hoặc cụm từ tìm kiếm chúng ta phải làm gì tiếp theo?</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 xmlns:a16="http://schemas.microsoft.com/office/drawing/2014/main" id="{32A609B0-A583-40E5-A6C4-2B8D6219BAC4}"/>
              </a:ext>
            </a:extLst>
          </p:cNvPr>
          <p:cNvSpPr/>
          <p:nvPr/>
        </p:nvSpPr>
        <p:spPr>
          <a:xfrm>
            <a:off x="976222" y="2642432"/>
            <a:ext cx="10273668" cy="3344377"/>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b="1" smtClean="0">
                <a:latin typeface="UTM Avo" panose="02040603050506020204" pitchFamily="18" charset="0"/>
                <a:cs typeface="Times New Roman" panose="02020603050405020304" pitchFamily="18" charset="0"/>
              </a:rPr>
              <a:t>:</a:t>
            </a:r>
            <a:r>
              <a:rPr lang="en-US" sz="2400" b="1" smtClean="0">
                <a:latin typeface="UTM Avo" panose="02040603050506020204" pitchFamily="18" charset="0"/>
                <a:cs typeface="Times New Roman" panose="02020603050405020304" pitchFamily="18" charset="0"/>
              </a:rPr>
              <a:t> </a:t>
            </a:r>
            <a:r>
              <a:rPr lang="vi-VN" sz="2400" b="1" smtClean="0">
                <a:latin typeface="UTM Avo" panose="02040603050506020204" pitchFamily="18" charset="0"/>
                <a:cs typeface="Times New Roman" panose="02020603050405020304" pitchFamily="18" charset="0"/>
              </a:rPr>
              <a:t>Cậu  </a:t>
            </a:r>
            <a:r>
              <a:rPr lang="vi-VN" sz="2400" b="1">
                <a:latin typeface="UTM Avo" panose="02040603050506020204" pitchFamily="18" charset="0"/>
                <a:cs typeface="Times New Roman" panose="02020603050405020304" pitchFamily="18" charset="0"/>
              </a:rPr>
              <a:t>truy  cập  vào  trang  web  tìm  kiếm  bằng  cách  nháy  đúp chuột vào  biểu  tượng </a:t>
            </a:r>
            <a:r>
              <a:rPr lang="en-US" sz="2400" b="1">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trên  màn  hình  nền,  gõ </a:t>
            </a:r>
            <a:r>
              <a:rPr lang="vi-VN" sz="2400" b="1">
                <a:solidFill>
                  <a:srgbClr val="FF0000"/>
                </a:solidFill>
                <a:latin typeface="UTM Avo" panose="02040603050506020204" pitchFamily="18" charset="0"/>
                <a:cs typeface="Times New Roman" panose="02020603050405020304" pitchFamily="18" charset="0"/>
              </a:rPr>
              <a:t>google.com</a:t>
            </a:r>
            <a:r>
              <a:rPr lang="vi-VN" sz="2400" b="1">
                <a:solidFill>
                  <a:schemeClr val="accent4">
                    <a:lumMod val="75000"/>
                  </a:schemeClr>
                </a:solidFill>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a:t>
            </a:r>
            <a:r>
              <a:rPr lang="vi-VN" sz="2400" b="1" smtClean="0">
                <a:latin typeface="UTM Avo" panose="02040603050506020204" pitchFamily="18" charset="0"/>
                <a:cs typeface="Times New Roman" panose="02020603050405020304" pitchFamily="18" charset="0"/>
              </a:rPr>
              <a:t>Ví </a:t>
            </a:r>
            <a:r>
              <a:rPr lang="vi-VN" sz="2400" b="1">
                <a:latin typeface="UTM Avo" panose="02040603050506020204" pitchFamily="18" charset="0"/>
                <a:cs typeface="Times New Roman" panose="02020603050405020304" pitchFamily="18" charset="0"/>
              </a:rPr>
              <a:t>dụ, tớ xác định cụm từ tìm kiếm là </a:t>
            </a:r>
            <a:r>
              <a:rPr lang="vi-VN" sz="2400" b="1">
                <a:solidFill>
                  <a:srgbClr val="FF0000"/>
                </a:solidFill>
                <a:latin typeface="UTM Avo" panose="02040603050506020204" pitchFamily="18" charset="0"/>
                <a:cs typeface="Times New Roman" panose="02020603050405020304" pitchFamily="18" charset="0"/>
              </a:rPr>
              <a:t>Các đời vua Hùng</a:t>
            </a:r>
            <a:r>
              <a:rPr lang="vi-VN" sz="2400" b="1">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6133" y="3168932"/>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Bạn Khoa đã chỉ cho bạn Minh tìm thông tin trên Internet bằng cách truy cập vào trang</a:t>
            </a:r>
            <a:r>
              <a:rPr lang="en-US" sz="2000" b="1">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585EE7A9-4B14-435F-A4D5-4C903EF8792A}"/>
              </a:ext>
            </a:extLst>
          </p:cNvPr>
          <p:cNvSpPr/>
          <p:nvPr/>
        </p:nvSpPr>
        <p:spPr>
          <a:xfrm>
            <a:off x="1480370" y="405879"/>
            <a:ext cx="9770221" cy="1015663"/>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Các</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đời</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vua</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Hùng</a:t>
            </a:r>
            <a:r>
              <a:rPr lang="en-US" sz="2000" b="1" dirty="0">
                <a:solidFill>
                  <a:srgbClr val="FF0000"/>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từ</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 xmlns:a16="http://schemas.microsoft.com/office/drawing/2014/main" id="{6D8EED2D-0027-4B45-B5FE-478DAF9FE239}"/>
              </a:ext>
            </a:extLst>
          </p:cNvPr>
          <p:cNvSpPr/>
          <p:nvPr/>
        </p:nvSpPr>
        <p:spPr>
          <a:xfrm>
            <a:off x="828567" y="1294275"/>
            <a:ext cx="10964040" cy="5632311"/>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b="1" dirty="0">
                <a:solidFill>
                  <a:srgbClr val="FF0000"/>
                </a:solidFill>
                <a:latin typeface="UTM Avo" panose="02040603050506020204" pitchFamily="18" charset="0"/>
                <a:cs typeface="Times New Roman" panose="02020603050405020304" pitchFamily="18" charset="0"/>
              </a:rPr>
              <a:t>google.com</a:t>
            </a:r>
            <a:r>
              <a:rPr lang="vi-VN" sz="2000" dirty="0">
                <a:solidFill>
                  <a:schemeClr val="accent4">
                    <a:lumMod val="75000"/>
                  </a:schemeClr>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a:t>
            </a:r>
            <a:r>
              <a:rPr lang="vi-VN" sz="2000" b="1" dirty="0">
                <a:latin typeface="UTM Avo" panose="02040603050506020204" pitchFamily="18" charset="0"/>
                <a:cs typeface="Times New Roman" panose="02020603050405020304" pitchFamily="18" charset="0"/>
              </a:rPr>
              <a:t>ví dụ: google.com, bing.com, ask.com</a:t>
            </a:r>
            <a:r>
              <a:rPr lang="vi-VN" sz="2000" dirty="0">
                <a:latin typeface="UTM Avo" panose="02040603050506020204" pitchFamily="18" charset="0"/>
                <a:cs typeface="Times New Roman" panose="02020603050405020304" pitchFamily="18" charset="0"/>
              </a:rPr>
              <a:t>,... là các máy tìm kiếm được sử dụng phổ </a:t>
            </a:r>
            <a:r>
              <a:rPr lang="vi-VN" sz="2000">
                <a:latin typeface="UTM Avo" panose="02040603050506020204" pitchFamily="18" charset="0"/>
                <a:cs typeface="Times New Roman" panose="02020603050405020304" pitchFamily="18" charset="0"/>
              </a:rPr>
              <a:t>biến</a:t>
            </a:r>
            <a:r>
              <a:rPr lang="vi-VN" sz="2000" smtClean="0">
                <a:latin typeface="UTM Avo" panose="02040603050506020204" pitchFamily="18" charset="0"/>
                <a:cs typeface="Times New Roman" panose="02020603050405020304" pitchFamily="18" charset="0"/>
              </a:rPr>
              <a:t>.</a:t>
            </a:r>
            <a:endParaRPr lang="en-US" sz="2000" smtClean="0">
              <a:latin typeface="UTM Avo" panose="02040603050506020204" pitchFamily="18" charset="0"/>
              <a:cs typeface="Times New Roman" panose="02020603050405020304" pitchFamily="18" charset="0"/>
            </a:endParaRPr>
          </a:p>
          <a:p>
            <a:pPr defTabSz="342900">
              <a:lnSpc>
                <a:spcPct val="150000"/>
              </a:lnSpc>
            </a:pPr>
            <a:r>
              <a:rPr lang="vi-VN" sz="2000" b="1" smtClean="0">
                <a:solidFill>
                  <a:srgbClr val="0000FF"/>
                </a:solidFill>
                <a:latin typeface="UTM Avo" panose="02040603050506020204" pitchFamily="18" charset="0"/>
                <a:cs typeface="Times New Roman" panose="02020603050405020304" pitchFamily="18" charset="0"/>
              </a:rPr>
              <a:t>Các </a:t>
            </a:r>
            <a:r>
              <a:rPr lang="vi-VN" sz="2000" b="1" dirty="0">
                <a:solidFill>
                  <a:srgbClr val="0000FF"/>
                </a:solidFill>
                <a:latin typeface="UTM Avo" panose="02040603050506020204" pitchFamily="18" charset="0"/>
                <a:cs typeface="Times New Roman" panose="02020603050405020304" pitchFamily="18" charset="0"/>
              </a:rPr>
              <a:t>bước cần thiết để tìm kiếm thông tin:</a:t>
            </a:r>
          </a:p>
          <a:p>
            <a:pPr defTabSz="342900">
              <a:lnSpc>
                <a:spcPct val="150000"/>
              </a:lnSpc>
            </a:pPr>
            <a:r>
              <a:rPr lang="en-US" sz="2000" b="1" dirty="0">
                <a:solidFill>
                  <a:srgbClr val="0000FF"/>
                </a:solidFill>
                <a:latin typeface="UTM Avo" panose="02040603050506020204" pitchFamily="18" charset="0"/>
                <a:cs typeface="Times New Roman" panose="02020603050405020304" pitchFamily="18" charset="0"/>
              </a:rPr>
              <a:t>1. </a:t>
            </a:r>
            <a:r>
              <a:rPr lang="en-US" sz="2000" b="1" dirty="0" err="1">
                <a:solidFill>
                  <a:srgbClr val="0000FF"/>
                </a:solidFill>
                <a:latin typeface="UTM Avo" panose="02040603050506020204" pitchFamily="18" charset="0"/>
                <a:cs typeface="Times New Roman" panose="02020603050405020304" pitchFamily="18" charset="0"/>
              </a:rPr>
              <a:t>Xác</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định</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từ</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khoá</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cần</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tìm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kiếm</a:t>
            </a:r>
            <a:r>
              <a:rPr lang="en-US" sz="2000" b="1" dirty="0">
                <a:solidFill>
                  <a:srgbClr val="0000FF"/>
                </a:solidFill>
                <a:latin typeface="UTM Avo" panose="02040603050506020204" pitchFamily="18" charset="0"/>
                <a:cs typeface="Times New Roman" panose="02020603050405020304" pitchFamily="18" charset="0"/>
              </a:rPr>
              <a:t>.</a:t>
            </a:r>
            <a:endParaRPr lang="vi-VN" sz="2000" b="1" dirty="0">
              <a:solidFill>
                <a:srgbClr val="0000FF"/>
              </a:solidFill>
              <a:latin typeface="UTM Avo" panose="02040603050506020204" pitchFamily="18" charset="0"/>
              <a:cs typeface="Times New Roman" panose="02020603050405020304" pitchFamily="18" charset="0"/>
            </a:endParaRPr>
          </a:p>
          <a:p>
            <a:pPr defTabSz="342900">
              <a:lnSpc>
                <a:spcPct val="150000"/>
              </a:lnSpc>
            </a:pPr>
            <a:r>
              <a:rPr lang="en-US" sz="2000" b="1" dirty="0">
                <a:solidFill>
                  <a:srgbClr val="0000FF"/>
                </a:solidFill>
                <a:latin typeface="UTM Avo" panose="02040603050506020204" pitchFamily="18" charset="0"/>
                <a:cs typeface="Times New Roman" panose="02020603050405020304" pitchFamily="18" charset="0"/>
              </a:rPr>
              <a:t>2. </a:t>
            </a:r>
            <a:r>
              <a:rPr lang="en-US" sz="2000" b="1" dirty="0" err="1">
                <a:solidFill>
                  <a:srgbClr val="0000FF"/>
                </a:solidFill>
                <a:latin typeface="UTM Avo" panose="02040603050506020204" pitchFamily="18" charset="0"/>
                <a:cs typeface="Times New Roman" panose="02020603050405020304" pitchFamily="18" charset="0"/>
              </a:rPr>
              <a:t>Mở</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trình</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duyệt</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và</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gõ</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địa</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chỉ</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của</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máy</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tìm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kiếm</a:t>
            </a:r>
            <a:r>
              <a:rPr lang="en-US" sz="2000" b="1" dirty="0">
                <a:solidFill>
                  <a:srgbClr val="0000FF"/>
                </a:solidFill>
                <a:latin typeface="UTM Avo" panose="02040603050506020204" pitchFamily="18" charset="0"/>
                <a:cs typeface="Times New Roman" panose="02020603050405020304" pitchFamily="18" charset="0"/>
              </a:rPr>
              <a:t>.</a:t>
            </a:r>
            <a:endParaRPr lang="vi-VN" sz="2000" b="1" dirty="0">
              <a:solidFill>
                <a:srgbClr val="0000FF"/>
              </a:solidFill>
              <a:latin typeface="UTM Avo" panose="02040603050506020204" pitchFamily="18" charset="0"/>
              <a:cs typeface="Times New Roman" panose="02020603050405020304" pitchFamily="18" charset="0"/>
            </a:endParaRPr>
          </a:p>
          <a:p>
            <a:pPr defTabSz="342900">
              <a:lnSpc>
                <a:spcPct val="150000"/>
              </a:lnSpc>
            </a:pPr>
            <a:r>
              <a:rPr lang="en-US" sz="2000" b="1" dirty="0">
                <a:solidFill>
                  <a:srgbClr val="0000FF"/>
                </a:solidFill>
                <a:latin typeface="UTM Avo" panose="02040603050506020204" pitchFamily="18" charset="0"/>
                <a:cs typeface="Times New Roman" panose="02020603050405020304" pitchFamily="18" charset="0"/>
              </a:rPr>
              <a:t>3. </a:t>
            </a:r>
            <a:r>
              <a:rPr lang="en-US" sz="2000" b="1" dirty="0" err="1">
                <a:solidFill>
                  <a:srgbClr val="0000FF"/>
                </a:solidFill>
                <a:latin typeface="UTM Avo" panose="02040603050506020204" pitchFamily="18" charset="0"/>
                <a:cs typeface="Times New Roman" panose="02020603050405020304" pitchFamily="18" charset="0"/>
              </a:rPr>
              <a:t>Gõ</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từ</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khoá</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tìm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kiếm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vào</a:t>
            </a:r>
            <a:r>
              <a:rPr lang="en-US" sz="2000" b="1" dirty="0">
                <a:solidFill>
                  <a:srgbClr val="0000FF"/>
                </a:solidFill>
                <a:latin typeface="UTM Avo" panose="02040603050506020204" pitchFamily="18" charset="0"/>
                <a:cs typeface="Times New Roman" panose="02020603050405020304" pitchFamily="18" charset="0"/>
              </a:rPr>
              <a:t> ô </a:t>
            </a:r>
            <a:r>
              <a:rPr lang="en-US" sz="2000" b="1" dirty="0" err="1">
                <a:solidFill>
                  <a:srgbClr val="0000FF"/>
                </a:solidFill>
                <a:latin typeface="UTM Avo" panose="02040603050506020204" pitchFamily="18" charset="0"/>
                <a:cs typeface="Times New Roman" panose="02020603050405020304" pitchFamily="18" charset="0"/>
              </a:rPr>
              <a:t>tìm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kiếm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rồi</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nhấn</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phím</a:t>
            </a:r>
            <a:r>
              <a:rPr lang="en-US" sz="2000" b="1" dirty="0">
                <a:solidFill>
                  <a:srgbClr val="0000FF"/>
                </a:solidFill>
                <a:latin typeface="UTM Avo" panose="02040603050506020204" pitchFamily="18" charset="0"/>
                <a:cs typeface="Times New Roman" panose="02020603050405020304" pitchFamily="18" charset="0"/>
              </a:rPr>
              <a:t> Enter, </a:t>
            </a:r>
            <a:r>
              <a:rPr lang="en-US" sz="2000" b="1" dirty="0" err="1">
                <a:solidFill>
                  <a:srgbClr val="0000FF"/>
                </a:solidFill>
                <a:latin typeface="UTM Avo" panose="02040603050506020204" pitchFamily="18" charset="0"/>
                <a:cs typeface="Times New Roman" panose="02020603050405020304" pitchFamily="18" charset="0"/>
              </a:rPr>
              <a:t>trên</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trang</a:t>
            </a:r>
            <a:r>
              <a:rPr lang="en-US" sz="2000" b="1" dirty="0">
                <a:solidFill>
                  <a:srgbClr val="0000FF"/>
                </a:solidFill>
                <a:latin typeface="UTM Avo" panose="02040603050506020204" pitchFamily="18" charset="0"/>
                <a:cs typeface="Times New Roman" panose="02020603050405020304" pitchFamily="18" charset="0"/>
              </a:rPr>
              <a:t> web </a:t>
            </a:r>
            <a:r>
              <a:rPr lang="en-US" sz="2000" b="1" dirty="0" err="1">
                <a:solidFill>
                  <a:srgbClr val="0000FF"/>
                </a:solidFill>
                <a:latin typeface="UTM Avo" panose="02040603050506020204" pitchFamily="18" charset="0"/>
                <a:cs typeface="Times New Roman" panose="02020603050405020304" pitchFamily="18" charset="0"/>
              </a:rPr>
              <a:t>sẽ</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xuất</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hiện</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danh</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sách</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các</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siêu</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liên</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kết</a:t>
            </a:r>
            <a:r>
              <a:rPr lang="en-US" sz="2000" b="1" dirty="0">
                <a:solidFill>
                  <a:srgbClr val="0000FF"/>
                </a:solidFill>
                <a:latin typeface="UTM Avo" panose="02040603050506020204" pitchFamily="18" charset="0"/>
                <a:cs typeface="Times New Roman" panose="02020603050405020304" pitchFamily="18" charset="0"/>
              </a:rPr>
              <a:t>.</a:t>
            </a:r>
            <a:endParaRPr lang="vi-VN" sz="2000" b="1" dirty="0">
              <a:solidFill>
                <a:srgbClr val="0000FF"/>
              </a:solidFill>
              <a:latin typeface="UTM Avo" panose="02040603050506020204" pitchFamily="18" charset="0"/>
              <a:cs typeface="Times New Roman" panose="02020603050405020304" pitchFamily="18" charset="0"/>
            </a:endParaRPr>
          </a:p>
          <a:p>
            <a:pPr defTabSz="342900">
              <a:lnSpc>
                <a:spcPct val="150000"/>
              </a:lnSpc>
            </a:pPr>
            <a:r>
              <a:rPr lang="en-US" sz="2000" b="1" dirty="0">
                <a:solidFill>
                  <a:srgbClr val="0000FF"/>
                </a:solidFill>
                <a:latin typeface="UTM Avo" panose="02040603050506020204" pitchFamily="18" charset="0"/>
                <a:cs typeface="Times New Roman" panose="02020603050405020304" pitchFamily="18" charset="0"/>
              </a:rPr>
              <a:t>4. </a:t>
            </a:r>
            <a:r>
              <a:rPr lang="en-US" sz="2000" b="1" dirty="0" err="1">
                <a:solidFill>
                  <a:srgbClr val="0000FF"/>
                </a:solidFill>
                <a:latin typeface="UTM Avo" panose="02040603050506020204" pitchFamily="18" charset="0"/>
                <a:cs typeface="Times New Roman" panose="02020603050405020304" pitchFamily="18" charset="0"/>
              </a:rPr>
              <a:t>Nháy</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chuột</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vào</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một</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siêu</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liên</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kết</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trong</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danh</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sách</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để</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xem</a:t>
            </a:r>
            <a:r>
              <a:rPr lang="en-US" sz="2000" b="1" dirty="0">
                <a:solidFill>
                  <a:srgbClr val="0000FF"/>
                </a:solidFill>
                <a:latin typeface="UTM Avo" panose="02040603050506020204" pitchFamily="18" charset="0"/>
                <a:cs typeface="Times New Roman" panose="02020603050405020304" pitchFamily="18" charset="0"/>
              </a:rPr>
              <a:t> </a:t>
            </a:r>
            <a:r>
              <a:rPr lang="en-US" sz="2000" b="1" dirty="0" err="1">
                <a:solidFill>
                  <a:srgbClr val="0000FF"/>
                </a:solidFill>
                <a:latin typeface="UTM Avo" panose="02040603050506020204" pitchFamily="18" charset="0"/>
                <a:cs typeface="Times New Roman" panose="02020603050405020304" pitchFamily="18" charset="0"/>
              </a:rPr>
              <a:t>thông</a:t>
            </a:r>
            <a:r>
              <a:rPr lang="en-US" sz="2000" b="1" dirty="0">
                <a:solidFill>
                  <a:srgbClr val="0000FF"/>
                </a:solidFill>
                <a:latin typeface="UTM Avo" panose="02040603050506020204" pitchFamily="18" charset="0"/>
                <a:cs typeface="Times New Roman" panose="02020603050405020304" pitchFamily="18" charset="0"/>
              </a:rPr>
              <a:t> tin chi </a:t>
            </a:r>
            <a:r>
              <a:rPr lang="en-US" sz="2000" b="1" dirty="0" err="1">
                <a:solidFill>
                  <a:srgbClr val="0000FF"/>
                </a:solidFill>
                <a:latin typeface="UTM Avo" panose="02040603050506020204" pitchFamily="18" charset="0"/>
                <a:cs typeface="Times New Roman" panose="02020603050405020304" pitchFamily="18" charset="0"/>
              </a:rPr>
              <a:t>tiết</a:t>
            </a:r>
            <a:r>
              <a:rPr lang="en-US" sz="2000" b="1" dirty="0">
                <a:solidFill>
                  <a:srgbClr val="0000FF"/>
                </a:solidFill>
                <a:latin typeface="UTM Avo" panose="02040603050506020204" pitchFamily="18" charset="0"/>
                <a:cs typeface="Times New Roman" panose="02020603050405020304" pitchFamily="18" charset="0"/>
              </a:rPr>
              <a:t>.</a:t>
            </a:r>
            <a:endParaRPr lang="vi-VN" sz="2000" b="1" dirty="0">
              <a:solidFill>
                <a:srgbClr val="0000FF"/>
              </a:solidFill>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 xmlns:a16="http://schemas.microsoft.com/office/drawing/2014/main" id="{4C31484A-4165-4DB3-6C8F-7840C239CBC3}"/>
              </a:ext>
            </a:extLst>
          </p:cNvPr>
          <p:cNvGrpSpPr/>
          <p:nvPr/>
        </p:nvGrpSpPr>
        <p:grpSpPr>
          <a:xfrm>
            <a:off x="1480370" y="5529426"/>
            <a:ext cx="9770222" cy="995328"/>
            <a:chOff x="1859902" y="959604"/>
            <a:chExt cx="9065164" cy="1266379"/>
          </a:xfrm>
        </p:grpSpPr>
        <p:grpSp>
          <p:nvGrpSpPr>
            <p:cNvPr id="6" name="Group 5">
              <a:extLst>
                <a:ext uri="{FF2B5EF4-FFF2-40B4-BE49-F238E27FC236}">
                  <a16:creationId xmlns="" xmlns:a16="http://schemas.microsoft.com/office/drawing/2014/main" id="{550E3C70-928C-8BEF-300F-12348C703299}"/>
                </a:ext>
              </a:extLst>
            </p:cNvPr>
            <p:cNvGrpSpPr/>
            <p:nvPr/>
          </p:nvGrpSpPr>
          <p:grpSpPr>
            <a:xfrm>
              <a:off x="1859902" y="959604"/>
              <a:ext cx="9065164" cy="1266379"/>
              <a:chOff x="1859902" y="959604"/>
              <a:chExt cx="9065164" cy="1266379"/>
            </a:xfrm>
          </p:grpSpPr>
          <p:grpSp>
            <p:nvGrpSpPr>
              <p:cNvPr id="8" name="Group 7">
                <a:extLst>
                  <a:ext uri="{FF2B5EF4-FFF2-40B4-BE49-F238E27FC236}">
                    <a16:creationId xmlns="" xmlns:a16="http://schemas.microsoft.com/office/drawing/2014/main" id="{123E8818-1E8B-71AF-1C4B-600F23FB6471}"/>
                  </a:ext>
                </a:extLst>
              </p:cNvPr>
              <p:cNvGrpSpPr/>
              <p:nvPr/>
            </p:nvGrpSpPr>
            <p:grpSpPr>
              <a:xfrm>
                <a:off x="1958222" y="993104"/>
                <a:ext cx="8966844" cy="1232879"/>
                <a:chOff x="2602590" y="1054359"/>
                <a:chExt cx="8066963" cy="1818831"/>
              </a:xfrm>
            </p:grpSpPr>
            <p:sp>
              <p:nvSpPr>
                <p:cNvPr id="10" name="Rectangle: Rounded Corners 9">
                  <a:extLst>
                    <a:ext uri="{FF2B5EF4-FFF2-40B4-BE49-F238E27FC236}">
                      <a16:creationId xmlns=""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D94BFB6E-EF1A-419A-78F6-4715013EEE42}"/>
                    </a:ext>
                  </a:extLst>
                </p:cNvPr>
                <p:cNvSpPr/>
                <p:nvPr/>
              </p:nvSpPr>
              <p:spPr>
                <a:xfrm>
                  <a:off x="2602590" y="1120918"/>
                  <a:ext cx="8066963" cy="175227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59902" y="959604"/>
                <a:ext cx="739598" cy="883997"/>
              </a:xfrm>
              <a:prstGeom prst="rect">
                <a:avLst/>
              </a:prstGeom>
            </p:spPr>
          </p:pic>
        </p:grpSp>
        <p:sp>
          <p:nvSpPr>
            <p:cNvPr id="7" name="Rectangle 6">
              <a:extLst>
                <a:ext uri="{FF2B5EF4-FFF2-40B4-BE49-F238E27FC236}">
                  <a16:creationId xmlns="" xmlns:a16="http://schemas.microsoft.com/office/drawing/2014/main" id="{617B8ABF-1F81-028E-0674-CA164AC891A1}"/>
                </a:ext>
              </a:extLst>
            </p:cNvPr>
            <p:cNvSpPr/>
            <p:nvPr/>
          </p:nvSpPr>
          <p:spPr>
            <a:xfrm>
              <a:off x="2340618" y="1401603"/>
              <a:ext cx="8373094" cy="679737"/>
            </a:xfrm>
            <a:prstGeom prst="rect">
              <a:avLst/>
            </a:prstGeom>
          </p:spPr>
          <p:txBody>
            <a:bodyPr wrap="square">
              <a:spAutoFit/>
            </a:bodyPr>
            <a:lstStyle/>
            <a:p>
              <a:pPr algn="ctr" defTabSz="342900">
                <a:lnSpc>
                  <a:spcPct val="150000"/>
                </a:lnSpc>
              </a:pPr>
              <a:r>
                <a:rPr lang="vi-VN" sz="2200" b="1">
                  <a:solidFill>
                    <a:srgbClr val="FF0000"/>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Nếu muốn tìm kiếm thông tin về Bảo tàng dân tộc học Việt Nam thì từ khoá nào là phù hợp nhất?</a:t>
            </a:r>
            <a:endParaRPr lang="vi-VN" sz="2200" b="1">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D1CAF55-FDC3-4D62-973B-98AEA338B5DB}"/>
              </a:ext>
            </a:extLst>
          </p:cNvPr>
          <p:cNvSpPr/>
          <p:nvPr/>
        </p:nvSpPr>
        <p:spPr>
          <a:xfrm>
            <a:off x="6096000" y="1637372"/>
            <a:ext cx="5065986" cy="60016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B40DEB16-E19B-2E91-E92C-4B1E5DE7505B}"/>
              </a:ext>
            </a:extLst>
          </p:cNvPr>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9E9A053B-EB73-71FB-4CB7-C11E3CBEB355}"/>
              </a:ext>
            </a:extLst>
          </p:cNvPr>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b="1">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 xmlns:a16="http://schemas.microsoft.com/office/drawing/2014/main" id="{0A23F7F2-6A1A-4FCC-1267-08A58482E7F9}"/>
              </a:ext>
            </a:extLst>
          </p:cNvPr>
          <p:cNvSpPr/>
          <p:nvPr/>
        </p:nvSpPr>
        <p:spPr>
          <a:xfrm>
            <a:off x="1641779" y="4275526"/>
            <a:ext cx="7123849" cy="60016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 xmlns:a16="http://schemas.microsoft.com/office/drawing/2014/main" id="{6EA38640-85AB-3212-70A2-B92D8BD193E7}"/>
              </a:ext>
            </a:extLst>
          </p:cNvPr>
          <p:cNvSpPr/>
          <p:nvPr/>
        </p:nvSpPr>
        <p:spPr>
          <a:xfrm>
            <a:off x="1627333" y="479124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 xmlns:a16="http://schemas.microsoft.com/office/drawing/2014/main" id="{85882F50-A206-8DAB-A307-C043CAA56801}"/>
              </a:ext>
            </a:extLst>
          </p:cNvPr>
          <p:cNvSpPr/>
          <p:nvPr/>
        </p:nvSpPr>
        <p:spPr>
          <a:xfrm>
            <a:off x="1641778" y="5355835"/>
            <a:ext cx="10550221" cy="60016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 xmlns:a16="http://schemas.microsoft.com/office/drawing/2014/main" id="{DFDE0E15-FAF5-18FC-F9EA-F4519BC9396F}"/>
              </a:ext>
            </a:extLst>
          </p:cNvPr>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714959"/>
            <a:ext cx="9751340" cy="141199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b="1">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 xmlns:a16="http://schemas.microsoft.com/office/drawing/2014/main" id="{64D4AC19-04E7-42DD-8D9E-C14E08221752}"/>
              </a:ext>
            </a:extLst>
          </p:cNvPr>
          <p:cNvSpPr/>
          <p:nvPr/>
        </p:nvSpPr>
        <p:spPr>
          <a:xfrm>
            <a:off x="2034756" y="3313390"/>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a:t>
            </a:r>
            <a:r>
              <a:rPr lang="vi-VN" sz="2000" b="1">
                <a:latin typeface="UTM Avo" panose="02040603050506020204" pitchFamily="18" charset="0"/>
                <a:cs typeface="Times New Roman" panose="02020603050405020304" pitchFamily="18" charset="0"/>
              </a:rPr>
              <a:t>Không</a:t>
            </a:r>
            <a:r>
              <a:rPr lang="en-US" sz="2000" b="1">
                <a:latin typeface="UTM Avo" panose="02040603050506020204" pitchFamily="18" charset="0"/>
                <a:cs typeface="Times New Roman" panose="02020603050405020304" pitchFamily="18" charset="0"/>
              </a:rPr>
              <a:t> khí</a:t>
            </a:r>
            <a:endParaRPr lang="vi-VN" sz="2000" b="1">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22A734E4-2093-4333-9279-33750DACE0B2}"/>
              </a:ext>
            </a:extLst>
          </p:cNvPr>
          <p:cNvSpPr/>
          <p:nvPr/>
        </p:nvSpPr>
        <p:spPr>
          <a:xfrm>
            <a:off x="2029833" y="380063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a:t>
            </a:r>
            <a:r>
              <a:rPr lang="vi-VN" sz="2000" b="1">
                <a:latin typeface="UTM Avo" panose="02040603050506020204" pitchFamily="18" charset="0"/>
                <a:cs typeface="Times New Roman" panose="02020603050405020304" pitchFamily="18" charset="0"/>
              </a:rPr>
              <a:t>Không khí và con người.</a:t>
            </a:r>
          </a:p>
        </p:txBody>
      </p:sp>
      <p:sp>
        <p:nvSpPr>
          <p:cNvPr id="18" name="Rectangle 17">
            <a:extLst>
              <a:ext uri="{FF2B5EF4-FFF2-40B4-BE49-F238E27FC236}">
                <a16:creationId xmlns="" xmlns:a16="http://schemas.microsoft.com/office/drawing/2014/main" id="{2CB02F40-B2EE-430B-89EF-099B38B56698}"/>
              </a:ext>
            </a:extLst>
          </p:cNvPr>
          <p:cNvSpPr/>
          <p:nvPr/>
        </p:nvSpPr>
        <p:spPr>
          <a:xfrm>
            <a:off x="2029833" y="420530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a:t>
            </a:r>
            <a:r>
              <a:rPr lang="vi-VN" sz="2000" b="1">
                <a:latin typeface="UTM Avo" panose="02040603050506020204" pitchFamily="18" charset="0"/>
                <a:cs typeface="Times New Roman" panose="02020603050405020304" pitchFamily="18" charset="0"/>
              </a:rPr>
              <a:t>Vai trò của không khí đối với con người.</a:t>
            </a:r>
          </a:p>
        </p:txBody>
      </p:sp>
      <p:sp>
        <p:nvSpPr>
          <p:cNvPr id="24" name="Oval 23">
            <a:extLst>
              <a:ext uri="{FF2B5EF4-FFF2-40B4-BE49-F238E27FC236}">
                <a16:creationId xmlns="" xmlns:a16="http://schemas.microsoft.com/office/drawing/2014/main" id="{C7844AE8-7425-44AD-9D7F-DCBBD3CEAA52}"/>
              </a:ext>
            </a:extLst>
          </p:cNvPr>
          <p:cNvSpPr/>
          <p:nvPr/>
        </p:nvSpPr>
        <p:spPr>
          <a:xfrm>
            <a:off x="2019026" y="430692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 xmlns:a16="http://schemas.microsoft.com/office/drawing/2014/main" id="{F785C1BA-478A-CFE7-8AFB-7A962603250F}"/>
              </a:ext>
            </a:extLst>
          </p:cNvPr>
          <p:cNvSpPr/>
          <p:nvPr/>
        </p:nvSpPr>
        <p:spPr>
          <a:xfrm>
            <a:off x="2029833" y="465912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a:t>
            </a:r>
            <a:r>
              <a:rPr lang="vi-VN" sz="2000" b="1">
                <a:latin typeface="UTM Avo" panose="02040603050506020204" pitchFamily="18" charset="0"/>
                <a:cs typeface="Times New Roman" panose="02020603050405020304" pitchFamily="18" charset="0"/>
              </a:rPr>
              <a:t>Con người cần không khí không?</a:t>
            </a:r>
          </a:p>
        </p:txBody>
      </p:sp>
    </p:spTree>
    <p:extLst>
      <p:ext uri="{BB962C8B-B14F-4D97-AF65-F5344CB8AC3E}">
        <p14:creationId xmlns:p14="http://schemas.microsoft.com/office/powerpoint/2010/main" val="1027710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pic>
        <p:nvPicPr>
          <p:cNvPr id="11" name="Picture 10" descr="A toy figurine on a table&#10;&#10;Description automatically generated with low confidence">
            <a:extLst>
              <a:ext uri="{FF2B5EF4-FFF2-40B4-BE49-F238E27FC236}">
                <a16:creationId xmlns=""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108167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10284702"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5830</TotalTime>
  <Words>1000</Words>
  <Application>Microsoft Office PowerPoint</Application>
  <PresentationFormat>Custom</PresentationFormat>
  <Paragraphs>75</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194</cp:revision>
  <dcterms:created xsi:type="dcterms:W3CDTF">2021-11-14T08:33:55Z</dcterms:created>
  <dcterms:modified xsi:type="dcterms:W3CDTF">2023-10-18T09:56:48Z</dcterms:modified>
</cp:coreProperties>
</file>