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0"/>
  </p:notesMasterIdLst>
  <p:sldIdLst>
    <p:sldId id="2953" r:id="rId2"/>
    <p:sldId id="2969" r:id="rId3"/>
    <p:sldId id="2977" r:id="rId4"/>
    <p:sldId id="2947" r:id="rId5"/>
    <p:sldId id="2970" r:id="rId6"/>
    <p:sldId id="3008" r:id="rId7"/>
    <p:sldId id="3009" r:id="rId8"/>
    <p:sldId id="280"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91" d="100"/>
          <a:sy n="91" d="100"/>
        </p:scale>
        <p:origin x="-13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22/11/2023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184401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a16="http://schemas.microsoft.com/office/drawing/2014/main" xmlns="" id="{85310F18-5BA7-4C17-B4F5-065BA10138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a16="http://schemas.microsoft.com/office/drawing/2014/main" xmlns="" id="{72EC2C62-5485-4B12-B6B0-739CD2756FBA}"/>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0E1A38A-6943-4B48-B746-2B3F59D8D579}"/>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247980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20.sv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2.svg"/></Relationships>
</file>

<file path=ppt/slides/_rels/slide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6.sv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a16="http://schemas.microsoft.com/office/drawing/2014/main" xmlns="" id="{C3042C7E-94F0-454A-8B17-763D65990048}"/>
              </a:ext>
            </a:extLst>
          </p:cNvPr>
          <p:cNvPicPr>
            <a:picLocks noChangeAspect="1"/>
          </p:cNvPicPr>
          <p:nvPr/>
        </p:nvPicPr>
        <p:blipFill>
          <a:blip r:embed="rId8"/>
          <a:stretch>
            <a:fillRect/>
          </a:stretch>
        </p:blipFill>
        <p:spPr>
          <a:xfrm>
            <a:off x="132402" y="2491800"/>
            <a:ext cx="589731" cy="520622"/>
          </a:xfrm>
          <a:prstGeom prst="rect">
            <a:avLst/>
          </a:prstGeom>
        </p:spPr>
      </p:pic>
      <p:sp>
        <p:nvSpPr>
          <p:cNvPr id="9" name="Text Box 2">
            <a:extLst>
              <a:ext uri="{FF2B5EF4-FFF2-40B4-BE49-F238E27FC236}">
                <a16:creationId xmlns:a16="http://schemas.microsoft.com/office/drawing/2014/main" xmlns="" id="{6EF2DF5B-87FE-1359-BD64-7B577515C980}"/>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10" name="Graphic 9">
            <a:extLst>
              <a:ext uri="{FF2B5EF4-FFF2-40B4-BE49-F238E27FC236}">
                <a16:creationId xmlns:a16="http://schemas.microsoft.com/office/drawing/2014/main" xmlns="" id="{91360525-1A4D-A183-AAF0-384F2F34D3E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flipH="1">
            <a:off x="-2" y="387485"/>
            <a:ext cx="8672053" cy="1556220"/>
          </a:xfrm>
          <a:prstGeom prst="rect">
            <a:avLst/>
          </a:prstGeom>
        </p:spPr>
      </p:pic>
      <p:sp>
        <p:nvSpPr>
          <p:cNvPr id="11" name="Rectangle 10">
            <a:extLst>
              <a:ext uri="{FF2B5EF4-FFF2-40B4-BE49-F238E27FC236}">
                <a16:creationId xmlns:a16="http://schemas.microsoft.com/office/drawing/2014/main" xmlns="" id="{C3D1EC31-D74A-129E-A58B-6FD6E0090B21}"/>
              </a:ext>
            </a:extLst>
          </p:cNvPr>
          <p:cNvSpPr/>
          <p:nvPr/>
        </p:nvSpPr>
        <p:spPr>
          <a:xfrm>
            <a:off x="-233187" y="385449"/>
            <a:ext cx="9993875" cy="92333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2. MẠNG MÁY TÍNH VÀ INTERNET</a:t>
            </a:r>
            <a:endParaRPr lang="vi-VN" sz="3600" b="1">
              <a:solidFill>
                <a:schemeClr val="bg1"/>
              </a:solidFill>
              <a:latin typeface="SVN-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E7A1129E-1BE1-8B7A-8732-BD58E30706C1}"/>
              </a:ext>
            </a:extLst>
          </p:cNvPr>
          <p:cNvGrpSpPr/>
          <p:nvPr/>
        </p:nvGrpSpPr>
        <p:grpSpPr>
          <a:xfrm>
            <a:off x="595423" y="1808697"/>
            <a:ext cx="9771321" cy="3507582"/>
            <a:chOff x="1055313" y="1366069"/>
            <a:chExt cx="7172739" cy="1940925"/>
          </a:xfrm>
        </p:grpSpPr>
        <p:sp>
          <p:nvSpPr>
            <p:cNvPr id="13" name="Rectangle: Rounded Corners 12">
              <a:extLst>
                <a:ext uri="{FF2B5EF4-FFF2-40B4-BE49-F238E27FC236}">
                  <a16:creationId xmlns:a16="http://schemas.microsoft.com/office/drawing/2014/main" xmlns="" id="{DF551141-444E-4124-E04E-A829D5B6574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Graphic 13">
              <a:extLst>
                <a:ext uri="{FF2B5EF4-FFF2-40B4-BE49-F238E27FC236}">
                  <a16:creationId xmlns:a16="http://schemas.microsoft.com/office/drawing/2014/main" xmlns="" id="{245209C8-6B65-8B1C-A9E7-0F033796B1C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55313" y="1366069"/>
              <a:ext cx="2076866" cy="1940925"/>
            </a:xfrm>
            <a:prstGeom prst="rect">
              <a:avLst/>
            </a:prstGeom>
          </p:spPr>
        </p:pic>
        <p:sp>
          <p:nvSpPr>
            <p:cNvPr id="15" name="Rectangle 14">
              <a:extLst>
                <a:ext uri="{FF2B5EF4-FFF2-40B4-BE49-F238E27FC236}">
                  <a16:creationId xmlns:a16="http://schemas.microsoft.com/office/drawing/2014/main" xmlns="" id="{090815B8-B858-F372-BBFB-01F689DCFEC6}"/>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6" name="Rectangle 15">
              <a:extLst>
                <a:ext uri="{FF2B5EF4-FFF2-40B4-BE49-F238E27FC236}">
                  <a16:creationId xmlns:a16="http://schemas.microsoft.com/office/drawing/2014/main" xmlns="" id="{43E903F4-38C4-D043-5F2E-E7C0B15BD3D2}"/>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dirty="0">
                  <a:latin typeface="UVF Salome" panose="02000503040000020003" pitchFamily="50" charset="0"/>
                  <a:cs typeface="Times New Roman" panose="02020603050405020304" pitchFamily="18" charset="0"/>
                </a:rPr>
                <a:t>3</a:t>
              </a:r>
              <a:endParaRPr lang="vi-VN" sz="4400" b="1" dirty="0">
                <a:latin typeface="UVF Salome" panose="02000503040000020003" pitchFamily="50"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C5248B93-A690-8931-247B-84CE0A48F2CE}"/>
                </a:ext>
              </a:extLst>
            </p:cNvPr>
            <p:cNvSpPr/>
            <p:nvPr/>
          </p:nvSpPr>
          <p:spPr>
            <a:xfrm>
              <a:off x="2709267" y="2078314"/>
              <a:ext cx="5518785" cy="51092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600" b="1">
                  <a:solidFill>
                    <a:srgbClr val="C00000"/>
                  </a:solidFill>
                  <a:latin typeface="UTM Avo" panose="02040603050506020204" pitchFamily="18" charset="0"/>
                  <a:cs typeface="Times New Roman" panose="02020603050405020304" pitchFamily="18" charset="0"/>
                </a:rPr>
                <a:t>Thông tin trên trang </a:t>
              </a:r>
              <a:r>
                <a:rPr lang="en-US" altLang="vi-VN" sz="3600" b="1" smtClean="0">
                  <a:solidFill>
                    <a:srgbClr val="C00000"/>
                  </a:solidFill>
                  <a:latin typeface="UTM Avo" panose="02040603050506020204" pitchFamily="18" charset="0"/>
                  <a:cs typeface="Times New Roman" panose="02020603050405020304" pitchFamily="18" charset="0"/>
                </a:rPr>
                <a:t>Web (T2)</a:t>
              </a:r>
              <a:endParaRPr lang="en-US" altLang="vi-VN" sz="3600" b="1">
                <a:solidFill>
                  <a:srgbClr val="C00000"/>
                </a:solidFill>
                <a:latin typeface="UTM Avo" panose="0204060305050602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4350332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oy, vector graphics, doll&#10;&#10;Description automatically generated">
            <a:extLst>
              <a:ext uri="{FF2B5EF4-FFF2-40B4-BE49-F238E27FC236}">
                <a16:creationId xmlns:a16="http://schemas.microsoft.com/office/drawing/2014/main" xmlns="" id="{89DC7ABC-A419-463E-9F73-C02DDC577F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3159" y="3451326"/>
            <a:ext cx="2908287" cy="2908287"/>
          </a:xfrm>
          <a:prstGeom prst="rect">
            <a:avLst/>
          </a:prstGeom>
        </p:spPr>
      </p:pic>
      <p:grpSp>
        <p:nvGrpSpPr>
          <p:cNvPr id="2" name="Group 1">
            <a:extLst>
              <a:ext uri="{FF2B5EF4-FFF2-40B4-BE49-F238E27FC236}">
                <a16:creationId xmlns:a16="http://schemas.microsoft.com/office/drawing/2014/main" xmlns="" id="{1E8B759E-BF74-413E-B3ED-0D9221EC7B0A}"/>
              </a:ext>
            </a:extLst>
          </p:cNvPr>
          <p:cNvGrpSpPr/>
          <p:nvPr/>
        </p:nvGrpSpPr>
        <p:grpSpPr>
          <a:xfrm>
            <a:off x="301091" y="301982"/>
            <a:ext cx="4134561" cy="2508169"/>
            <a:chOff x="301091" y="301982"/>
            <a:chExt cx="4134561" cy="2508169"/>
          </a:xfrm>
        </p:grpSpPr>
        <p:pic>
          <p:nvPicPr>
            <p:cNvPr id="4" name="Picture 3">
              <a:extLst>
                <a:ext uri="{FF2B5EF4-FFF2-40B4-BE49-F238E27FC236}">
                  <a16:creationId xmlns:a16="http://schemas.microsoft.com/office/drawing/2014/main" xmlns="" id="{907F5D8A-D232-4BB9-935E-A22F83F5516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5" name="Picture 4" descr="Text&#10;&#10;Description automatically generated">
              <a:extLst>
                <a:ext uri="{FF2B5EF4-FFF2-40B4-BE49-F238E27FC236}">
                  <a16:creationId xmlns:a16="http://schemas.microsoft.com/office/drawing/2014/main" xmlns="" id="{508C07EA-9C72-42F0-92D0-80E1E25D4C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81" y="953218"/>
              <a:ext cx="3678192" cy="1586766"/>
            </a:xfrm>
            <a:prstGeom prst="rect">
              <a:avLst/>
            </a:prstGeom>
          </p:spPr>
        </p:pic>
        <p:pic>
          <p:nvPicPr>
            <p:cNvPr id="7" name="Picture 6">
              <a:extLst>
                <a:ext uri="{FF2B5EF4-FFF2-40B4-BE49-F238E27FC236}">
                  <a16:creationId xmlns:a16="http://schemas.microsoft.com/office/drawing/2014/main" xmlns="" id="{310F7048-0385-41A1-BD7F-F212EB33ADA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pic>
        <p:nvPicPr>
          <p:cNvPr id="14" name="Picture 12">
            <a:extLst>
              <a:ext uri="{FF2B5EF4-FFF2-40B4-BE49-F238E27FC236}">
                <a16:creationId xmlns:a16="http://schemas.microsoft.com/office/drawing/2014/main" xmlns="" id="{DBB8FB1E-69AC-4146-A693-59192444DFFB}"/>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4504109" y="638942"/>
            <a:ext cx="5124606" cy="1807588"/>
          </a:xfrm>
          <a:prstGeom prst="rect">
            <a:avLst/>
          </a:prstGeom>
        </p:spPr>
      </p:pic>
      <p:sp>
        <p:nvSpPr>
          <p:cNvPr id="13" name="Rectangle 12">
            <a:extLst>
              <a:ext uri="{FF2B5EF4-FFF2-40B4-BE49-F238E27FC236}">
                <a16:creationId xmlns:a16="http://schemas.microsoft.com/office/drawing/2014/main" xmlns="" id="{51E7F0AC-A784-4E43-B06C-AB04509BA591}"/>
              </a:ext>
            </a:extLst>
          </p:cNvPr>
          <p:cNvSpPr/>
          <p:nvPr/>
        </p:nvSpPr>
        <p:spPr>
          <a:xfrm>
            <a:off x="4918459" y="889576"/>
            <a:ext cx="4481465" cy="1306320"/>
          </a:xfrm>
          <a:prstGeom prst="rect">
            <a:avLst/>
          </a:prstGeom>
        </p:spPr>
        <p:txBody>
          <a:bodyPr wrap="square">
            <a:spAutoFit/>
          </a:bodyPr>
          <a:lstStyle/>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Trò ch</a:t>
            </a:r>
            <a:r>
              <a:rPr lang="vi-VN" sz="2800" b="1">
                <a:solidFill>
                  <a:schemeClr val="bg1"/>
                </a:solidFill>
                <a:latin typeface="UTM Avo" panose="02040603050506020204" pitchFamily="18" charset="0"/>
                <a:cs typeface="Times New Roman" panose="02020603050405020304" pitchFamily="18" charset="0"/>
              </a:rPr>
              <a:t>ơi</a:t>
            </a:r>
            <a:r>
              <a:rPr lang="en-US" sz="2800" b="1">
                <a:solidFill>
                  <a:schemeClr val="bg1"/>
                </a:solidFill>
                <a:latin typeface="UTM Avo" panose="02040603050506020204" pitchFamily="18" charset="0"/>
                <a:cs typeface="Times New Roman" panose="02020603050405020304" pitchFamily="18" charset="0"/>
              </a:rPr>
              <a:t>: </a:t>
            </a:r>
          </a:p>
          <a:p>
            <a:pPr algn="ctr" defTabSz="342900">
              <a:lnSpc>
                <a:spcPct val="150000"/>
              </a:lnSpc>
            </a:pPr>
            <a:r>
              <a:rPr lang="en-US" sz="2800" b="1">
                <a:solidFill>
                  <a:schemeClr val="bg1"/>
                </a:solidFill>
                <a:latin typeface="UTM Avo" panose="02040603050506020204" pitchFamily="18" charset="0"/>
                <a:cs typeface="Times New Roman" panose="02020603050405020304" pitchFamily="18" charset="0"/>
              </a:rPr>
              <a:t>“Ai nhanh – Ai đúng”.</a:t>
            </a:r>
            <a:endParaRPr lang="vi-VN" sz="2800" b="1">
              <a:solidFill>
                <a:schemeClr val="bg1"/>
              </a:solidFill>
              <a:latin typeface="UTM Avo" panose="02040603050506020204" pitchFamily="18" charset="0"/>
              <a:cs typeface="Times New Roman" panose="02020603050405020304" pitchFamily="18" charset="0"/>
            </a:endParaRPr>
          </a:p>
        </p:txBody>
      </p:sp>
      <p:pic>
        <p:nvPicPr>
          <p:cNvPr id="19" name="Picture 3">
            <a:extLst>
              <a:ext uri="{FF2B5EF4-FFF2-40B4-BE49-F238E27FC236}">
                <a16:creationId xmlns:a16="http://schemas.microsoft.com/office/drawing/2014/main" xmlns="" id="{623B169A-6D8D-4045-9344-F2FFF210DC7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54362" y="2588324"/>
            <a:ext cx="8277576" cy="2148231"/>
          </a:xfrm>
          <a:prstGeom prst="rect">
            <a:avLst/>
          </a:prstGeom>
        </p:spPr>
      </p:pic>
      <p:sp>
        <p:nvSpPr>
          <p:cNvPr id="18" name="Rectangle 17">
            <a:extLst>
              <a:ext uri="{FF2B5EF4-FFF2-40B4-BE49-F238E27FC236}">
                <a16:creationId xmlns:a16="http://schemas.microsoft.com/office/drawing/2014/main" xmlns="" id="{A3B7263B-46D4-4EEE-BDA7-FA048C352D58}"/>
              </a:ext>
            </a:extLst>
          </p:cNvPr>
          <p:cNvSpPr/>
          <p:nvPr/>
        </p:nvSpPr>
        <p:spPr>
          <a:xfrm>
            <a:off x="4188542" y="3026604"/>
            <a:ext cx="6931742" cy="1143070"/>
          </a:xfrm>
          <a:prstGeom prst="rect">
            <a:avLst/>
          </a:prstGeom>
        </p:spPr>
        <p:txBody>
          <a:bodyPr wrap="square">
            <a:spAutoFit/>
          </a:bodyPr>
          <a:lstStyle/>
          <a:p>
            <a:pPr algn="ctr" defTabSz="342900">
              <a:lnSpc>
                <a:spcPct val="150000"/>
              </a:lnSpc>
            </a:pPr>
            <a:r>
              <a:rPr lang="en-US" sz="2400" b="1">
                <a:latin typeface="UTM Avo" panose="02040603050506020204" pitchFamily="18" charset="0"/>
                <a:cs typeface="Times New Roman" panose="02020603050405020304" pitchFamily="18" charset="0"/>
              </a:rPr>
              <a:t>Hãy kể lại những gì em đã xem trên Internet.Những nội dung đó thuộc dạng thông tin nào ?</a:t>
            </a:r>
            <a:endParaRPr lang="vi-VN" sz="2400" b="1">
              <a:latin typeface="UTM Avo" panose="020406030505060202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xmlns="" id="{FB448734-5F21-46B8-B85A-3E3E5A013C99}"/>
              </a:ext>
            </a:extLst>
          </p:cNvPr>
          <p:cNvPicPr>
            <a:picLocks noChangeAspect="1"/>
          </p:cNvPicPr>
          <p:nvPr/>
        </p:nvPicPr>
        <p:blipFill>
          <a:blip r:embed="rId10"/>
          <a:stretch>
            <a:fillRect/>
          </a:stretch>
        </p:blipFill>
        <p:spPr>
          <a:xfrm>
            <a:off x="11358550" y="1360826"/>
            <a:ext cx="504202" cy="445116"/>
          </a:xfrm>
          <a:prstGeom prst="rect">
            <a:avLst/>
          </a:prstGeom>
        </p:spPr>
      </p:pic>
    </p:spTree>
    <p:extLst>
      <p:ext uri="{BB962C8B-B14F-4D97-AF65-F5344CB8AC3E}">
        <p14:creationId xmlns:p14="http://schemas.microsoft.com/office/powerpoint/2010/main" val="9223881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C4C29B82-B90A-449E-8481-31A1C0E7E29B}"/>
              </a:ext>
            </a:extLst>
          </p:cNvPr>
          <p:cNvSpPr/>
          <p:nvPr/>
        </p:nvSpPr>
        <p:spPr>
          <a:xfrm>
            <a:off x="363894" y="283918"/>
            <a:ext cx="10503803" cy="738664"/>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Tác hại khi TRUY CẬP VÀO TRANG WEB Không phù hợp</a:t>
            </a:r>
            <a:endParaRPr lang="vi-VN" sz="2800" b="1">
              <a:solidFill>
                <a:srgbClr val="F03C69"/>
              </a:solidFill>
              <a:cs typeface="Times New Roman" panose="02020603050405020304" pitchFamily="18" charset="0"/>
            </a:endParaRPr>
          </a:p>
        </p:txBody>
      </p:sp>
      <p:sp>
        <p:nvSpPr>
          <p:cNvPr id="10" name="Rectangle 9">
            <a:extLst>
              <a:ext uri="{FF2B5EF4-FFF2-40B4-BE49-F238E27FC236}">
                <a16:creationId xmlns:a16="http://schemas.microsoft.com/office/drawing/2014/main" xmlns="" id="{949615B6-08E4-4C7D-8EEA-5E3F99C728AC}"/>
              </a:ext>
            </a:extLst>
          </p:cNvPr>
          <p:cNvSpPr/>
          <p:nvPr/>
        </p:nvSpPr>
        <p:spPr>
          <a:xfrm>
            <a:off x="3379791" y="1105048"/>
            <a:ext cx="8041932" cy="671851"/>
          </a:xfrm>
          <a:prstGeom prst="rect">
            <a:avLst/>
          </a:prstGeom>
        </p:spPr>
        <p:txBody>
          <a:bodyPr wrap="square">
            <a:spAutoFit/>
          </a:bodyPr>
          <a:lstStyle/>
          <a:p>
            <a:pPr defTabSz="342900">
              <a:lnSpc>
                <a:spcPct val="150000"/>
              </a:lnSpc>
            </a:pPr>
            <a:r>
              <a:rPr lang="en-US" sz="2800" b="1">
                <a:solidFill>
                  <a:srgbClr val="7FC354"/>
                </a:solidFill>
                <a:latin typeface="SVN-Androgyne" panose="02040603050506020204" pitchFamily="18" charset="0"/>
                <a:cs typeface="Times New Roman" panose="02020603050405020304" pitchFamily="18" charset="0"/>
              </a:rPr>
              <a:t>An gặp rắc rối gì ?</a:t>
            </a:r>
          </a:p>
        </p:txBody>
      </p:sp>
      <p:sp>
        <p:nvSpPr>
          <p:cNvPr id="11" name="Rectangle 10">
            <a:extLst>
              <a:ext uri="{FF2B5EF4-FFF2-40B4-BE49-F238E27FC236}">
                <a16:creationId xmlns:a16="http://schemas.microsoft.com/office/drawing/2014/main" xmlns="" id="{5C1AE40C-6D0B-4671-A2C9-C72D3FF63513}"/>
              </a:ext>
            </a:extLst>
          </p:cNvPr>
          <p:cNvSpPr/>
          <p:nvPr/>
        </p:nvSpPr>
        <p:spPr>
          <a:xfrm>
            <a:off x="674437" y="1915643"/>
            <a:ext cx="3912311" cy="280243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Trong khi truy cập Internet, bạn An vô tình vào một trang web trò chuyện không phù hợp. Em hãy quan sát Hình 8 và cho biết bạn An đã gặp rắc rối gì?</a:t>
            </a:r>
          </a:p>
        </p:txBody>
      </p:sp>
      <p:grpSp>
        <p:nvGrpSpPr>
          <p:cNvPr id="24" name="Group 23">
            <a:extLst>
              <a:ext uri="{FF2B5EF4-FFF2-40B4-BE49-F238E27FC236}">
                <a16:creationId xmlns:a16="http://schemas.microsoft.com/office/drawing/2014/main" xmlns="" id="{42C6B29B-3173-4D45-9E48-0117B5D0FBC0}"/>
              </a:ext>
            </a:extLst>
          </p:cNvPr>
          <p:cNvGrpSpPr/>
          <p:nvPr/>
        </p:nvGrpSpPr>
        <p:grpSpPr>
          <a:xfrm>
            <a:off x="522612" y="900102"/>
            <a:ext cx="2898644" cy="880803"/>
            <a:chOff x="522612" y="900102"/>
            <a:chExt cx="2898644" cy="880803"/>
          </a:xfrm>
        </p:grpSpPr>
        <p:grpSp>
          <p:nvGrpSpPr>
            <p:cNvPr id="4" name="Group 3">
              <a:extLst>
                <a:ext uri="{FF2B5EF4-FFF2-40B4-BE49-F238E27FC236}">
                  <a16:creationId xmlns:a16="http://schemas.microsoft.com/office/drawing/2014/main" xmlns="" id="{244424EB-C73B-4620-8785-ED91696F11E9}"/>
                </a:ext>
              </a:extLst>
            </p:cNvPr>
            <p:cNvGrpSpPr/>
            <p:nvPr/>
          </p:nvGrpSpPr>
          <p:grpSpPr>
            <a:xfrm>
              <a:off x="522612" y="1095583"/>
              <a:ext cx="2354327" cy="661656"/>
              <a:chOff x="5906375" y="1404722"/>
              <a:chExt cx="2354327" cy="661656"/>
            </a:xfrm>
          </p:grpSpPr>
          <p:sp>
            <p:nvSpPr>
              <p:cNvPr id="8" name="Rectangle: Top Corners Rounded 7">
                <a:extLst>
                  <a:ext uri="{FF2B5EF4-FFF2-40B4-BE49-F238E27FC236}">
                    <a16:creationId xmlns:a16="http://schemas.microsoft.com/office/drawing/2014/main" xmlns="" id="{17451D86-E9FE-4F2C-998B-FC79B3C6D7E5}"/>
                  </a:ext>
                </a:extLst>
              </p:cNvPr>
              <p:cNvSpPr/>
              <p:nvPr/>
            </p:nvSpPr>
            <p:spPr>
              <a:xfrm>
                <a:off x="5962361"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9" name="Rectangle 8">
                <a:extLst>
                  <a:ext uri="{FF2B5EF4-FFF2-40B4-BE49-F238E27FC236}">
                    <a16:creationId xmlns:a16="http://schemas.microsoft.com/office/drawing/2014/main" xmlns="" id="{F9AE48F3-29DC-471E-953C-5CFB4668C11F}"/>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20" name="Group 19">
              <a:extLst>
                <a:ext uri="{FF2B5EF4-FFF2-40B4-BE49-F238E27FC236}">
                  <a16:creationId xmlns:a16="http://schemas.microsoft.com/office/drawing/2014/main" xmlns="" id="{D8514236-63A5-4255-A4A4-0FA51F3C1527}"/>
                </a:ext>
              </a:extLst>
            </p:cNvPr>
            <p:cNvGrpSpPr/>
            <p:nvPr/>
          </p:nvGrpSpPr>
          <p:grpSpPr>
            <a:xfrm rot="20419193">
              <a:off x="2468303" y="900102"/>
              <a:ext cx="952953" cy="880803"/>
              <a:chOff x="8974078" y="279854"/>
              <a:chExt cx="3397172" cy="3224225"/>
            </a:xfrm>
          </p:grpSpPr>
          <p:pic>
            <p:nvPicPr>
              <p:cNvPr id="21" name="Picture 5">
                <a:extLst>
                  <a:ext uri="{FF2B5EF4-FFF2-40B4-BE49-F238E27FC236}">
                    <a16:creationId xmlns:a16="http://schemas.microsoft.com/office/drawing/2014/main" xmlns="" id="{6130C57F-7551-4995-9234-1752E616AE1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2" name="Picture 6">
                <a:extLst>
                  <a:ext uri="{FF2B5EF4-FFF2-40B4-BE49-F238E27FC236}">
                    <a16:creationId xmlns:a16="http://schemas.microsoft.com/office/drawing/2014/main" xmlns="" id="{9626A2EE-ED09-47C8-A8FA-1551DFB285D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02151" y="542910"/>
                <a:ext cx="2916628" cy="2768146"/>
              </a:xfrm>
              <a:prstGeom prst="rect">
                <a:avLst/>
              </a:prstGeom>
            </p:spPr>
          </p:pic>
        </p:grpSp>
        <p:sp>
          <p:nvSpPr>
            <p:cNvPr id="23" name="Rectangle 22">
              <a:extLst>
                <a:ext uri="{FF2B5EF4-FFF2-40B4-BE49-F238E27FC236}">
                  <a16:creationId xmlns:a16="http://schemas.microsoft.com/office/drawing/2014/main" xmlns="" id="{0EE978F0-4A39-4AA5-80FA-B2EAE3C1E440}"/>
                </a:ext>
              </a:extLst>
            </p:cNvPr>
            <p:cNvSpPr/>
            <p:nvPr/>
          </p:nvSpPr>
          <p:spPr>
            <a:xfrm>
              <a:off x="2773689"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pic>
        <p:nvPicPr>
          <p:cNvPr id="5" name="Picture 4" descr="Text&#10;&#10;Description automatically generated with low confidence">
            <a:extLst>
              <a:ext uri="{FF2B5EF4-FFF2-40B4-BE49-F238E27FC236}">
                <a16:creationId xmlns:a16="http://schemas.microsoft.com/office/drawing/2014/main" xmlns="" id="{2F14599F-AEE0-8982-3DBF-B3E96091E4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10961" y="1689146"/>
            <a:ext cx="5908002" cy="4884936"/>
          </a:xfrm>
          <a:prstGeom prst="rect">
            <a:avLst/>
          </a:prstGeom>
        </p:spPr>
      </p:pic>
    </p:spTree>
    <p:extLst>
      <p:ext uri="{BB962C8B-B14F-4D97-AF65-F5344CB8AC3E}">
        <p14:creationId xmlns:p14="http://schemas.microsoft.com/office/powerpoint/2010/main" val="2237052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14" presetClass="entr" presetSubtype="10"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5DF593A-C884-406B-9039-D91B9840041B}"/>
              </a:ext>
            </a:extLst>
          </p:cNvPr>
          <p:cNvPicPr>
            <a:picLocks noChangeAspect="1"/>
          </p:cNvPicPr>
          <p:nvPr/>
        </p:nvPicPr>
        <p:blipFill>
          <a:blip r:embed="rId2"/>
          <a:stretch>
            <a:fillRect/>
          </a:stretch>
        </p:blipFill>
        <p:spPr>
          <a:xfrm>
            <a:off x="318182" y="280553"/>
            <a:ext cx="891617" cy="830652"/>
          </a:xfrm>
          <a:prstGeom prst="rect">
            <a:avLst/>
          </a:prstGeom>
        </p:spPr>
      </p:pic>
      <p:sp>
        <p:nvSpPr>
          <p:cNvPr id="4" name="Rectangle 3">
            <a:extLst>
              <a:ext uri="{FF2B5EF4-FFF2-40B4-BE49-F238E27FC236}">
                <a16:creationId xmlns:a16="http://schemas.microsoft.com/office/drawing/2014/main" xmlns="" id="{1A0AB273-FC35-4319-BF6C-BED95CD8DE51}"/>
              </a:ext>
            </a:extLst>
          </p:cNvPr>
          <p:cNvSpPr/>
          <p:nvPr/>
        </p:nvSpPr>
        <p:spPr>
          <a:xfrm>
            <a:off x="1209799" y="392121"/>
            <a:ext cx="10567674" cy="1879104"/>
          </a:xfrm>
          <a:prstGeom prst="rect">
            <a:avLst/>
          </a:prstGeom>
        </p:spPr>
        <p:txBody>
          <a:bodyPr wrap="square">
            <a:spAutoFit/>
          </a:bodyPr>
          <a:lstStyle/>
          <a:p>
            <a:pPr algn="just" defTabSz="342900">
              <a:lnSpc>
                <a:spcPct val="150000"/>
              </a:lnSpc>
            </a:pPr>
            <a:r>
              <a:rPr lang="vi-VN" sz="2000" b="1" dirty="0">
                <a:latin typeface="UTM Avo" panose="02040603050506020204" pitchFamily="18" charset="0"/>
                <a:cs typeface="Times New Roman" panose="02020603050405020304" pitchFamily="18" charset="0"/>
              </a:rPr>
              <a:t>Em đã biết trên Internet không phải thông tin nào cũng phù hợp với các em, có những thông tin em chưa thể hiểu hết, có những thông tin độc hại như trò chơi bạo lực, phim ảnh có nội dung xấu,... Em không nên xem các thông tin đó, nếu cố tình xem em có thể gặp một số tác hại sau:</a:t>
            </a:r>
          </a:p>
        </p:txBody>
      </p:sp>
      <p:sp>
        <p:nvSpPr>
          <p:cNvPr id="5" name="Rectangle 4">
            <a:extLst>
              <a:ext uri="{FF2B5EF4-FFF2-40B4-BE49-F238E27FC236}">
                <a16:creationId xmlns:a16="http://schemas.microsoft.com/office/drawing/2014/main" xmlns="" id="{61004FEF-F45A-41DD-A74E-84C8EC840177}"/>
              </a:ext>
            </a:extLst>
          </p:cNvPr>
          <p:cNvSpPr/>
          <p:nvPr/>
        </p:nvSpPr>
        <p:spPr>
          <a:xfrm>
            <a:off x="1258566" y="2394966"/>
            <a:ext cx="8078248" cy="1338828"/>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 Có những suy nghĩ tiêu cực và lệch lạc</a:t>
            </a:r>
            <a:r>
              <a:rPr lang="vi-VN">
                <a:latin typeface="UTM Avo" panose="02040603050506020204" pitchFamily="18" charset="0"/>
                <a:cs typeface="Times New Roman" panose="02020603050405020304" pitchFamily="18" charset="0"/>
              </a:rPr>
              <a:t>: Xem  thông  tin  không  phù  hợp  với  lứa  tuổi khiến các em không hiểu hết hoặc hiểu một cách lệch lạc ảnh hưởng đến suy nghĩ và nhận thức của các em.</a:t>
            </a:r>
          </a:p>
        </p:txBody>
      </p:sp>
      <p:sp>
        <p:nvSpPr>
          <p:cNvPr id="7" name="Rectangle 6">
            <a:extLst>
              <a:ext uri="{FF2B5EF4-FFF2-40B4-BE49-F238E27FC236}">
                <a16:creationId xmlns:a16="http://schemas.microsoft.com/office/drawing/2014/main" xmlns="" id="{79A56168-C270-4437-B309-D101DDB9A9DF}"/>
              </a:ext>
            </a:extLst>
          </p:cNvPr>
          <p:cNvSpPr/>
          <p:nvPr/>
        </p:nvSpPr>
        <p:spPr>
          <a:xfrm>
            <a:off x="1258565" y="3845640"/>
            <a:ext cx="8190235" cy="1338828"/>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 Bị lừa đảo, dụ dỗ, bắt nạt</a:t>
            </a:r>
            <a:r>
              <a:rPr lang="vi-VN">
                <a:latin typeface="UTM Avo" panose="02040603050506020204" pitchFamily="18" charset="0"/>
                <a:cs typeface="Times New Roman" panose="02020603050405020304" pitchFamily="18" charset="0"/>
              </a:rPr>
              <a:t>: Kẻ xấu có thể gửi các tin nhắn mạo danh, nặc danh qua các trang web để đe doạ và làm tổn thương em hoặc dụ dỗ em làm điều xấu.</a:t>
            </a:r>
          </a:p>
        </p:txBody>
      </p:sp>
      <p:sp>
        <p:nvSpPr>
          <p:cNvPr id="8" name="Rectangle 7">
            <a:extLst>
              <a:ext uri="{FF2B5EF4-FFF2-40B4-BE49-F238E27FC236}">
                <a16:creationId xmlns:a16="http://schemas.microsoft.com/office/drawing/2014/main" xmlns="" id="{F1A64C24-6DF5-5331-8A22-83911CE90DE3}"/>
              </a:ext>
            </a:extLst>
          </p:cNvPr>
          <p:cNvSpPr/>
          <p:nvPr/>
        </p:nvSpPr>
        <p:spPr>
          <a:xfrm>
            <a:off x="1209799" y="5089875"/>
            <a:ext cx="8127015" cy="1338828"/>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 Lãng phí thời gian</a:t>
            </a:r>
            <a:r>
              <a:rPr lang="vi-VN">
                <a:latin typeface="UTM Avo" panose="02040603050506020204" pitchFamily="18" charset="0"/>
                <a:cs typeface="Times New Roman" panose="02020603050405020304" pitchFamily="18" charset="0"/>
              </a:rPr>
              <a:t>: Cố tình truy cập vào những trang web không phù hợp lứa tuổi và không nên xem, em bị mất đi thời gian quý báu cho học tập và những hoạt động bổ ích khác.</a:t>
            </a:r>
          </a:p>
        </p:txBody>
      </p:sp>
      <p:pic>
        <p:nvPicPr>
          <p:cNvPr id="15" name="Picture 14" descr="A picture containing text&#10;&#10;Description automatically generated">
            <a:extLst>
              <a:ext uri="{FF2B5EF4-FFF2-40B4-BE49-F238E27FC236}">
                <a16:creationId xmlns:a16="http://schemas.microsoft.com/office/drawing/2014/main" xmlns="" id="{927019E0-10E7-504F-CA93-01A5CB78D932}"/>
              </a:ext>
            </a:extLst>
          </p:cNvPr>
          <p:cNvPicPr>
            <a:picLocks noChangeAspect="1"/>
          </p:cNvPicPr>
          <p:nvPr/>
        </p:nvPicPr>
        <p:blipFill rotWithShape="1">
          <a:blip r:embed="rId3">
            <a:extLst>
              <a:ext uri="{28A0092B-C50C-407E-A947-70E740481C1C}">
                <a14:useLocalDpi xmlns:a14="http://schemas.microsoft.com/office/drawing/2010/main" val="0"/>
              </a:ext>
            </a:extLst>
          </a:blip>
          <a:srcRect l="10490" r="17217"/>
          <a:stretch/>
        </p:blipFill>
        <p:spPr>
          <a:xfrm>
            <a:off x="9614024" y="1965517"/>
            <a:ext cx="2511973" cy="4610331"/>
          </a:xfrm>
          <a:prstGeom prst="rect">
            <a:avLst/>
          </a:prstGeom>
        </p:spPr>
      </p:pic>
    </p:spTree>
    <p:extLst>
      <p:ext uri="{BB962C8B-B14F-4D97-AF65-F5344CB8AC3E}">
        <p14:creationId xmlns:p14="http://schemas.microsoft.com/office/powerpoint/2010/main" val="4239581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 calcmode="lin" valueType="num">
                                      <p:cBhvr additive="base">
                                        <p:cTn id="2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1B4B504-C8F8-4B6D-AB1E-2586A440EA3E}"/>
              </a:ext>
            </a:extLst>
          </p:cNvPr>
          <p:cNvSpPr/>
          <p:nvPr/>
        </p:nvSpPr>
        <p:spPr>
          <a:xfrm>
            <a:off x="2123807" y="3241483"/>
            <a:ext cx="9205758" cy="830997"/>
          </a:xfrm>
          <a:prstGeom prst="rect">
            <a:avLst/>
          </a:prstGeom>
        </p:spPr>
        <p:txBody>
          <a:bodyPr wrap="square">
            <a:spAutoFit/>
          </a:bodyPr>
          <a:lstStyle/>
          <a:p>
            <a:pPr defTabSz="342900"/>
            <a:r>
              <a:rPr lang="en-US" sz="2400">
                <a:latin typeface="UTM Avo" panose="02040603050506020204" pitchFamily="18" charset="0"/>
                <a:cs typeface="Times New Roman" panose="02020603050405020304" pitchFamily="18" charset="0"/>
              </a:rPr>
              <a:t> </a:t>
            </a:r>
            <a:r>
              <a:rPr lang="en-US" sz="2400" b="1">
                <a:latin typeface="UTM Avo" panose="02040603050506020204" pitchFamily="18" charset="0"/>
                <a:cs typeface="Times New Roman" panose="02020603050405020304" pitchFamily="18" charset="0"/>
              </a:rPr>
              <a:t>Nếu cố tình truy cập vào trang web không phù hợp và không nên xem, em có thể gặp những tác hại gì?</a:t>
            </a:r>
            <a:endParaRPr lang="vi-VN" sz="2400" b="1">
              <a:latin typeface="UTM Avo" panose="020406030505060202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xmlns="" id="{8A4B6D06-B0CE-4D15-8F6E-750A6EE2724E}"/>
              </a:ext>
            </a:extLst>
          </p:cNvPr>
          <p:cNvGrpSpPr/>
          <p:nvPr/>
        </p:nvGrpSpPr>
        <p:grpSpPr>
          <a:xfrm>
            <a:off x="1329714" y="458216"/>
            <a:ext cx="9552989" cy="2431008"/>
            <a:chOff x="1329714" y="458216"/>
            <a:chExt cx="9552989" cy="2317292"/>
          </a:xfrm>
        </p:grpSpPr>
        <p:grpSp>
          <p:nvGrpSpPr>
            <p:cNvPr id="10" name="Group 9">
              <a:extLst>
                <a:ext uri="{FF2B5EF4-FFF2-40B4-BE49-F238E27FC236}">
                  <a16:creationId xmlns:a16="http://schemas.microsoft.com/office/drawing/2014/main" xmlns="" id="{89062DB7-4E0E-4C57-94E2-2EE772747EDC}"/>
                </a:ext>
              </a:extLst>
            </p:cNvPr>
            <p:cNvGrpSpPr/>
            <p:nvPr/>
          </p:nvGrpSpPr>
          <p:grpSpPr>
            <a:xfrm>
              <a:off x="1329714" y="458216"/>
              <a:ext cx="9552989" cy="2317292"/>
              <a:chOff x="1329714" y="458216"/>
              <a:chExt cx="9552989" cy="2317292"/>
            </a:xfrm>
          </p:grpSpPr>
          <p:grpSp>
            <p:nvGrpSpPr>
              <p:cNvPr id="11" name="Group 10">
                <a:extLst>
                  <a:ext uri="{FF2B5EF4-FFF2-40B4-BE49-F238E27FC236}">
                    <a16:creationId xmlns:a16="http://schemas.microsoft.com/office/drawing/2014/main" xmlns="" id="{58D218AF-D446-4BC8-870D-F8787A4C4236}"/>
                  </a:ext>
                </a:extLst>
              </p:cNvPr>
              <p:cNvGrpSpPr/>
              <p:nvPr/>
            </p:nvGrpSpPr>
            <p:grpSpPr>
              <a:xfrm>
                <a:off x="1925021" y="911578"/>
                <a:ext cx="8957682" cy="1863930"/>
                <a:chOff x="2572721" y="934090"/>
                <a:chExt cx="8058721" cy="2749809"/>
              </a:xfrm>
            </p:grpSpPr>
            <p:sp>
              <p:nvSpPr>
                <p:cNvPr id="13" name="Rectangle: Rounded Corners 12">
                  <a:extLst>
                    <a:ext uri="{FF2B5EF4-FFF2-40B4-BE49-F238E27FC236}">
                      <a16:creationId xmlns:a16="http://schemas.microsoft.com/office/drawing/2014/main" xmlns="" id="{C6D856A5-7B50-4BB9-B491-F905F443C4A0}"/>
                    </a:ext>
                  </a:extLst>
                </p:cNvPr>
                <p:cNvSpPr/>
                <p:nvPr/>
              </p:nvSpPr>
              <p:spPr>
                <a:xfrm>
                  <a:off x="2659224" y="1054359"/>
                  <a:ext cx="7972218" cy="2629540"/>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xmlns="" id="{6D0781D6-7563-4FE8-A7EE-7A6B2B90F87A}"/>
                    </a:ext>
                  </a:extLst>
                </p:cNvPr>
                <p:cNvSpPr/>
                <p:nvPr/>
              </p:nvSpPr>
              <p:spPr>
                <a:xfrm>
                  <a:off x="2572721" y="934090"/>
                  <a:ext cx="7959013" cy="2749809"/>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a16="http://schemas.microsoft.com/office/drawing/2014/main" xmlns="" id="{ECB2FB46-5F99-44B8-BADD-0A909017A88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29714" y="458216"/>
                <a:ext cx="998307" cy="883997"/>
              </a:xfrm>
              <a:prstGeom prst="rect">
                <a:avLst/>
              </a:prstGeom>
            </p:spPr>
          </p:pic>
        </p:grpSp>
        <p:sp>
          <p:nvSpPr>
            <p:cNvPr id="16" name="Rectangle 15">
              <a:extLst>
                <a:ext uri="{FF2B5EF4-FFF2-40B4-BE49-F238E27FC236}">
                  <a16:creationId xmlns:a16="http://schemas.microsoft.com/office/drawing/2014/main" xmlns="" id="{C340576D-B929-4293-AF5D-DC8F52A280D8}"/>
                </a:ext>
              </a:extLst>
            </p:cNvPr>
            <p:cNvSpPr/>
            <p:nvPr/>
          </p:nvSpPr>
          <p:spPr>
            <a:xfrm>
              <a:off x="1987775" y="1078440"/>
              <a:ext cx="8832174" cy="1697068"/>
            </a:xfrm>
            <a:prstGeom prst="rect">
              <a:avLst/>
            </a:prstGeom>
          </p:spPr>
          <p:txBody>
            <a:bodyPr wrap="square">
              <a:spAutoFit/>
            </a:bodyPr>
            <a:lstStyle/>
            <a:p>
              <a:pPr lvl="1" defTabSz="342900">
                <a:lnSpc>
                  <a:spcPct val="150000"/>
                </a:lnSpc>
              </a:pPr>
              <a:r>
                <a:rPr lang="vi-VN" sz="2400" b="1">
                  <a:solidFill>
                    <a:srgbClr val="F03C69"/>
                  </a:solidFill>
                  <a:latin typeface="UTM Avo" panose="02040603050506020204" pitchFamily="18" charset="0"/>
                  <a:cs typeface="Times New Roman" panose="02020603050405020304" pitchFamily="18" charset="0"/>
                </a:rPr>
                <a:t>Em không nên xem các trang web không phù hợp lứa tuổi vì có nguy cơ suy nghĩ lệch lạc, bị lừa đảo, dụ dỗ, bắt nạt và lãng phí thời gian.</a:t>
              </a:r>
            </a:p>
          </p:txBody>
        </p:sp>
      </p:grpSp>
      <p:pic>
        <p:nvPicPr>
          <p:cNvPr id="3" name="Picture 2">
            <a:extLst>
              <a:ext uri="{FF2B5EF4-FFF2-40B4-BE49-F238E27FC236}">
                <a16:creationId xmlns:a16="http://schemas.microsoft.com/office/drawing/2014/main" xmlns="" id="{0C774449-28BF-7340-EA04-08B7D97470E1}"/>
              </a:ext>
            </a:extLst>
          </p:cNvPr>
          <p:cNvPicPr>
            <a:picLocks noChangeAspect="1"/>
          </p:cNvPicPr>
          <p:nvPr/>
        </p:nvPicPr>
        <p:blipFill>
          <a:blip r:embed="rId3"/>
          <a:stretch>
            <a:fillRect/>
          </a:stretch>
        </p:blipFill>
        <p:spPr>
          <a:xfrm>
            <a:off x="1181189" y="3035271"/>
            <a:ext cx="983065" cy="967824"/>
          </a:xfrm>
          <a:prstGeom prst="rect">
            <a:avLst/>
          </a:prstGeom>
        </p:spPr>
      </p:pic>
      <p:sp>
        <p:nvSpPr>
          <p:cNvPr id="5" name="Rectangle 4">
            <a:extLst>
              <a:ext uri="{FF2B5EF4-FFF2-40B4-BE49-F238E27FC236}">
                <a16:creationId xmlns:a16="http://schemas.microsoft.com/office/drawing/2014/main" xmlns="" id="{9E6E3267-3718-D2C9-1CE8-9B0901CE22D4}"/>
              </a:ext>
            </a:extLst>
          </p:cNvPr>
          <p:cNvSpPr/>
          <p:nvPr/>
        </p:nvSpPr>
        <p:spPr>
          <a:xfrm>
            <a:off x="2144588" y="4203431"/>
            <a:ext cx="8145039"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Em có thể bị dụ dỗ, hướng dẫn làm theo những việc không đúng.</a:t>
            </a:r>
          </a:p>
        </p:txBody>
      </p:sp>
      <p:sp>
        <p:nvSpPr>
          <p:cNvPr id="6" name="Rectangle 5">
            <a:extLst>
              <a:ext uri="{FF2B5EF4-FFF2-40B4-BE49-F238E27FC236}">
                <a16:creationId xmlns:a16="http://schemas.microsoft.com/office/drawing/2014/main" xmlns="" id="{85A2EFFD-B91A-1B80-438C-9909E0F055CF}"/>
              </a:ext>
            </a:extLst>
          </p:cNvPr>
          <p:cNvSpPr/>
          <p:nvPr/>
        </p:nvSpPr>
        <p:spPr>
          <a:xfrm>
            <a:off x="2144589" y="4826303"/>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B. </a:t>
            </a:r>
            <a:r>
              <a:rPr lang="en-US">
                <a:latin typeface="UTM Avo" panose="02040603050506020204" pitchFamily="18" charset="0"/>
                <a:cs typeface="Times New Roman" panose="02020603050405020304" pitchFamily="18" charset="0"/>
              </a:rPr>
              <a:t>Máy tính của em có thể bị hỏng.</a:t>
            </a:r>
            <a:endParaRPr lang="vi-VN">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xmlns="" id="{2E815BA8-6F18-0AEC-9768-6761B201BD6C}"/>
              </a:ext>
            </a:extLst>
          </p:cNvPr>
          <p:cNvSpPr/>
          <p:nvPr/>
        </p:nvSpPr>
        <p:spPr>
          <a:xfrm>
            <a:off x="2144589" y="5446082"/>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C. </a:t>
            </a:r>
            <a:r>
              <a:rPr lang="en-US">
                <a:latin typeface="UTM Avo" panose="02040603050506020204" pitchFamily="18" charset="0"/>
                <a:cs typeface="Times New Roman" panose="02020603050405020304" pitchFamily="18" charset="0"/>
              </a:rPr>
              <a:t>Em có thể bị bắt nạt, đe doạ trên mạng.</a:t>
            </a:r>
            <a:endParaRPr lang="vi-VN">
              <a:latin typeface="UTM Avo" panose="020406030505060202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xmlns="" id="{8C6014B6-BB72-E4C0-E311-CB78BCAC5741}"/>
              </a:ext>
            </a:extLst>
          </p:cNvPr>
          <p:cNvSpPr/>
          <p:nvPr/>
        </p:nvSpPr>
        <p:spPr>
          <a:xfrm>
            <a:off x="2021174" y="4203431"/>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xmlns="" id="{3CC30616-0CB4-33BD-D074-A97D751A8BD6}"/>
              </a:ext>
            </a:extLst>
          </p:cNvPr>
          <p:cNvSpPr/>
          <p:nvPr/>
        </p:nvSpPr>
        <p:spPr>
          <a:xfrm>
            <a:off x="2164254" y="6064428"/>
            <a:ext cx="7310526" cy="369332"/>
          </a:xfrm>
          <a:prstGeom prst="rect">
            <a:avLst/>
          </a:prstGeom>
        </p:spPr>
        <p:txBody>
          <a:bodyPr wrap="square">
            <a:spAutoFit/>
          </a:bodyPr>
          <a:lstStyle/>
          <a:p>
            <a:pPr defTabSz="342900"/>
            <a:r>
              <a:rPr lang="en-US" b="1">
                <a:solidFill>
                  <a:srgbClr val="7FC354"/>
                </a:solidFill>
                <a:latin typeface="UTM Avo" panose="02040603050506020204" pitchFamily="18" charset="0"/>
                <a:cs typeface="Times New Roman" panose="02020603050405020304" pitchFamily="18" charset="0"/>
              </a:rPr>
              <a:t>D. </a:t>
            </a:r>
            <a:r>
              <a:rPr lang="en-US">
                <a:latin typeface="UTM Avo" panose="02040603050506020204" pitchFamily="18" charset="0"/>
                <a:cs typeface="Times New Roman" panose="02020603050405020304" pitchFamily="18" charset="0"/>
              </a:rPr>
              <a:t>Em bị lãng phí thời gian</a:t>
            </a:r>
            <a:endParaRPr lang="vi-VN">
              <a:latin typeface="UTM Avo" panose="02040603050506020204" pitchFamily="18" charset="0"/>
              <a:cs typeface="Times New Roman" panose="02020603050405020304" pitchFamily="18" charset="0"/>
            </a:endParaRPr>
          </a:p>
        </p:txBody>
      </p:sp>
      <p:sp>
        <p:nvSpPr>
          <p:cNvPr id="18" name="Oval 17">
            <a:extLst>
              <a:ext uri="{FF2B5EF4-FFF2-40B4-BE49-F238E27FC236}">
                <a16:creationId xmlns:a16="http://schemas.microsoft.com/office/drawing/2014/main" xmlns="" id="{8C6014B6-BB72-E4C0-E311-CB78BCAC5741}"/>
              </a:ext>
            </a:extLst>
          </p:cNvPr>
          <p:cNvSpPr/>
          <p:nvPr/>
        </p:nvSpPr>
        <p:spPr>
          <a:xfrm>
            <a:off x="2014157" y="540894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xmlns="" id="{8C6014B6-BB72-E4C0-E311-CB78BCAC5741}"/>
              </a:ext>
            </a:extLst>
          </p:cNvPr>
          <p:cNvSpPr/>
          <p:nvPr/>
        </p:nvSpPr>
        <p:spPr>
          <a:xfrm>
            <a:off x="2081784" y="6064428"/>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26739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P spid="7" grpId="0"/>
      <p:bldP spid="9" grpId="0" animBg="1"/>
      <p:bldP spid="15" grpId="0"/>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ECB7D36B-B1AE-4BF0-8A2D-25E99CAF3FA0}"/>
              </a:ext>
            </a:extLst>
          </p:cNvPr>
          <p:cNvSpPr/>
          <p:nvPr/>
        </p:nvSpPr>
        <p:spPr>
          <a:xfrm>
            <a:off x="895759" y="820116"/>
            <a:ext cx="10786443" cy="600164"/>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2. </a:t>
            </a:r>
            <a:r>
              <a:rPr lang="vi-VN" sz="2200" dirty="0">
                <a:latin typeface="UTM Avo" panose="02040603050506020204" pitchFamily="18" charset="0"/>
                <a:cs typeface="Times New Roman" panose="02020603050405020304" pitchFamily="18" charset="0"/>
              </a:rPr>
              <a:t>Em hãy ghép mỗi hình ảnh cắt từ trang web với loại thông tin cho phù hợp.</a:t>
            </a:r>
          </a:p>
        </p:txBody>
      </p:sp>
      <p:pic>
        <p:nvPicPr>
          <p:cNvPr id="5" name="Picture 4" descr="A picture containing text, vector graphics, businesscard&#10;&#10;Description automatically generated">
            <a:extLst>
              <a:ext uri="{FF2B5EF4-FFF2-40B4-BE49-F238E27FC236}">
                <a16:creationId xmlns:a16="http://schemas.microsoft.com/office/drawing/2014/main" xmlns="" id="{58371530-B102-407C-82CD-75EF8CC9927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25877" y="5014728"/>
            <a:ext cx="1843272" cy="1843272"/>
          </a:xfrm>
          <a:prstGeom prst="rect">
            <a:avLst/>
          </a:prstGeom>
        </p:spPr>
      </p:pic>
      <p:sp>
        <p:nvSpPr>
          <p:cNvPr id="10" name="Rectangle 9">
            <a:extLst>
              <a:ext uri="{FF2B5EF4-FFF2-40B4-BE49-F238E27FC236}">
                <a16:creationId xmlns:a16="http://schemas.microsoft.com/office/drawing/2014/main" xmlns="" id="{59905192-AAA5-42B1-B8F7-49B9E83FD2DE}"/>
              </a:ext>
            </a:extLst>
          </p:cNvPr>
          <p:cNvSpPr/>
          <p:nvPr/>
        </p:nvSpPr>
        <p:spPr>
          <a:xfrm>
            <a:off x="9970454" y="2764460"/>
            <a:ext cx="977659" cy="2071208"/>
          </a:xfrm>
          <a:prstGeom prst="rect">
            <a:avLst/>
          </a:prstGeom>
        </p:spPr>
        <p:txBody>
          <a:bodyPr wrap="square">
            <a:spAutoFit/>
          </a:bodyPr>
          <a:lstStyle/>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1 – C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2 – D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3 – B </a:t>
            </a:r>
          </a:p>
          <a:p>
            <a:pPr defTabSz="342900">
              <a:lnSpc>
                <a:spcPct val="150000"/>
              </a:lnSpc>
            </a:pPr>
            <a:r>
              <a:rPr lang="en-US" sz="2200" dirty="0">
                <a:solidFill>
                  <a:schemeClr val="accent4">
                    <a:lumMod val="75000"/>
                  </a:schemeClr>
                </a:solidFill>
                <a:latin typeface="UTM Avo" panose="02040603050506020204" pitchFamily="18" charset="0"/>
                <a:cs typeface="Times New Roman" panose="02020603050405020304" pitchFamily="18" charset="0"/>
              </a:rPr>
              <a:t>4 – A </a:t>
            </a:r>
            <a:endParaRPr lang="vi-VN" sz="2200" dirty="0">
              <a:solidFill>
                <a:schemeClr val="accent4">
                  <a:lumMod val="75000"/>
                </a:schemeClr>
              </a:solidFill>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523E50FF-5BDE-43BB-8686-B1A9EF9D4A51}"/>
              </a:ext>
            </a:extLst>
          </p:cNvPr>
          <p:cNvSpPr/>
          <p:nvPr/>
        </p:nvSpPr>
        <p:spPr>
          <a:xfrm>
            <a:off x="1514321" y="5844713"/>
            <a:ext cx="10859246" cy="547714"/>
          </a:xfrm>
          <a:prstGeom prst="rect">
            <a:avLst/>
          </a:prstGeom>
        </p:spPr>
        <p:txBody>
          <a:bodyPr wrap="square">
            <a:spAutoFit/>
          </a:bodyPr>
          <a:lstStyle/>
          <a:p>
            <a:pPr defTabSz="342900">
              <a:lnSpc>
                <a:spcPct val="150000"/>
              </a:lnSpc>
            </a:pPr>
            <a:r>
              <a:rPr lang="en-US" sz="2200" b="1" dirty="0">
                <a:latin typeface="UTM Avo" panose="02040603050506020204" pitchFamily="18" charset="0"/>
                <a:cs typeface="Times New Roman" panose="02020603050405020304" pitchFamily="18" charset="0"/>
              </a:rPr>
              <a:t>3. </a:t>
            </a:r>
            <a:r>
              <a:rPr lang="en-US" sz="2200" dirty="0">
                <a:latin typeface="UTM Avo" panose="02040603050506020204" pitchFamily="18" charset="0"/>
                <a:cs typeface="Times New Roman" panose="02020603050405020304" pitchFamily="18" charset="0"/>
              </a:rPr>
              <a:t>Em </a:t>
            </a:r>
            <a:r>
              <a:rPr lang="en-US" sz="2200" dirty="0" err="1">
                <a:latin typeface="UTM Avo" panose="02040603050506020204" pitchFamily="18" charset="0"/>
                <a:cs typeface="Times New Roman" panose="02020603050405020304" pitchFamily="18" charset="0"/>
              </a:rPr>
              <a:t>hãy</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kể</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các</a:t>
            </a:r>
            <a:r>
              <a:rPr lang="en-US" sz="2200" dirty="0">
                <a:latin typeface="UTM Avo" panose="02040603050506020204" pitchFamily="18" charset="0"/>
                <a:cs typeface="Times New Roman" panose="02020603050405020304" pitchFamily="18" charset="0"/>
              </a:rPr>
              <a:t> tác </a:t>
            </a:r>
            <a:r>
              <a:rPr lang="en-US" sz="2200" dirty="0" err="1">
                <a:latin typeface="UTM Avo" panose="02040603050506020204" pitchFamily="18" charset="0"/>
                <a:cs typeface="Times New Roman" panose="02020603050405020304" pitchFamily="18" charset="0"/>
              </a:rPr>
              <a:t>hại</a:t>
            </a:r>
            <a:r>
              <a:rPr lang="en-US" sz="2200" dirty="0">
                <a:latin typeface="UTM Avo" panose="02040603050506020204" pitchFamily="18" charset="0"/>
                <a:cs typeface="Times New Roman" panose="02020603050405020304" pitchFamily="18" charset="0"/>
              </a:rPr>
              <a:t> khi </a:t>
            </a:r>
            <a:r>
              <a:rPr lang="en-US" sz="2200" dirty="0" err="1">
                <a:latin typeface="UTM Avo" panose="02040603050506020204" pitchFamily="18" charset="0"/>
                <a:cs typeface="Times New Roman" panose="02020603050405020304" pitchFamily="18" charset="0"/>
              </a:rPr>
              <a:t>cố</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tình</a:t>
            </a:r>
            <a:r>
              <a:rPr lang="en-US" sz="2200" dirty="0">
                <a:latin typeface="UTM Avo" panose="02040603050506020204" pitchFamily="18" charset="0"/>
                <a:cs typeface="Times New Roman" panose="02020603050405020304" pitchFamily="18" charset="0"/>
              </a:rPr>
              <a:t> xem thông tin </a:t>
            </a:r>
            <a:r>
              <a:rPr lang="en-US" sz="2200" dirty="0" err="1">
                <a:latin typeface="UTM Avo" panose="02040603050506020204" pitchFamily="18" charset="0"/>
                <a:cs typeface="Times New Roman" panose="02020603050405020304" pitchFamily="18" charset="0"/>
              </a:rPr>
              <a:t>trên</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trang</a:t>
            </a:r>
            <a:r>
              <a:rPr lang="en-US" sz="2200" dirty="0">
                <a:latin typeface="UTM Avo" panose="02040603050506020204" pitchFamily="18" charset="0"/>
                <a:cs typeface="Times New Roman" panose="02020603050405020304" pitchFamily="18" charset="0"/>
              </a:rPr>
              <a:t> web </a:t>
            </a:r>
            <a:r>
              <a:rPr lang="en-US" sz="2200" dirty="0" err="1">
                <a:latin typeface="UTM Avo" panose="02040603050506020204" pitchFamily="18" charset="0"/>
                <a:cs typeface="Times New Roman" panose="02020603050405020304" pitchFamily="18" charset="0"/>
              </a:rPr>
              <a:t>không</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phù</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hợp</a:t>
            </a:r>
            <a:r>
              <a:rPr lang="en-US" sz="2200" dirty="0">
                <a:latin typeface="UTM Avo" panose="02040603050506020204" pitchFamily="18" charset="0"/>
                <a:cs typeface="Times New Roman" panose="02020603050405020304" pitchFamily="18" charset="0"/>
              </a:rPr>
              <a:t> với </a:t>
            </a:r>
            <a:r>
              <a:rPr lang="en-US" sz="2200" dirty="0" err="1">
                <a:latin typeface="UTM Avo" panose="02040603050506020204" pitchFamily="18" charset="0"/>
                <a:cs typeface="Times New Roman" panose="02020603050405020304" pitchFamily="18" charset="0"/>
              </a:rPr>
              <a:t>lứa</a:t>
            </a:r>
            <a:r>
              <a:rPr lang="en-US" sz="2200" dirty="0">
                <a:latin typeface="UTM Avo" panose="02040603050506020204" pitchFamily="18" charset="0"/>
                <a:cs typeface="Times New Roman" panose="02020603050405020304" pitchFamily="18" charset="0"/>
              </a:rPr>
              <a:t> </a:t>
            </a:r>
            <a:r>
              <a:rPr lang="en-US" sz="2200" dirty="0" err="1">
                <a:latin typeface="UTM Avo" panose="02040603050506020204" pitchFamily="18" charset="0"/>
                <a:cs typeface="Times New Roman" panose="02020603050405020304" pitchFamily="18" charset="0"/>
              </a:rPr>
              <a:t>tuổi</a:t>
            </a:r>
            <a:r>
              <a:rPr lang="en-US" sz="2200" dirty="0">
                <a:latin typeface="UTM Avo" panose="02040603050506020204" pitchFamily="18" charset="0"/>
                <a:cs typeface="Times New Roman" panose="02020603050405020304" pitchFamily="18" charset="0"/>
              </a:rPr>
              <a:t>.</a:t>
            </a:r>
            <a:endParaRPr lang="vi-VN" sz="2200" dirty="0">
              <a:latin typeface="UTM Avo" panose="02040603050506020204" pitchFamily="18" charset="0"/>
              <a:cs typeface="Times New Roman" panose="02020603050405020304" pitchFamily="18" charset="0"/>
            </a:endParaRPr>
          </a:p>
        </p:txBody>
      </p:sp>
      <p:pic>
        <p:nvPicPr>
          <p:cNvPr id="7" name="Picture 6" descr="Graphical user interface, application&#10;&#10;Description automatically generated">
            <a:extLst>
              <a:ext uri="{FF2B5EF4-FFF2-40B4-BE49-F238E27FC236}">
                <a16:creationId xmlns:a16="http://schemas.microsoft.com/office/drawing/2014/main" xmlns="" id="{50AFD2D5-9D87-C0A7-9D61-D1CE5DC466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0164" y="1666166"/>
            <a:ext cx="6563641" cy="4267796"/>
          </a:xfrm>
          <a:prstGeom prst="rect">
            <a:avLst/>
          </a:prstGeom>
        </p:spPr>
      </p:pic>
      <p:grpSp>
        <p:nvGrpSpPr>
          <p:cNvPr id="2" name="Group 1">
            <a:extLst>
              <a:ext uri="{FF2B5EF4-FFF2-40B4-BE49-F238E27FC236}">
                <a16:creationId xmlns:a16="http://schemas.microsoft.com/office/drawing/2014/main" xmlns="" id="{8DAA3BCB-EE34-F692-D466-14DE204339A4}"/>
              </a:ext>
            </a:extLst>
          </p:cNvPr>
          <p:cNvGrpSpPr/>
          <p:nvPr/>
        </p:nvGrpSpPr>
        <p:grpSpPr>
          <a:xfrm>
            <a:off x="0" y="-106954"/>
            <a:ext cx="3761537" cy="1014929"/>
            <a:chOff x="371924" y="467376"/>
            <a:chExt cx="3761537" cy="1014929"/>
          </a:xfrm>
        </p:grpSpPr>
        <p:pic>
          <p:nvPicPr>
            <p:cNvPr id="3" name="Picture 2">
              <a:extLst>
                <a:ext uri="{FF2B5EF4-FFF2-40B4-BE49-F238E27FC236}">
                  <a16:creationId xmlns:a16="http://schemas.microsoft.com/office/drawing/2014/main" xmlns="" id="{7F676B9E-A231-12E2-4D01-92B2DF10317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4" name="Rectangle 3">
              <a:extLst>
                <a:ext uri="{FF2B5EF4-FFF2-40B4-BE49-F238E27FC236}">
                  <a16:creationId xmlns:a16="http://schemas.microsoft.com/office/drawing/2014/main" xmlns="" id="{6B1C8F10-C286-4595-7725-53CF9620478A}"/>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spTree>
    <p:extLst>
      <p:ext uri="{BB962C8B-B14F-4D97-AF65-F5344CB8AC3E}">
        <p14:creationId xmlns:p14="http://schemas.microsoft.com/office/powerpoint/2010/main" val="2820637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xmlns="" id="{B3047003-BDC1-441F-A0E1-7728E4169670}"/>
              </a:ext>
            </a:extLst>
          </p:cNvPr>
          <p:cNvSpPr/>
          <p:nvPr/>
        </p:nvSpPr>
        <p:spPr>
          <a:xfrm>
            <a:off x="1652195" y="1425059"/>
            <a:ext cx="9751340" cy="589072"/>
          </a:xfrm>
          <a:prstGeom prst="rect">
            <a:avLst/>
          </a:prstGeom>
        </p:spPr>
        <p:txBody>
          <a:bodyPr wrap="square">
            <a:spAutoFit/>
          </a:bodyPr>
          <a:lstStyle/>
          <a:p>
            <a:pPr algn="just" defTabSz="342900">
              <a:lnSpc>
                <a:spcPct val="150000"/>
              </a:lnSpc>
            </a:pPr>
            <a:r>
              <a:rPr lang="vi-VN" sz="2400">
                <a:latin typeface="UTM Avo" panose="02040603050506020204" pitchFamily="18" charset="0"/>
                <a:cs typeface="Times New Roman" panose="02020603050405020304" pitchFamily="18" charset="0"/>
              </a:rPr>
              <a:t>Tại sao em cần sự đồng hành của người lớn khi truy cập Internet? </a:t>
            </a:r>
          </a:p>
        </p:txBody>
      </p:sp>
      <p:pic>
        <p:nvPicPr>
          <p:cNvPr id="8" name="Picture 7" descr="A picture containing toy&#10;&#10;Description automatically generated">
            <a:extLst>
              <a:ext uri="{FF2B5EF4-FFF2-40B4-BE49-F238E27FC236}">
                <a16:creationId xmlns:a16="http://schemas.microsoft.com/office/drawing/2014/main" xmlns="" id="{F369F1F4-4247-42F6-96A7-85BC8D08FEC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p14="http://schemas.microsoft.com/office/powerpoint/2010/main" val="559806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F1A44BB0-9EF1-4D59-9207-275E58E191DC}"/>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6422</TotalTime>
  <Words>517</Words>
  <Application>Microsoft Office PowerPoint</Application>
  <PresentationFormat>Custom</PresentationFormat>
  <Paragraphs>45</Paragraphs>
  <Slides>8</Slides>
  <Notes>2</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MTC</cp:lastModifiedBy>
  <cp:revision>201</cp:revision>
  <dcterms:created xsi:type="dcterms:W3CDTF">2021-11-14T08:33:55Z</dcterms:created>
  <dcterms:modified xsi:type="dcterms:W3CDTF">2023-11-22T03:42:31Z</dcterms:modified>
</cp:coreProperties>
</file>