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7"/>
  </p:notesMasterIdLst>
  <p:sldIdLst>
    <p:sldId id="260" r:id="rId3"/>
    <p:sldId id="2645" r:id="rId4"/>
    <p:sldId id="315" r:id="rId5"/>
    <p:sldId id="283" r:id="rId6"/>
    <p:sldId id="263" r:id="rId7"/>
    <p:sldId id="2636" r:id="rId8"/>
    <p:sldId id="285" r:id="rId9"/>
    <p:sldId id="290" r:id="rId10"/>
    <p:sldId id="292" r:id="rId11"/>
    <p:sldId id="293" r:id="rId12"/>
    <p:sldId id="291" r:id="rId13"/>
    <p:sldId id="294" r:id="rId14"/>
    <p:sldId id="300" r:id="rId15"/>
    <p:sldId id="297" r:id="rId16"/>
    <p:sldId id="299" r:id="rId17"/>
    <p:sldId id="2637" r:id="rId18"/>
    <p:sldId id="2638" r:id="rId19"/>
    <p:sldId id="2639" r:id="rId20"/>
    <p:sldId id="2640" r:id="rId21"/>
    <p:sldId id="2641" r:id="rId22"/>
    <p:sldId id="2642" r:id="rId23"/>
    <p:sldId id="2643" r:id="rId24"/>
    <p:sldId id="2644"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51"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41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2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9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48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7.xml"/><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3.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8.png"/><Relationship Id="rId17" Type="http://schemas.microsoft.com/office/2007/relationships/hdphoto" Target="../media/hdphoto7.wdp"/><Relationship Id="rId2" Type="http://schemas.openxmlformats.org/officeDocument/2006/relationships/notesSlide" Target="../notesSlides/notesSlide6.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0.sv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2.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2.png"/><Relationship Id="rId2" Type="http://schemas.openxmlformats.org/officeDocument/2006/relationships/notesSlide" Target="../notesSlides/notesSlide9.xml"/><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emf"/><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png"/><Relationship Id="rId11" Type="http://schemas.openxmlformats.org/officeDocument/2006/relationships/image" Target="../media/image34.pn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3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4130230"/>
            <a:ext cx="1767329" cy="2262067"/>
          </a:xfrm>
          <a:prstGeom prst="rect">
            <a:avLst/>
          </a:prstGeom>
        </p:spPr>
      </p:pic>
      <p:pic>
        <p:nvPicPr>
          <p:cNvPr id="29" name="Picture 28"/>
          <p:cNvPicPr>
            <a:picLocks noChangeAspect="1"/>
          </p:cNvPicPr>
          <p:nvPr/>
        </p:nvPicPr>
        <p:blipFill>
          <a:blip r:embed="rId14"/>
          <a:stretch>
            <a:fillRect/>
          </a:stretch>
        </p:blipFill>
        <p:spPr>
          <a:xfrm>
            <a:off x="4277922" y="712692"/>
            <a:ext cx="3918036" cy="1024217"/>
          </a:xfrm>
          <a:prstGeom prst="rect">
            <a:avLst/>
          </a:prstGeom>
        </p:spPr>
      </p:pic>
      <p:sp>
        <p:nvSpPr>
          <p:cNvPr id="30" name="TextBox 29"/>
          <p:cNvSpPr txBox="1"/>
          <p:nvPr/>
        </p:nvSpPr>
        <p:spPr>
          <a:xfrm>
            <a:off x="2844401" y="1769709"/>
            <a:ext cx="66585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Chủ</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điểm</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Cổng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trường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rộng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mở</a:t>
            </a:r>
            <a:endPar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endParaRPr>
          </a:p>
        </p:txBody>
      </p:sp>
      <p:sp>
        <p:nvSpPr>
          <p:cNvPr id="32" name="Google Shape;304;p20"/>
          <p:cNvSpPr txBox="1">
            <a:spLocks/>
          </p:cNvSpPr>
          <p:nvPr/>
        </p:nvSpPr>
        <p:spPr>
          <a:xfrm>
            <a:off x="2632437" y="-170483"/>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năm</a:t>
            </a: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2" name="Picture 1">
            <a:extLst>
              <a:ext uri="{FF2B5EF4-FFF2-40B4-BE49-F238E27FC236}">
                <a16:creationId xmlns="" xmlns:a16="http://schemas.microsoft.com/office/drawing/2014/main" id="{CBAD6B72-E135-44E2-B9CA-7F91635C31E2}"/>
              </a:ext>
            </a:extLst>
          </p:cNvPr>
          <p:cNvPicPr>
            <a:picLocks noChangeAspect="1"/>
          </p:cNvPicPr>
          <p:nvPr/>
        </p:nvPicPr>
        <p:blipFill>
          <a:blip r:embed="rId15"/>
          <a:stretch>
            <a:fillRect/>
          </a:stretch>
        </p:blipFill>
        <p:spPr>
          <a:xfrm>
            <a:off x="1230970" y="2420024"/>
            <a:ext cx="9730059" cy="2017951"/>
          </a:xfrm>
          <a:prstGeom prst="rect">
            <a:avLst/>
          </a:prstGeom>
        </p:spPr>
      </p:pic>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animEffect transition="in" filter="fade">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cs typeface="+mn-cs"/>
                </a:rPr>
                <a:t>Tiêu</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chí</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đánh</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giá</a:t>
              </a:r>
              <a:endParaRPr kumimoji="0" lang="en-US" sz="2800" b="1" i="0" u="none" strike="noStrike" kern="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cs typeface="+mn-cs"/>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cs typeface="+mn-cs"/>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2.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Chữ</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viết</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rõ</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ràng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sạch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đẹp</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3.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Trình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bày</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đúng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hình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thức</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cs typeface="+mn-cs"/>
              </a:endParaRPr>
            </a:p>
          </p:txBody>
        </p:sp>
        <p:sp>
          <p:nvSpPr>
            <p:cNvPr id="21" name="iŝ1iḍe">
              <a:extLst>
                <a:ext uri="{FF2B5EF4-FFF2-40B4-BE49-F238E27FC236}">
                  <a16:creationId xmlns=""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670099" y="1849625"/>
            <a:ext cx="9818807"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vi-VN"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Tìm các tiếng ghép được với mỗi tiếng</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2</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475111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1419225" y="278792"/>
            <a:ext cx="8991600" cy="72816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2. Tìm các tiếng ghép được với mỗi tiếng sau:</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sp>
        <p:nvSpPr>
          <p:cNvPr id="2" name="Oval 1">
            <a:extLst>
              <a:ext uri="{FF2B5EF4-FFF2-40B4-BE49-F238E27FC236}">
                <a16:creationId xmlns="" xmlns:a16="http://schemas.microsoft.com/office/drawing/2014/main" id="{E527A5E1-24E2-49A8-AFD6-D510EF886C28}"/>
              </a:ext>
            </a:extLst>
          </p:cNvPr>
          <p:cNvSpPr/>
          <p:nvPr/>
        </p:nvSpPr>
        <p:spPr>
          <a:xfrm>
            <a:off x="1028700" y="2038350"/>
            <a:ext cx="1847850" cy="10001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giao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 xmlns:a16="http://schemas.microsoft.com/office/drawing/2014/main" id="{E59F2AE7-AD13-45EE-8A80-F738CB061604}"/>
              </a:ext>
            </a:extLst>
          </p:cNvPr>
          <p:cNvSpPr/>
          <p:nvPr/>
        </p:nvSpPr>
        <p:spPr>
          <a:xfrm>
            <a:off x="5038725" y="2038349"/>
            <a:ext cx="1847850" cy="100012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dao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 xmlns:a16="http://schemas.microsoft.com/office/drawing/2014/main" id="{1B2F6182-1AB2-469B-AA64-56D40EF5630C}"/>
              </a:ext>
            </a:extLst>
          </p:cNvPr>
          <p:cNvSpPr/>
          <p:nvPr/>
        </p:nvSpPr>
        <p:spPr>
          <a:xfrm>
            <a:off x="8810625" y="2038349"/>
            <a:ext cx="1847850" cy="1000125"/>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rao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175759" y="5119106"/>
            <a:ext cx="892410" cy="892410"/>
          </a:xfrm>
          <a:prstGeom prst="rect">
            <a:avLst/>
          </a:prstGeom>
        </p:spPr>
      </p:pic>
      <p:pic>
        <p:nvPicPr>
          <p:cNvPr id="25" name="图片 6">
            <a:extLst>
              <a:ext uri="{FF2B5EF4-FFF2-40B4-BE49-F238E27FC236}">
                <a16:creationId xmlns="" xmlns:a16="http://schemas.microsoft.com/office/drawing/2014/main" id="{CF520DE3-9696-4CC4-9DB6-DF3B73AFF3BF}"/>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 xmlns:a16="http://schemas.microsoft.com/office/drawing/2014/main" id="{C3724BE8-CA2B-4D26-9686-E11AD4573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mj-lt"/>
                <a:cs typeface="Calibri" panose="020F0502020204030204" pitchFamily="34" charset="0"/>
              </a:rPr>
              <a:t>Mỗi</a:t>
            </a:r>
            <a:r>
              <a:rPr lang="en-029" sz="3200" dirty="0">
                <a:latin typeface="+mj-lt"/>
                <a:cs typeface="Calibri" panose="020F0502020204030204" pitchFamily="34" charset="0"/>
              </a:rPr>
              <a:t> </a:t>
            </a:r>
            <a:r>
              <a:rPr lang="en-029" sz="3200" dirty="0" err="1">
                <a:latin typeface="+mj-lt"/>
                <a:cs typeface="Calibri" panose="020F0502020204030204" pitchFamily="34" charset="0"/>
              </a:rPr>
              <a:t>bạn</a:t>
            </a:r>
            <a:r>
              <a:rPr lang="en-029" sz="3200" dirty="0">
                <a:latin typeface="+mj-lt"/>
                <a:cs typeface="Calibri" panose="020F0502020204030204" pitchFamily="34" charset="0"/>
              </a:rPr>
              <a:t> </a:t>
            </a:r>
            <a:r>
              <a:rPr lang="en-US" sz="3200" dirty="0">
                <a:latin typeface="+mj-lt"/>
                <a:cs typeface="Calibri" panose="020F0502020204030204" pitchFamily="34" charset="0"/>
              </a:rPr>
              <a:t>t</a:t>
            </a:r>
            <a:r>
              <a:rPr lang="vi-VN" sz="3200" dirty="0">
                <a:latin typeface="+mj-lt"/>
                <a:cs typeface="Calibri" panose="020F0502020204030204" pitchFamily="34" charset="0"/>
              </a:rPr>
              <a:t>ìm </a:t>
            </a:r>
            <a:r>
              <a:rPr lang="en-US" sz="3200" dirty="0">
                <a:latin typeface="+mj-lt"/>
                <a:cs typeface="Calibri" panose="020F0502020204030204" pitchFamily="34" charset="0"/>
              </a:rPr>
              <a:t>1-2 </a:t>
            </a:r>
            <a:r>
              <a:rPr lang="vi-VN" sz="3200" dirty="0">
                <a:latin typeface="+mj-lt"/>
                <a:cs typeface="Calibri" panose="020F0502020204030204" pitchFamily="34" charset="0"/>
              </a:rPr>
              <a:t> tiếng ghép được với mỗi tiếng </a:t>
            </a:r>
            <a:endParaRPr lang="en-US" sz="3200" dirty="0">
              <a:latin typeface="+mj-lt"/>
              <a:cs typeface="Calibri" panose="020F0502020204030204" pitchFamily="34" charset="0"/>
            </a:endParaRPr>
          </a:p>
        </p:txBody>
      </p:sp>
      <p:pic>
        <p:nvPicPr>
          <p:cNvPr id="28" name="图片 1">
            <a:extLst>
              <a:ext uri="{FF2B5EF4-FFF2-40B4-BE49-F238E27FC236}">
                <a16:creationId xmlns="" xmlns:a16="http://schemas.microsoft.com/office/drawing/2014/main" id="{2429069C-E3F6-4630-BA0F-7C73F81D4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mj-lt"/>
                <a:ea typeface="字魂105号-简雅黑" panose="00000500000000000000" pitchFamily="2" charset="-122"/>
                <a:cs typeface="Calibri" panose="020F0502020204030204" pitchFamily="34" charset="0"/>
              </a:rPr>
              <a:t>Thống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nhất</a:t>
            </a:r>
            <a:r>
              <a:rPr lang="en-US" altLang="zh-CN" sz="3200" dirty="0">
                <a:solidFill>
                  <a:prstClr val="black"/>
                </a:solidFill>
                <a:latin typeface="+mj-lt"/>
                <a:ea typeface="字魂105号-简雅黑" panose="00000500000000000000" pitchFamily="2" charset="-122"/>
                <a:cs typeface="Calibri" panose="020F0502020204030204" pitchFamily="34" charset="0"/>
              </a:rPr>
              <a:t> ý </a:t>
            </a:r>
            <a:r>
              <a:rPr lang="en-US" altLang="zh-CN" sz="3200" dirty="0" err="1">
                <a:solidFill>
                  <a:prstClr val="black"/>
                </a:solidFill>
                <a:latin typeface="+mj-lt"/>
                <a:ea typeface="字魂105号-简雅黑" panose="00000500000000000000" pitchFamily="2" charset="-122"/>
                <a:cs typeface="Calibri" panose="020F0502020204030204" pitchFamily="34" charset="0"/>
              </a:rPr>
              <a:t>kiến</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trong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nhóm</a:t>
            </a:r>
            <a:r>
              <a:rPr lang="en-US" altLang="zh-CN" sz="3200" dirty="0">
                <a:solidFill>
                  <a:prstClr val="black"/>
                </a:solidFill>
                <a:latin typeface="+mj-lt"/>
                <a:ea typeface="字魂105号-简雅黑" panose="00000500000000000000" pitchFamily="2" charset="-122"/>
                <a:cs typeface="Calibri" panose="020F0502020204030204" pitchFamily="34" charset="0"/>
              </a:rPr>
              <a:t>.</a:t>
            </a:r>
            <a:endParaRPr lang="zh-CN" altLang="en-US" sz="3200" dirty="0">
              <a:solidFill>
                <a:prstClr val="black"/>
              </a:solidFill>
              <a:latin typeface="+mj-lt"/>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mj-lt"/>
                <a:ea typeface="Times New Roman" panose="02020603050405020304" pitchFamily="18" charset="0"/>
                <a:cs typeface="Calibri" panose="020F0502020204030204" pitchFamily="34" charset="0"/>
              </a:rPr>
              <a:t>Chia </a:t>
            </a:r>
            <a:r>
              <a:rPr lang="en-029" sz="3200" dirty="0" err="1">
                <a:solidFill>
                  <a:prstClr val="black"/>
                </a:solidFill>
                <a:latin typeface="+mj-lt"/>
                <a:ea typeface="Times New Roman" panose="02020603050405020304" pitchFamily="18" charset="0"/>
                <a:cs typeface="Calibri" panose="020F0502020204030204" pitchFamily="34" charset="0"/>
              </a:rPr>
              <a:t>sẻ</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kết</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quả</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trước</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lớp</a:t>
            </a:r>
            <a:r>
              <a:rPr lang="en-029" sz="3200" dirty="0">
                <a:solidFill>
                  <a:prstClr val="black"/>
                </a:solidFill>
                <a:latin typeface="+mj-lt"/>
                <a:ea typeface="Times New Roman" panose="02020603050405020304" pitchFamily="18" charset="0"/>
                <a:cs typeface="Calibri" panose="020F0502020204030204" pitchFamily="34" charset="0"/>
              </a:rPr>
              <a:t>.</a:t>
            </a:r>
            <a:endParaRPr lang="en-US" sz="3200" dirty="0">
              <a:solidFill>
                <a:prstClr val="black"/>
              </a:solidFill>
              <a:latin typeface="+mj-lt"/>
              <a:cs typeface="Calibri" panose="020F0502020204030204" pitchFamily="34" charset="0"/>
            </a:endParaRPr>
          </a:p>
        </p:txBody>
      </p:sp>
      <p:pic>
        <p:nvPicPr>
          <p:cNvPr id="32" name="图片 1">
            <a:extLst>
              <a:ext uri="{FF2B5EF4-FFF2-40B4-BE49-F238E27FC236}">
                <a16:creationId xmlns="" xmlns:a16="http://schemas.microsoft.com/office/drawing/2014/main" id="{7B641D5D-EC6B-4377-AFE4-903440D957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THẢO </a:t>
            </a:r>
            <a:r>
              <a:rPr lang="en-US" altLang="zh-CN" sz="440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LUẬN NHÓM 4</a:t>
            </a:r>
            <a:endParaRPr lang="zh-CN" altLang="en-US"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endParaRPr>
          </a:p>
        </p:txBody>
      </p:sp>
      <p:pic>
        <p:nvPicPr>
          <p:cNvPr id="34" name="Picture 2">
            <a:extLst>
              <a:ext uri="{FF2B5EF4-FFF2-40B4-BE49-F238E27FC236}">
                <a16:creationId xmlns="" xmlns:a16="http://schemas.microsoft.com/office/drawing/2014/main" id="{ED213A3F-5D9B-49EC-B1A1-4B2E79CE8C3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25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 xmlns:a16="http://schemas.microsoft.com/office/drawing/2014/main" id="{10C5ADF0-5146-4B5D-BE67-9452193DB557}"/>
              </a:ext>
            </a:extLst>
          </p:cNvPr>
          <p:cNvSpPr txBox="1">
            <a:spLocks/>
          </p:cNvSpPr>
          <p:nvPr/>
        </p:nvSpPr>
        <p:spPr>
          <a:xfrm>
            <a:off x="1295900" y="2564867"/>
            <a:ext cx="35450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32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32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32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 xmlns:a16="http://schemas.microsoft.com/office/drawing/2014/main" id="{0DA284AA-8C10-41DF-9316-7BB6062374F0}"/>
              </a:ext>
            </a:extLst>
          </p:cNvPr>
          <p:cNvGrpSpPr/>
          <p:nvPr/>
        </p:nvGrpSpPr>
        <p:grpSpPr>
          <a:xfrm>
            <a:off x="5169916" y="1090572"/>
            <a:ext cx="3029914" cy="2468880"/>
            <a:chOff x="4505364" y="1300542"/>
            <a:chExt cx="3029914" cy="2468880"/>
          </a:xfrm>
        </p:grpSpPr>
        <p:pic>
          <p:nvPicPr>
            <p:cNvPr id="53" name="Graphic 52">
              <a:extLst>
                <a:ext uri="{FF2B5EF4-FFF2-40B4-BE49-F238E27FC236}">
                  <a16:creationId xmlns="" xmlns:a16="http://schemas.microsoft.com/office/drawing/2014/main" id="{B3BD2310-9D79-4163-BAE0-CDDAD2FE597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 xmlns:a16="http://schemas.microsoft.com/office/drawing/2014/main" id="{5EF93E1E-8E97-413B-9739-0055AF056BA4}"/>
                </a:ext>
              </a:extLst>
            </p:cNvPr>
            <p:cNvSpPr txBox="1">
              <a:spLocks/>
            </p:cNvSpPr>
            <p:nvPr/>
          </p:nvSpPr>
          <p:spPr>
            <a:xfrm>
              <a:off x="4611774" y="1996290"/>
              <a:ext cx="140854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Nhận</a:t>
              </a:r>
              <a:r>
                <a:rPr kumimoji="0" lang="en-US" altLang="zh-CN" sz="28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xét</a:t>
              </a:r>
              <a:endParaRPr kumimoji="0" lang="en-US" altLang="zh-CN" sz="28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 xmlns:a16="http://schemas.microsoft.com/office/drawing/2014/main" id="{AC0644DF-58B5-43F4-A303-5CE444AF82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 xmlns:a16="http://schemas.microsoft.com/office/drawing/2014/main" id="{B50B384A-F7CA-49CC-B687-F89BF7B080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 xmlns:a16="http://schemas.microsoft.com/office/drawing/2014/main" id="{AC0644DF-58B5-43F4-A303-5CE444AF82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 xmlns:a16="http://schemas.microsoft.com/office/drawing/2014/main" id="{AC0644DF-58B5-43F4-A303-5CE444AF82A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1432319" y="1825663"/>
            <a:ext cx="8327472"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Làm</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bài</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tập</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hoặc</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b</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3</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32740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Từ ngữ chỉ hoạt động có tiếng bắt đầu bằng</a:t>
            </a:r>
            <a:r>
              <a:rPr lang="en-US" sz="3400" dirty="0">
                <a:solidFill>
                  <a:srgbClr val="EA4618"/>
                </a:solidFill>
                <a:latin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nvGrpSpPr>
          <p:cNvPr id="17" name="Group 16">
            <a:extLst>
              <a:ext uri="{FF2B5EF4-FFF2-40B4-BE49-F238E27FC236}">
                <a16:creationId xmlns=""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mò</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rung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6DE29064-C7D2-4178-811E-7AD117194A4E}"/>
              </a:ext>
            </a:extLst>
          </p:cNvPr>
          <p:cNvGrpSpPr/>
          <p:nvPr/>
        </p:nvGrpSpPr>
        <p:grpSpPr>
          <a:xfrm>
            <a:off x="957055" y="2833128"/>
            <a:ext cx="10583862" cy="916413"/>
            <a:chOff x="1466025" y="1120642"/>
            <a:chExt cx="3623081" cy="1715267"/>
          </a:xfrm>
        </p:grpSpPr>
        <p:pic>
          <p:nvPicPr>
            <p:cNvPr id="21" name="Picture 20">
              <a:extLst>
                <a:ext uri="{FF2B5EF4-FFF2-40B4-BE49-F238E27FC236}">
                  <a16:creationId xmlns=""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 xmlns:a16="http://schemas.microsoft.com/office/drawing/2014/main" id="{52CC70DB-F199-44F7-85D9-870883710498}"/>
                </a:ext>
              </a:extLst>
            </p:cNvPr>
            <p:cNvSpPr txBox="1"/>
            <p:nvPr/>
          </p:nvSpPr>
          <p:spPr>
            <a:xfrm>
              <a:off x="1519648" y="1120642"/>
              <a:ext cx="3569458"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dang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dạy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nhảy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dây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diệt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giặt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giũ</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hàng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giết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hại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Từ ngữ chỉ </a:t>
            </a:r>
            <a:r>
              <a:rPr lang="en-US" sz="3400" dirty="0" err="1">
                <a:solidFill>
                  <a:srgbClr val="EA4618"/>
                </a:solidFill>
                <a:latin typeface="Calibri" panose="020F0502020204030204" pitchFamily="34" charset="0"/>
                <a:cs typeface="Calibri" panose="020F0502020204030204" pitchFamily="34" charset="0"/>
              </a:rPr>
              <a:t>đặc</a:t>
            </a:r>
            <a:r>
              <a:rPr lang="en-US" sz="3400" dirty="0">
                <a:solidFill>
                  <a:srgbClr val="EA4618"/>
                </a:solidFill>
                <a:latin typeface="Calibri" panose="020F0502020204030204" pitchFamily="34" charset="0"/>
                <a:cs typeface="Calibri" panose="020F0502020204030204" pitchFamily="34" charset="0"/>
              </a:rPr>
              <a:t> </a:t>
            </a:r>
            <a:r>
              <a:rPr lang="en-US" sz="3400" dirty="0" err="1">
                <a:solidFill>
                  <a:srgbClr val="EA4618"/>
                </a:solidFill>
                <a:latin typeface="Calibri" panose="020F0502020204030204" pitchFamily="34" charset="0"/>
                <a:cs typeface="Calibri" panose="020F0502020204030204" pitchFamily="34" charset="0"/>
              </a:rPr>
              <a:t>điểm</a:t>
            </a:r>
            <a:r>
              <a:rPr lang="en-US" sz="3400" dirty="0">
                <a:solidFill>
                  <a:srgbClr val="EA4618"/>
                </a:solidFill>
                <a:latin typeface="Calibri" panose="020F0502020204030204" pitchFamily="34"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a:t>
            </a:r>
          </a:p>
        </p:txBody>
      </p:sp>
      <p:grpSp>
        <p:nvGrpSpPr>
          <p:cNvPr id="17" name="Group 16">
            <a:extLst>
              <a:ext uri="{FF2B5EF4-FFF2-40B4-BE49-F238E27FC236}">
                <a16:creationId xmlns=""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 xmlns:a16="http://schemas.microsoft.com/office/drawing/2014/main" id="{2EC1A2D6-3ECA-4D08-AA8D-9ABCDA7186D1}"/>
                </a:ext>
              </a:extLst>
            </p:cNvPr>
            <p:cNvSpPr txBox="1"/>
            <p:nvPr/>
          </p:nvSpPr>
          <p:spPr>
            <a:xfrm>
              <a:off x="1519648" y="1120642"/>
              <a:ext cx="35188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rẩy</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 xmlns:a16="http://schemas.microsoft.com/office/drawing/2014/main" id="{E8DA5367-204F-47DA-A9A4-BE51F8947700}"/>
              </a:ext>
            </a:extLst>
          </p:cNvPr>
          <p:cNvSpPr/>
          <p:nvPr/>
        </p:nvSpPr>
        <p:spPr bwMode="auto">
          <a:xfrm>
            <a:off x="285750" y="121210"/>
            <a:ext cx="11540609" cy="99315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 xmlns:a16="http://schemas.microsoft.com/office/drawing/2014/main" id="{27A5D76F-6D4C-4B42-B77F-3E74DB2DE4BA}"/>
              </a:ext>
            </a:extLst>
          </p:cNvPr>
          <p:cNvSpPr txBox="1">
            <a:spLocks/>
          </p:cNvSpPr>
          <p:nvPr/>
        </p:nvSpPr>
        <p:spPr>
          <a:xfrm>
            <a:off x="365641" y="12121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Giúp thỏ vượt qua chướng ngại vật để về nhà bằng cách trả lời các câu đố, biết rằng đáp án của mỗi câu đố đều có tiếng chứa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hoặc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ang</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pic>
        <p:nvPicPr>
          <p:cNvPr id="3" name="Picture 2">
            <a:extLst>
              <a:ext uri="{FF2B5EF4-FFF2-40B4-BE49-F238E27FC236}">
                <a16:creationId xmlns="" xmlns:a16="http://schemas.microsoft.com/office/drawing/2014/main" id="{F7164728-E754-4B91-A5ED-3F225B200A65}"/>
              </a:ext>
            </a:extLst>
          </p:cNvPr>
          <p:cNvPicPr>
            <a:picLocks noChangeAspect="1"/>
          </p:cNvPicPr>
          <p:nvPr/>
        </p:nvPicPr>
        <p:blipFill>
          <a:blip r:embed="rId2"/>
          <a:stretch>
            <a:fillRect/>
          </a:stretch>
        </p:blipFill>
        <p:spPr>
          <a:xfrm>
            <a:off x="3643312" y="1447800"/>
            <a:ext cx="5800725" cy="5162550"/>
          </a:xfrm>
          <a:prstGeom prst="rect">
            <a:avLst/>
          </a:prstGeom>
        </p:spPr>
      </p:pic>
      <p:sp>
        <p:nvSpPr>
          <p:cNvPr id="4" name="Rectangle: Rounded Corners 3">
            <a:extLst>
              <a:ext uri="{FF2B5EF4-FFF2-40B4-BE49-F238E27FC236}">
                <a16:creationId xmlns="" xmlns:a16="http://schemas.microsoft.com/office/drawing/2014/main" id="{B0D910F4-DB78-4ECD-8093-B6B105797A1A}"/>
              </a:ext>
            </a:extLst>
          </p:cNvPr>
          <p:cNvSpPr/>
          <p:nvPr/>
        </p:nvSpPr>
        <p:spPr>
          <a:xfrm>
            <a:off x="7467600" y="16192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 xmlns:a16="http://schemas.microsoft.com/office/drawing/2014/main" id="{5AE76C26-1881-4F42-9C31-6BC9077E5F8C}"/>
              </a:ext>
            </a:extLst>
          </p:cNvPr>
          <p:cNvSpPr/>
          <p:nvPr/>
        </p:nvSpPr>
        <p:spPr>
          <a:xfrm>
            <a:off x="9001125" y="36766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 xmlns:a16="http://schemas.microsoft.com/office/drawing/2014/main" id="{DD94E7A5-111C-44AD-A996-E62C4125E902}"/>
              </a:ext>
            </a:extLst>
          </p:cNvPr>
          <p:cNvSpPr/>
          <p:nvPr/>
        </p:nvSpPr>
        <p:spPr>
          <a:xfrm>
            <a:off x="1695450" y="3429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nhãn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 xmlns:a16="http://schemas.microsoft.com/office/drawing/2014/main" id="{7E097562-544B-47DF-93DB-CAAF757725F2}"/>
              </a:ext>
            </a:extLst>
          </p:cNvPr>
          <p:cNvSpPr/>
          <p:nvPr/>
        </p:nvSpPr>
        <p:spPr>
          <a:xfrm>
            <a:off x="3514724" y="5334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421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4"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24" y="286721"/>
            <a:ext cx="1158195" cy="1630532"/>
          </a:xfrm>
          <a:prstGeom prst="rect">
            <a:avLst/>
          </a:prstGeom>
        </p:spPr>
      </p:pic>
      <p:pic>
        <p:nvPicPr>
          <p:cNvPr id="31" name="图片 30">
            <a:extLst>
              <a:ext uri="{FF2B5EF4-FFF2-40B4-BE49-F238E27FC236}">
                <a16:creationId xmlns=""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3435448"/>
            <a:ext cx="2310155" cy="2956849"/>
          </a:xfrm>
          <a:prstGeom prst="rect">
            <a:avLst/>
          </a:prstGeom>
        </p:spPr>
      </p:pic>
      <p:pic>
        <p:nvPicPr>
          <p:cNvPr id="29" name="Picture 28"/>
          <p:cNvPicPr>
            <a:picLocks noChangeAspect="1"/>
          </p:cNvPicPr>
          <p:nvPr/>
        </p:nvPicPr>
        <p:blipFill>
          <a:blip r:embed="rId14"/>
          <a:stretch>
            <a:fillRect/>
          </a:stretch>
        </p:blipFill>
        <p:spPr>
          <a:xfrm>
            <a:off x="4277922" y="1341193"/>
            <a:ext cx="3918036" cy="1024217"/>
          </a:xfrm>
          <a:prstGeom prst="rect">
            <a:avLst/>
          </a:prstGeom>
        </p:spPr>
      </p:pic>
      <p:sp>
        <p:nvSpPr>
          <p:cNvPr id="32" name="Google Shape;304;p20"/>
          <p:cNvSpPr txBox="1">
            <a:spLocks/>
          </p:cNvSpPr>
          <p:nvPr/>
        </p:nvSpPr>
        <p:spPr>
          <a:xfrm>
            <a:off x="2632437" y="286721"/>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năm</a:t>
            </a: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sp>
        <p:nvSpPr>
          <p:cNvPr id="33" name="TextBox 32"/>
          <p:cNvSpPr txBox="1"/>
          <p:nvPr/>
        </p:nvSpPr>
        <p:spPr>
          <a:xfrm>
            <a:off x="2362463" y="2306759"/>
            <a:ext cx="7748954" cy="24929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Tạm</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biệt</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FF9409"/>
                </a:solidFill>
                <a:effectLst/>
                <a:uLnTx/>
                <a:uFillTx/>
                <a:latin typeface="Coiny" panose="02000903060500060000" pitchFamily="2" charset="0"/>
                <a:ea typeface="微软雅黑"/>
                <a:cs typeface="+mn-cs"/>
              </a:rPr>
              <a:t>và</a:t>
            </a:r>
            <a:r>
              <a:rPr kumimoji="0" lang="en-US" sz="6000" b="0" i="0" u="none" strike="noStrike" kern="1200" cap="none" spc="0" normalizeH="0" baseline="0" noProof="0" dirty="0">
                <a:ln>
                  <a:noFill/>
                </a:ln>
                <a:solidFill>
                  <a:srgbClr val="FF9409"/>
                </a:solidFill>
                <a:effectLst/>
                <a:uLnTx/>
                <a:uFillTx/>
                <a:latin typeface="Coiny" panose="02000903060500060000" pitchFamily="2" charset="0"/>
                <a:ea typeface="微软雅黑"/>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hẹn</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gặp</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lại</a:t>
            </a:r>
            <a:endParaRPr kumimoji="0" lang="en-US" sz="6000" b="1" i="0" u="none" strike="noStrike" kern="1200" cap="none" spc="0" normalizeH="0" baseline="0" noProof="0" dirty="0">
              <a:ln>
                <a:noFill/>
              </a:ln>
              <a:solidFill>
                <a:srgbClr val="EA4618"/>
              </a:solidFill>
              <a:effectLst/>
              <a:uLnTx/>
              <a:uFillTx/>
              <a:latin typeface="HP001 4 hàng" panose="020B0603050302020204" pitchFamily="34" charset="0"/>
              <a:ea typeface="微软雅黑"/>
              <a:cs typeface="+mn-cs"/>
            </a:endParaRPr>
          </a:p>
        </p:txBody>
      </p:sp>
    </p:spTree>
    <p:extLst>
      <p:ext uri="{BB962C8B-B14F-4D97-AF65-F5344CB8AC3E}">
        <p14:creationId xmlns:p14="http://schemas.microsoft.com/office/powerpoint/2010/main" val="44640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1.66667E-6 4.44444E-6 L -0.00091 0.08402 " pathEditMode="relative" rAng="0" ptsTypes="AA">
                                      <p:cBhvr>
                                        <p:cTn id="6" dur="2000" fill="hold"/>
                                        <p:tgtEl>
                                          <p:spTgt spid="33"/>
                                        </p:tgtEl>
                                        <p:attrNameLst>
                                          <p:attrName>ppt_x</p:attrName>
                                          <p:attrName>ppt_y</p:attrName>
                                        </p:attrNameLst>
                                      </p:cBhvr>
                                      <p:rCtr x="-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组合 28">
            <a:extLst>
              <a:ext uri="{FF2B5EF4-FFF2-40B4-BE49-F238E27FC236}">
                <a16:creationId xmlns="" xmlns:a16="http://schemas.microsoft.com/office/drawing/2014/main" id="{34B4B35F-8725-4D69-AA2F-F84D60C4BC11}"/>
              </a:ext>
            </a:extLst>
          </p:cNvPr>
          <p:cNvGrpSpPr/>
          <p:nvPr/>
        </p:nvGrpSpPr>
        <p:grpSpPr>
          <a:xfrm>
            <a:off x="722713" y="245031"/>
            <a:ext cx="1684615" cy="1684612"/>
            <a:chOff x="2374899" y="1581301"/>
            <a:chExt cx="2250197" cy="2250197"/>
          </a:xfrm>
        </p:grpSpPr>
        <p:sp>
          <p:nvSpPr>
            <p:cNvPr id="23" name="ValueBack1">
              <a:extLst>
                <a:ext uri="{FF2B5EF4-FFF2-40B4-BE49-F238E27FC236}">
                  <a16:creationId xmlns="" xmlns:a16="http://schemas.microsoft.com/office/drawing/2014/main" id="{620831A0-B321-4D4A-BE68-D64EDA00C26C}"/>
                </a:ext>
              </a:extLst>
            </p:cNvPr>
            <p:cNvSpPr/>
            <p:nvPr/>
          </p:nvSpPr>
          <p:spPr>
            <a:xfrm>
              <a:off x="2547369" y="1753771"/>
              <a:ext cx="1905256" cy="1905256"/>
            </a:xfrm>
            <a:prstGeom prst="ellipse">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ExtraShape">
              <a:extLst>
                <a:ext uri="{FF2B5EF4-FFF2-40B4-BE49-F238E27FC236}">
                  <a16:creationId xmlns="" xmlns:a16="http://schemas.microsoft.com/office/drawing/2014/main" id="{DE48A20E-BFC9-4B4D-BEC4-22F62A0415CB}"/>
                </a:ext>
              </a:extLst>
            </p:cNvPr>
            <p:cNvSpPr/>
            <p:nvPr/>
          </p:nvSpPr>
          <p:spPr>
            <a:xfrm>
              <a:off x="2694450" y="1900852"/>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ValueShape1">
              <a:extLst>
                <a:ext uri="{FF2B5EF4-FFF2-40B4-BE49-F238E27FC236}">
                  <a16:creationId xmlns="" xmlns:a16="http://schemas.microsoft.com/office/drawing/2014/main" id="{CB936D5C-A77E-4A4C-A707-3CED3F47C63E}"/>
                </a:ext>
              </a:extLst>
            </p:cNvPr>
            <p:cNvSpPr/>
            <p:nvPr/>
          </p:nvSpPr>
          <p:spPr>
            <a:xfrm flipH="1">
              <a:off x="2374899" y="1581301"/>
              <a:ext cx="2250197" cy="2250197"/>
            </a:xfrm>
            <a:prstGeom prst="arc">
              <a:avLst>
                <a:gd name="adj1" fmla="val 16200000"/>
                <a:gd name="adj2" fmla="val 11448000"/>
              </a:avLst>
            </a:prstGeom>
            <a:noFill/>
            <a:ln w="53975" cap="rnd" cmpd="thickThin">
              <a:solidFill>
                <a:srgbClr val="EA4618"/>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4" name="Rectangle 3"/>
          <p:cNvSpPr/>
          <p:nvPr/>
        </p:nvSpPr>
        <p:spPr>
          <a:xfrm>
            <a:off x="1289143" y="533339"/>
            <a:ext cx="551754"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5858"/>
                </a:solidFill>
                <a:effectLst/>
                <a:uLnTx/>
                <a:uFillTx/>
                <a:latin typeface="Coiny" panose="02000903060500060000" pitchFamily="2" charset="0"/>
                <a:ea typeface="微软雅黑"/>
                <a:cs typeface="+mn-cs"/>
              </a:rPr>
              <a:t>1</a:t>
            </a:r>
            <a:endParaRPr kumimoji="0" lang="en-US" sz="2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 xmlns:a16="http://schemas.microsoft.com/office/drawing/2014/main" id="{5F9FFE5C-50FE-4532-80DF-7726398479AF}"/>
              </a:ext>
            </a:extLst>
          </p:cNvPr>
          <p:cNvPicPr>
            <a:picLocks noChangeAspect="1"/>
          </p:cNvPicPr>
          <p:nvPr/>
        </p:nvPicPr>
        <p:blipFill>
          <a:blip r:embed="rId15"/>
          <a:stretch>
            <a:fillRect/>
          </a:stretch>
        </p:blipFill>
        <p:spPr>
          <a:xfrm>
            <a:off x="1289142" y="1186957"/>
            <a:ext cx="8803387" cy="2822693"/>
          </a:xfrm>
          <a:prstGeom prst="rect">
            <a:avLst/>
          </a:prstGeom>
        </p:spPr>
      </p:pic>
    </p:spTree>
    <p:extLst>
      <p:ext uri="{BB962C8B-B14F-4D97-AF65-F5344CB8AC3E}">
        <p14:creationId xmlns:p14="http://schemas.microsoft.com/office/powerpoint/2010/main" val="26313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298724"/>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Lời giải bài toán được viết bằng thơ! À, ra thế!</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libri" panose="020F0502020204030204" pitchFamily="34" charset="0"/>
                  <a:ea typeface="微软雅黑"/>
                  <a:cs typeface="Calibri" panose="020F0502020204030204" pitchFamily="34" charset="0"/>
                </a:rPr>
                <a:t>Đọc</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lại</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đoạn</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8" name="Picture 7">
            <a:extLst>
              <a:ext uri="{FF2B5EF4-FFF2-40B4-BE49-F238E27FC236}">
                <a16:creationId xmlns=""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ABB1ACF6-457D-4A6B-8124-0F0826308099}"/>
              </a:ext>
            </a:extLst>
          </p:cNvPr>
          <p:cNvSpPr/>
          <p:nvPr/>
        </p:nvSpPr>
        <p:spPr>
          <a:xfrm>
            <a:off x="3624014" y="404630"/>
            <a:ext cx="390536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 LƟ giải TǨn đặc </a:t>
            </a:r>
            <a:r>
              <a:rPr lang="el-GR" sz="2800" b="1">
                <a:solidFill>
                  <a:srgbClr val="FFFF00"/>
                </a:solidFill>
                <a:latin typeface="HP001 4 hàng" panose="020B0603050302020204" pitchFamily="34" charset="0"/>
              </a:rPr>
              <a:t>λμ</a:t>
            </a:r>
            <a:r>
              <a:rPr lang="en-US" sz="2800" b="1">
                <a:solidFill>
                  <a:srgbClr val="FFFF00"/>
                </a:solidFill>
                <a:latin typeface="HP001 4 hàng" panose="020B0603050302020204" pitchFamily="34" charset="0"/>
              </a:rPr>
              <a:t>İ</a:t>
            </a:r>
            <a:r>
              <a:rPr lang="el-GR" sz="2800" b="1">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 xmlns:a16="http://schemas.microsoft.com/office/drawing/2014/main" id="{B731248C-7A5B-4CE7-BB7B-E62E8BCC47B5}"/>
              </a:ext>
            </a:extLst>
          </p:cNvPr>
          <p:cNvSpPr txBox="1"/>
          <p:nvPr/>
        </p:nvSpPr>
        <p:spPr>
          <a:xfrm>
            <a:off x="866775" y="101374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983072C9-D37A-4223-94E4-665C6AD34547}"/>
              </a:ext>
            </a:extLst>
          </p:cNvPr>
          <p:cNvSpPr txBox="1"/>
          <p:nvPr/>
        </p:nvSpPr>
        <p:spPr>
          <a:xfrm>
            <a:off x="-276225" y="1498197"/>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 xmlns:a16="http://schemas.microsoft.com/office/drawing/2014/main" id="{987220F6-08FA-4EBE-BA4A-2DAC9EB17F72}"/>
              </a:ext>
            </a:extLst>
          </p:cNvPr>
          <p:cNvSpPr txBox="1"/>
          <p:nvPr/>
        </p:nvSpPr>
        <p:spPr>
          <a:xfrm>
            <a:off x="866775" y="2650603"/>
            <a:ext cx="122682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Lời giải bài toán được viết bằng thơ!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thế!</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566764" cy="24822"/>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1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3" name="Rectangle 42"/>
          <p:cNvSpPr/>
          <p:nvPr/>
        </p:nvSpPr>
        <p:spPr>
          <a:xfrm>
            <a:off x="2975947" y="2342375"/>
            <a:ext cx="2949846" cy="446276"/>
          </a:xfrm>
          <a:prstGeom prst="rect">
            <a:avLst/>
          </a:prstGeom>
        </p:spPr>
        <p:txBody>
          <a:bodyPr wrap="none">
            <a:spAutoFit/>
          </a:bodyPr>
          <a:lstStyle/>
          <a:p>
            <a:pPr lvl="0"/>
            <a:r>
              <a:rPr lang="en-US" sz="2300" b="1" dirty="0" err="1">
                <a:solidFill>
                  <a:srgbClr val="0064D2">
                    <a:lumMod val="50000"/>
                  </a:srgbClr>
                </a:solidFill>
                <a:latin typeface="HP001 4 hàng" panose="020B0603050302020204" pitchFamily="34" charset="0"/>
                <a:cs typeface="Calibri" panose="020F0502020204030204" pitchFamily="34" charset="0"/>
              </a:rPr>
              <a:t>Huy-gô</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n-US" sz="2300" b="1" dirty="0" err="1">
                <a:solidFill>
                  <a:srgbClr val="0064D2">
                    <a:lumMod val="50000"/>
                  </a:srgbClr>
                </a:solidFill>
                <a:latin typeface="HP001 4 hàng" panose="020B0603050302020204" pitchFamily="34" charset="0"/>
                <a:cs typeface="Calibri" panose="020F0502020204030204" pitchFamily="34" charset="0"/>
              </a:rPr>
              <a:t>jải</a:t>
            </a:r>
            <a:r>
              <a:rPr lang="en-US" sz="2300" b="1" dirty="0">
                <a:solidFill>
                  <a:srgbClr val="0064D2">
                    <a:lumMod val="50000"/>
                  </a:srgbClr>
                </a:solidFill>
                <a:latin typeface="HP001 4 hàng" panose="020B0603050302020204" pitchFamily="34" charset="0"/>
                <a:cs typeface="Calibri" panose="020F0502020204030204" pitchFamily="34" charset="0"/>
              </a:rPr>
              <a:t> j</a:t>
            </a:r>
            <a:r>
              <a:rPr lang="el-GR" sz="2300" b="1" dirty="0">
                <a:solidFill>
                  <a:srgbClr val="0064D2">
                    <a:lumMod val="50000"/>
                  </a:srgbClr>
                </a:solidFill>
                <a:latin typeface="HP001 4 hàng" panose="020B0603050302020204" pitchFamily="34" charset="0"/>
                <a:cs typeface="Calibri" panose="020F0502020204030204" pitchFamily="34" charset="0"/>
              </a:rPr>
              <a:t>Η</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l-GR" sz="2300" b="1" dirty="0">
                <a:solidFill>
                  <a:srgbClr val="0064D2">
                    <a:lumMod val="50000"/>
                  </a:srgbClr>
                </a:solidFill>
                <a:latin typeface="HP001 4 hàng" panose="020B0603050302020204" pitchFamily="34" charset="0"/>
                <a:cs typeface="Calibri" panose="020F0502020204030204" pitchFamily="34" charset="0"/>
              </a:rPr>
              <a:t>νμ</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571</Words>
  <Application>Microsoft Office PowerPoint</Application>
  <PresentationFormat>Widescreen</PresentationFormat>
  <Paragraphs>90</Paragraphs>
  <Slides>24</Slides>
  <Notes>11</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24</vt:i4>
      </vt:variant>
    </vt:vector>
  </HeadingPairs>
  <TitlesOfParts>
    <vt:vector size="45" baseType="lpstr">
      <vt:lpstr>微软雅黑</vt:lpstr>
      <vt:lpstr>宋体</vt:lpstr>
      <vt:lpstr>Arial</vt:lpstr>
      <vt:lpstr>Arial-Rounded</vt:lpstr>
      <vt:lpstr>Baloo</vt:lpstr>
      <vt:lpstr>Calibri</vt:lpstr>
      <vt:lpstr>Cambria</vt:lpstr>
      <vt:lpstr>Coiny</vt:lpstr>
      <vt:lpstr>Gloria Hallelujah</vt:lpstr>
      <vt:lpstr>HP001 4 hàng</vt:lpstr>
      <vt:lpstr>HP001 5 hàng</vt:lpstr>
      <vt:lpstr>Odibee Sans</vt:lpstr>
      <vt:lpstr>SVN-SAF</vt:lpstr>
      <vt:lpstr>Times New Roman</vt:lpstr>
      <vt:lpstr>UVN Thay Giao Nang</vt:lpstr>
      <vt:lpstr>字魂105号-简雅黑</vt:lpstr>
      <vt:lpstr>字魂115号-刀刀体</vt:lpstr>
      <vt:lpstr>字魂70号-灵悦黑体</vt:lpstr>
      <vt:lpstr>等线</vt:lpstr>
      <vt:lpstr>包图主题2</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2022-06-25T01:17:34Z</dcterms:created>
  <dcterms:modified xsi:type="dcterms:W3CDTF">2022-10-10T23:17:45Z</dcterms:modified>
</cp:coreProperties>
</file>