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93" r:id="rId2"/>
  </p:sldMasterIdLst>
  <p:notesMasterIdLst>
    <p:notesMasterId r:id="rId12"/>
  </p:notesMasterIdLst>
  <p:sldIdLst>
    <p:sldId id="337" r:id="rId3"/>
    <p:sldId id="346" r:id="rId4"/>
    <p:sldId id="329" r:id="rId5"/>
    <p:sldId id="344" r:id="rId6"/>
    <p:sldId id="269" r:id="rId7"/>
    <p:sldId id="268" r:id="rId8"/>
    <p:sldId id="343" r:id="rId9"/>
    <p:sldId id="353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560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3727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28680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5450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5770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55837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2701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8996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0535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04528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8177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302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91392-46B3-4988-B725-C457EAD2BD8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37A7-131E-4749-AAF7-688385F4F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6432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6741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8498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551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88" y="410517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50754435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508805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42960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7783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0382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072936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962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37756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986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112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7507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E1BB7-1AEA-4241-A1A4-B3E9CE44291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FDBEA-6FCD-439E-9496-7EE16FD10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4431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83826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7951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rand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750D-CC92-44E0-AD55-229F3A4399C5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21/11/2023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E08E-C76A-4F84-B0C8-9A172D354C14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43" r:id="rId12"/>
    <p:sldLayoutId id="2147483845" r:id="rId13"/>
    <p:sldLayoutId id="2147483779" r:id="rId14"/>
    <p:sldLayoutId id="2147483780" r:id="rId15"/>
    <p:sldLayoutId id="2147483781" r:id="rId16"/>
    <p:sldLayoutId id="2147483783" r:id="rId17"/>
    <p:sldLayoutId id="2147483668" r:id="rId18"/>
    <p:sldLayoutId id="2147483673" r:id="rId19"/>
  </p:sldLayoutIdLst>
  <p:transition spd="slow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iCiel Pony" pitchFamily="2" charset="-93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291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676" y="2254455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Pony" pitchFamily="2" charset="-93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5157193"/>
            <a:ext cx="108518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4658"/>
            <a:ext cx="1440160" cy="16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3" y="5230940"/>
            <a:ext cx="1627061" cy="162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467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17140" y="111283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107492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3951" y="1991766"/>
            <a:ext cx="67175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 29: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</a:t>
            </a:r>
            <a:r>
              <a:rPr kumimoji="0" lang="en-US" sz="4400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uyện</a:t>
            </a:r>
            <a:r>
              <a:rPr kumimoji="0" lang="en-US" sz="4400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kumimoji="0" lang="en-US" sz="4400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endParaRPr kumimoji="0" lang="en-US" sz="4400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090AB-F7CA-43CF-AD3F-F60967D79DC0}"/>
              </a:ext>
            </a:extLst>
          </p:cNvPr>
          <p:cNvSpPr txBox="1"/>
          <p:nvPr/>
        </p:nvSpPr>
        <p:spPr>
          <a:xfrm>
            <a:off x="1955125" y="214581"/>
            <a:ext cx="841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...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2021</a:t>
            </a:r>
            <a:endParaRPr lang="vi-VN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459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6" y="3481034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39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6"/>
            <a:ext cx="6624736" cy="2918537"/>
            <a:chOff x="2647247" y="-39334"/>
            <a:chExt cx="4968552" cy="218890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879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FFFF"/>
                  </a:solidFill>
                  <a:latin typeface="iCiel Pony" pitchFamily="2" charset="-93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FFFF"/>
                  </a:solidFill>
                  <a:latin typeface="iCiel Pony" pitchFamily="2" charset="-93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2.</a:t>
              </a:r>
              <a:endParaRPr lang="zh-CN" altLang="en-US" sz="5400" b="1" kern="0" dirty="0">
                <a:solidFill>
                  <a:srgbClr val="FFFFFF"/>
                </a:solidFill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36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07677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FEF6236-5665-42FC-A32D-18C99E7DB486}"/>
              </a:ext>
            </a:extLst>
          </p:cNvPr>
          <p:cNvSpPr txBox="1"/>
          <p:nvPr/>
        </p:nvSpPr>
        <p:spPr>
          <a:xfrm>
            <a:off x="838202" y="103756"/>
            <a:ext cx="72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img.loigiaihay.com/picture/2022/0304/bai-1-l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45" y="1521969"/>
            <a:ext cx="12192000" cy="385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90896" y="2077851"/>
            <a:ext cx="757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23353" y="2144911"/>
            <a:ext cx="611652" cy="1008668"/>
            <a:chOff x="4488249" y="1989056"/>
            <a:chExt cx="451396" cy="10086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432780" y="206446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0598" y="260179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92977" y="2481926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60601" y="3034870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695534" y="2966903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34232" y="2959923"/>
            <a:ext cx="633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</a:p>
          <a:p>
            <a:r>
              <a:rPr lang="en-GB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</a:p>
          <a:p>
            <a:r>
              <a:rPr lang="en-GB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55401" y="2596824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87516" y="1917742"/>
            <a:ext cx="672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3291" y="1949929"/>
            <a:ext cx="63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09117" y="2318881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14383" y="2866621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55638" y="2879488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965516" y="2461805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710338" y="1939392"/>
            <a:ext cx="611652" cy="1008668"/>
            <a:chOff x="4488249" y="1989056"/>
            <a:chExt cx="451396" cy="1008668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7115904" y="2851809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321847" y="1991783"/>
            <a:ext cx="67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82139" y="1991782"/>
            <a:ext cx="6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391010" y="2879487"/>
            <a:ext cx="44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570357" y="2872383"/>
            <a:ext cx="411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80670" y="2443726"/>
            <a:ext cx="34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932277" y="1971192"/>
            <a:ext cx="611652" cy="1008668"/>
            <a:chOff x="4488249" y="1989056"/>
            <a:chExt cx="451396" cy="1008668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4488249" y="1989056"/>
              <a:ext cx="0" cy="10086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488249" y="2499790"/>
              <a:ext cx="45139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>
            <a:off x="10353381" y="296251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0390511" y="2404712"/>
            <a:ext cx="633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48760" y="2450096"/>
            <a:ext cx="32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997086" y="2450095"/>
            <a:ext cx="27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123590" y="3256823"/>
            <a:ext cx="63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211809" y="3731531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457835" y="3744753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67350" y="3634158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502036" y="3178978"/>
            <a:ext cx="566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639151" y="3625286"/>
            <a:ext cx="342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0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762386" y="2649244"/>
            <a:ext cx="29371" cy="6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9E10A74-9B07-5471-9808-EA94FADBBA0A}"/>
              </a:ext>
            </a:extLst>
          </p:cNvPr>
          <p:cNvCxnSpPr/>
          <p:nvPr/>
        </p:nvCxnSpPr>
        <p:spPr>
          <a:xfrm>
            <a:off x="3760601" y="3953306"/>
            <a:ext cx="4985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71" grpId="0"/>
      <p:bldP spid="72" grpId="0"/>
      <p:bldP spid="73" grpId="0"/>
      <p:bldP spid="74" grpId="0"/>
      <p:bldP spid="80" grpId="0"/>
      <p:bldP spid="81" grpId="0"/>
      <p:bldP spid="82" grpId="0"/>
      <p:bldP spid="83" grpId="0"/>
      <p:bldP spid="88" grpId="0"/>
      <p:bldP spid="89" grpId="0"/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7774069" y="1558687"/>
            <a:ext cx="1008864" cy="70889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2CC577-E177-4C21-AF7A-6F321CED8D39}"/>
              </a:ext>
            </a:extLst>
          </p:cNvPr>
          <p:cNvGrpSpPr/>
          <p:nvPr/>
        </p:nvGrpSpPr>
        <p:grpSpPr>
          <a:xfrm>
            <a:off x="257176" y="288329"/>
            <a:ext cx="609600" cy="587971"/>
            <a:chOff x="228601" y="108715"/>
            <a:chExt cx="609600" cy="58797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B9415-CD77-4A3F-86DD-0CC9F4DF1355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C26E87A-0D4B-454E-9950-46FA331D6747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4F59D9-B5DD-4027-A9A7-F0867D0DC227}"/>
              </a:ext>
            </a:extLst>
          </p:cNvPr>
          <p:cNvGrpSpPr/>
          <p:nvPr/>
        </p:nvGrpSpPr>
        <p:grpSpPr>
          <a:xfrm>
            <a:off x="1010918" y="235405"/>
            <a:ext cx="1213613" cy="693817"/>
            <a:chOff x="1010918" y="235405"/>
            <a:chExt cx="1213613" cy="6938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3CB1F67-F998-4AB6-9D4D-23BE914D5D36}"/>
                </a:ext>
              </a:extLst>
            </p:cNvPr>
            <p:cNvSpPr/>
            <p:nvPr/>
          </p:nvSpPr>
          <p:spPr>
            <a:xfrm>
              <a:off x="1010918" y="235405"/>
              <a:ext cx="760732" cy="69381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</a:rPr>
                <a:t>Số</a:t>
              </a:r>
              <a:endParaRPr lang="vi-VN" sz="3600" dirty="0">
                <a:solidFill>
                  <a:srgbClr val="0070C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735603-72E0-427A-AB61-B9885117A455}"/>
                </a:ext>
              </a:extLst>
            </p:cNvPr>
            <p:cNvSpPr txBox="1"/>
            <p:nvPr/>
          </p:nvSpPr>
          <p:spPr>
            <a:xfrm>
              <a:off x="1757806" y="259147"/>
              <a:ext cx="466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70C0"/>
                  </a:solidFill>
                </a:rPr>
                <a:t>?</a:t>
              </a:r>
              <a:endParaRPr lang="vi-VN" sz="32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5" y="180404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403835" y="180052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86260" y="211818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863472" y="208203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43471" y="168587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05721" y="159840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2671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Oval 40"/>
          <p:cNvSpPr/>
          <p:nvPr/>
        </p:nvSpPr>
        <p:spPr>
          <a:xfrm>
            <a:off x="2403834" y="3023193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42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186259" y="3340855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863471" y="3304710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>
            <a:off x="7774068" y="2873809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43470" y="2908549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72845" y="2792360"/>
            <a:ext cx="258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Bớt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63935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2403834" y="4260410"/>
            <a:ext cx="782425" cy="7918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3186259" y="4578072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863471" y="4541927"/>
            <a:ext cx="2004865" cy="2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7774068" y="4111026"/>
            <a:ext cx="914400" cy="70889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3470" y="4145766"/>
            <a:ext cx="18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Gấp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37431" y="4058296"/>
            <a:ext cx="271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</a:t>
            </a:r>
            <a:r>
              <a:rPr lang="en-GB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1798731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96</a:t>
            </a:r>
          </a:p>
        </p:txBody>
      </p:sp>
      <p:sp>
        <p:nvSpPr>
          <p:cNvPr id="55" name="Isosceles Triangle 54"/>
          <p:cNvSpPr/>
          <p:nvPr/>
        </p:nvSpPr>
        <p:spPr>
          <a:xfrm>
            <a:off x="7742351" y="1509397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3035948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</a:p>
        </p:txBody>
      </p:sp>
      <p:sp>
        <p:nvSpPr>
          <p:cNvPr id="57" name="Isosceles Triangle 56"/>
          <p:cNvSpPr/>
          <p:nvPr/>
        </p:nvSpPr>
        <p:spPr>
          <a:xfrm>
            <a:off x="7701402" y="2835623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Rounded Rectangle 6">
            <a:extLst>
              <a:ext uri="{FF2B5EF4-FFF2-40B4-BE49-F238E27FC236}">
                <a16:creationId xmlns:a16="http://schemas.microsoft.com/office/drawing/2014/main" id="{612F3F48-BC80-43B8-BCAE-92CCE60EBD32}"/>
              </a:ext>
            </a:extLst>
          </p:cNvPr>
          <p:cNvSpPr/>
          <p:nvPr/>
        </p:nvSpPr>
        <p:spPr>
          <a:xfrm>
            <a:off x="5191124" y="4241969"/>
            <a:ext cx="672347" cy="55598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</a:p>
        </p:txBody>
      </p:sp>
      <p:sp>
        <p:nvSpPr>
          <p:cNvPr id="60" name="Isosceles Triangle 59"/>
          <p:cNvSpPr/>
          <p:nvPr/>
        </p:nvSpPr>
        <p:spPr>
          <a:xfrm>
            <a:off x="7733512" y="4088258"/>
            <a:ext cx="1081530" cy="7544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47" grpId="0" animBg="1"/>
      <p:bldP spid="54" grpId="0" animBg="1"/>
      <p:bldP spid="54" grpId="1" animBg="1"/>
      <p:bldP spid="55" grpId="0" animBg="1"/>
      <p:bldP spid="56" grpId="0" animBg="1"/>
      <p:bldP spid="56" grpId="1" animBg="1"/>
      <p:bldP spid="57" grpId="0" animBg="1"/>
      <p:bldP spid="58" grpId="0" animBg="1"/>
      <p:bldP spid="58" grpId="1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Rô-bốt dùng 35 m vải để may quần áo công nhân. Mỗi bộ quần áo công nhân hết 3 m vải. Hỏi Rô-bốt có thể may được nhiều nhất bao nhiêu bộ quần áo công nhân và còn thừa mấy mét vải ?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8819917" y="1725514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1542920" y="645393"/>
            <a:ext cx="7327703" cy="1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6970859" y="1183561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68297"/>
            <a:ext cx="4509075" cy="352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8154899" y="1794960"/>
            <a:ext cx="4217210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50769" y="68062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306920" y="1656790"/>
            <a:ext cx="8006762" cy="6331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76673" y="3316729"/>
            <a:ext cx="10413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 có 35 : 3 = 11 (dư 2)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 Rô-bốt may được nhiều nhất 11 bộ quần áo và còn thừa 2 mét vải.</a:t>
            </a:r>
          </a:p>
          <a:p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   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số: 11 bộ quần áo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thừa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mét vải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280553-1275-4764-909C-4202D64025F4}"/>
              </a:ext>
            </a:extLst>
          </p:cNvPr>
          <p:cNvGrpSpPr/>
          <p:nvPr/>
        </p:nvGrpSpPr>
        <p:grpSpPr>
          <a:xfrm>
            <a:off x="228601" y="173057"/>
            <a:ext cx="609600" cy="587971"/>
            <a:chOff x="228601" y="108715"/>
            <a:chExt cx="609600" cy="5879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7851538-AAC8-4CBA-ADD9-B6997FF48F6E}"/>
                </a:ext>
              </a:extLst>
            </p:cNvPr>
            <p:cNvSpPr/>
            <p:nvPr/>
          </p:nvSpPr>
          <p:spPr>
            <a:xfrm>
              <a:off x="228601" y="108715"/>
              <a:ext cx="609600" cy="5879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6CBBD4E-AAC4-44CF-8044-2C1CA42B4FFA}"/>
                </a:ext>
              </a:extLst>
            </p:cNvPr>
            <p:cNvSpPr/>
            <p:nvPr/>
          </p:nvSpPr>
          <p:spPr>
            <a:xfrm>
              <a:off x="293915" y="174100"/>
              <a:ext cx="478971" cy="457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13450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51AB8-6200-4BC4-B848-271938B38F3C}"/>
              </a:ext>
            </a:extLst>
          </p:cNvPr>
          <p:cNvSpPr txBox="1"/>
          <p:nvPr/>
        </p:nvSpPr>
        <p:spPr>
          <a:xfrm>
            <a:off x="1099945" y="132036"/>
            <a:ext cx="11002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ngày hội trồng cây, Việt trồng được 5 cây. Số cây Rô-bốt trồng được gấp 3 lần số cây của Việt. Hỏi cả hai bạn trồng được bao nhiêu cây?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86A9A9-8C86-4A07-BE7F-A7034ECA6F32}"/>
              </a:ext>
            </a:extLst>
          </p:cNvPr>
          <p:cNvSpPr/>
          <p:nvPr/>
        </p:nvSpPr>
        <p:spPr>
          <a:xfrm>
            <a:off x="278447" y="557260"/>
            <a:ext cx="695324" cy="646331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2DE68-5A4C-48BB-ACB1-1C929543138F}"/>
              </a:ext>
            </a:extLst>
          </p:cNvPr>
          <p:cNvSpPr/>
          <p:nvPr/>
        </p:nvSpPr>
        <p:spPr>
          <a:xfrm>
            <a:off x="403744" y="602364"/>
            <a:ext cx="484978" cy="5561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4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58A1E0C-4DC1-42F6-8C67-13E69ACBB1D0}"/>
              </a:ext>
            </a:extLst>
          </p:cNvPr>
          <p:cNvSpPr/>
          <p:nvPr/>
        </p:nvSpPr>
        <p:spPr>
          <a:xfrm>
            <a:off x="7566152" y="1455506"/>
            <a:ext cx="3254274" cy="14741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527D23-8E17-428E-91EF-5B4FC48BF0AB}"/>
              </a:ext>
            </a:extLst>
          </p:cNvPr>
          <p:cNvCxnSpPr>
            <a:cxnSpLocks/>
          </p:cNvCxnSpPr>
          <p:nvPr/>
        </p:nvCxnSpPr>
        <p:spPr>
          <a:xfrm flipV="1">
            <a:off x="5825765" y="654821"/>
            <a:ext cx="3044858" cy="12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>
            <a:off x="7803810" y="1161108"/>
            <a:ext cx="4077356" cy="2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 flipV="1">
            <a:off x="1542920" y="1138655"/>
            <a:ext cx="5234952" cy="649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loud 22">
            <a:extLst>
              <a:ext uri="{FF2B5EF4-FFF2-40B4-BE49-F238E27FC236}">
                <a16:creationId xmlns:a16="http://schemas.microsoft.com/office/drawing/2014/main" id="{C65A20F9-4E6B-45A3-A03B-54D46DDF4199}"/>
              </a:ext>
            </a:extLst>
          </p:cNvPr>
          <p:cNvSpPr/>
          <p:nvPr/>
        </p:nvSpPr>
        <p:spPr>
          <a:xfrm>
            <a:off x="7566152" y="1465984"/>
            <a:ext cx="3610475" cy="13000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640A23-767A-40D6-8DA6-1F3C4409212D}"/>
              </a:ext>
            </a:extLst>
          </p:cNvPr>
          <p:cNvCxnSpPr>
            <a:cxnSpLocks/>
          </p:cNvCxnSpPr>
          <p:nvPr/>
        </p:nvCxnSpPr>
        <p:spPr>
          <a:xfrm>
            <a:off x="9842488" y="669248"/>
            <a:ext cx="1197446" cy="90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E77A08-FD47-4569-A299-9BEFB9DCB7A8}"/>
              </a:ext>
            </a:extLst>
          </p:cNvPr>
          <p:cNvCxnSpPr>
            <a:cxnSpLocks/>
          </p:cNvCxnSpPr>
          <p:nvPr/>
        </p:nvCxnSpPr>
        <p:spPr>
          <a:xfrm flipV="1">
            <a:off x="1174945" y="1701696"/>
            <a:ext cx="2520362" cy="971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85361" y="3101361"/>
            <a:ext cx="8069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            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giải</a:t>
            </a:r>
            <a:endParaRPr lang="vi-VN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Rô-bốt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x 3 = 15 (cây)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cây cả hai bạn trồng được là</a:t>
            </a:r>
          </a:p>
          <a:p>
            <a:pPr algn="ctr"/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+ 15 = 20 (cây)</a:t>
            </a:r>
          </a:p>
          <a:p>
            <a:pPr algn="ctr"/>
            <a:r>
              <a:rPr lang="en-GB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</a:t>
            </a:r>
            <a:r>
              <a:rPr lang="vi-VN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 số: 20 cây</a:t>
            </a:r>
          </a:p>
        </p:txBody>
      </p:sp>
    </p:spTree>
    <p:extLst>
      <p:ext uri="{BB962C8B-B14F-4D97-AF65-F5344CB8AC3E}">
        <p14:creationId xmlns:p14="http://schemas.microsoft.com/office/powerpoint/2010/main" val="2071914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7200" dirty="0">
                <a:latin typeface="iCiel Pony" pitchFamily="2" charset="-93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49420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294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Windows 10</cp:lastModifiedBy>
  <cp:revision>162</cp:revision>
  <dcterms:created xsi:type="dcterms:W3CDTF">2021-05-12T04:19:00Z</dcterms:created>
  <dcterms:modified xsi:type="dcterms:W3CDTF">2023-11-21T12:36:01Z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