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17" r:id="rId3"/>
    <p:sldMasterId id="2147483730" r:id="rId4"/>
    <p:sldMasterId id="2147483760" r:id="rId5"/>
  </p:sldMasterIdLst>
  <p:notesMasterIdLst>
    <p:notesMasterId r:id="rId30"/>
  </p:notesMasterIdLst>
  <p:sldIdLst>
    <p:sldId id="11681" r:id="rId6"/>
    <p:sldId id="11691" r:id="rId7"/>
    <p:sldId id="11692" r:id="rId8"/>
    <p:sldId id="11698" r:id="rId9"/>
    <p:sldId id="11697" r:id="rId10"/>
    <p:sldId id="11649" r:id="rId11"/>
    <p:sldId id="11699" r:id="rId12"/>
    <p:sldId id="11659" r:id="rId13"/>
    <p:sldId id="11657" r:id="rId14"/>
    <p:sldId id="11660" r:id="rId15"/>
    <p:sldId id="260" r:id="rId16"/>
    <p:sldId id="11695" r:id="rId17"/>
    <p:sldId id="11696" r:id="rId18"/>
    <p:sldId id="11700" r:id="rId19"/>
    <p:sldId id="11687" r:id="rId20"/>
    <p:sldId id="259" r:id="rId21"/>
    <p:sldId id="11675" r:id="rId22"/>
    <p:sldId id="11682" r:id="rId23"/>
    <p:sldId id="11688" r:id="rId24"/>
    <p:sldId id="11689" r:id="rId25"/>
    <p:sldId id="11690" r:id="rId26"/>
    <p:sldId id="11685" r:id="rId27"/>
    <p:sldId id="11684" r:id="rId28"/>
    <p:sldId id="116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99FF"/>
    <a:srgbClr val="FF99CC"/>
    <a:srgbClr val="0000FF"/>
    <a:srgbClr val="FF0066"/>
    <a:srgbClr val="FF7C8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78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7DA8D-3865-44A7-BDCC-A9923206F37E}"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CFB85-4EDD-460C-9483-D16C5C7CF5CC}" type="slidenum">
              <a:rPr lang="en-US" smtClean="0"/>
              <a:t>‹#›</a:t>
            </a:fld>
            <a:endParaRPr lang="en-US"/>
          </a:p>
        </p:txBody>
      </p:sp>
    </p:spTree>
    <p:extLst>
      <p:ext uri="{BB962C8B-B14F-4D97-AF65-F5344CB8AC3E}">
        <p14:creationId xmlns:p14="http://schemas.microsoft.com/office/powerpoint/2010/main" val="3519323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8D389-97FE-411E-8883-EB9073DF4725}" type="slidenum">
              <a:rPr lang="zh-CN" altLang="en-US" smtClean="0">
                <a:solidFill>
                  <a:prstClr val="black"/>
                </a:solidFill>
                <a:latin typeface="等线" panose="020F0502020204030204"/>
              </a:rPr>
              <a:pPr>
                <a:defRPr/>
              </a:pPr>
              <a:t>15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56417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92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040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544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06590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62659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8203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39804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325425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977838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98406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056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919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67497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78870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42036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3A8FA-8D9A-458C-BA2A-8676CB7A30B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6AADFA-4117-4133-A58A-8FDBF89D8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E843C-9007-41D0-8C85-EEB162D72765}"/>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2AA8ED9-F698-435A-A9CD-5D6EBBAD38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A8B033-33EF-4585-9DC7-B5F6D4D2757A}"/>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1554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904D1-EB75-465F-9572-62D9E974F5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FB7426-EA51-4882-88CB-6C84D9EE38D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3ABC412-D18D-4349-9010-4DC9DE3DFD8D}"/>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07885D9-F736-40F6-A99B-A77977DC1F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3548349-CA17-4E6C-977B-F6D67A1BA45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2365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60A803-F33A-476D-82E3-9FC38493494A}"/>
              </a:ext>
            </a:extLst>
          </p:cNvPr>
          <p:cNvSpPr>
            <a:spLocks noGrp="1"/>
          </p:cNvSpPr>
          <p:nvPr>
            <p:ph type="title"/>
          </p:nvPr>
        </p:nvSpPr>
        <p:spPr>
          <a:xfrm>
            <a:off x="831851" y="1709752"/>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533D403-4B05-46BE-9DE3-022A846F2582}"/>
              </a:ext>
            </a:extLst>
          </p:cNvPr>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1FB60EC-179E-4403-880D-1D448F33F759}"/>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0EFB2C6-FCBD-4DA8-A813-E2E98C0400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8CB9C5-F588-405A-B214-2DD9DF47FFE9}"/>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257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70958F-493D-48C2-8F22-9E686823DC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3542B4-F694-4E3D-AFDD-9A1DE6B658E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3DC7F82-21C3-4284-8DDE-850EAB1B25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5EAE06E-0D9B-40EB-B543-02FC4371F28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B21D2A-5034-41B8-B85A-625FF417929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A67EF732-9096-404A-BC70-3859CB41CC32}"/>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0890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D5443-EE0C-4346-83CC-5BA77BB6C97F}"/>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63155A2-EF42-498C-B5B2-A7EB678A6EE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BE5ECE2-1AB2-4468-9953-ACAA23DCF906}"/>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8C15DE7-1DA9-47AC-90DF-292ED456EC9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A0141EB-34F6-42BE-9C06-7CF8C6A0E8B2}"/>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6835446-5D7D-4429-A2CA-3CAB0C122E3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3BC8FC3-BD28-4CFF-83E7-DF12E172DD7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907FF9D-56B2-4D2A-A814-E4919DD34F14}"/>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180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54DE9-9688-4768-AD07-0C36C734E3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61FE703-DB18-4306-9E28-BB4D10B4C86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4F21828-2E14-4426-B87E-EC3B0A606F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88826FA-628B-463E-BBA8-2715629BF74D}"/>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760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73679E-5504-4940-94F6-7DA9A5C7C5F3}"/>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9906A0E-BF6D-4FB4-BF94-0BBFB99190A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EC6906D-4BFA-4505-93AC-146CD44477EB}"/>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288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0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FB7B5-5D75-489A-8AEC-3E788F18CD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7FED9B4-BCCA-4CD7-A6B5-073B1A86E333}"/>
              </a:ext>
            </a:extLst>
          </p:cNvPr>
          <p:cNvSpPr>
            <a:spLocks noGrp="1"/>
          </p:cNvSpPr>
          <p:nvPr>
            <p:ph idx="1"/>
          </p:nvPr>
        </p:nvSpPr>
        <p:spPr>
          <a:xfrm>
            <a:off x="5183188" y="9874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83CF378-4DC5-44FA-BF3C-A201BA337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F7540AD-CF6F-478D-997C-05935F48ED5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601148CA-A7F0-4465-847B-DCFD95A25EC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89B3869-F4A8-4CF3-8328-CB196976CCC8}"/>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9084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BD1B8-B3C0-48CA-B2A8-00889DC0EF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0F814F-DDB1-4522-82F8-DA97BA0DB466}"/>
              </a:ext>
            </a:extLst>
          </p:cNvPr>
          <p:cNvSpPr>
            <a:spLocks noGrp="1"/>
          </p:cNvSpPr>
          <p:nvPr>
            <p:ph type="pic" idx="1"/>
          </p:nvPr>
        </p:nvSpPr>
        <p:spPr>
          <a:xfrm>
            <a:off x="5183188" y="9874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7F8F0DF-2EF8-4D65-9B2B-2620D176A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2EEE8F-D4A7-4A82-9FBB-F13460C5E8D8}"/>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350A95-27D0-4A9F-A5C8-4C634965FE4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7F448E90-E654-4B9D-B5DE-60FEAF1B9401}"/>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42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372C6-F92D-4BD7-9FB2-28B4568CAF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40EFE-01C8-443A-B50D-7775222286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3D48734-9EE0-4936-B632-50E9F1A04ACA}"/>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44F3EDF-A086-41DE-ACA0-D4F18BC594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44FBF2F-65A5-48D1-9AAD-5F86DB759B1E}"/>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864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11278F-3619-4A31-8206-E7AA2C3FC354}"/>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1F6C2B-A732-4D7C-B6FC-3487101FD877}"/>
              </a:ext>
            </a:extLst>
          </p:cNvPr>
          <p:cNvSpPr>
            <a:spLocks noGrp="1"/>
          </p:cNvSpPr>
          <p:nvPr>
            <p:ph type="body" orient="vert" idx="1"/>
          </p:nvPr>
        </p:nvSpPr>
        <p:spPr>
          <a:xfrm>
            <a:off x="838203"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CF0A56-1D8B-452E-B29C-8C79CA05D7F6}"/>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BECE6DF-5146-4EA3-9ADA-8AC883ED01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01F660B-19CE-45B3-B017-64342DAAD64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202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97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960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4108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2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144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1123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163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171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209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8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193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36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0758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3357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8706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826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53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892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135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35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177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034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42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6971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6737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31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04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426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0609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9" name="Picture 8" descr="Shape&#10;&#10;Description automatically generated with medium confidence">
            <a:extLst>
              <a:ext uri="{FF2B5EF4-FFF2-40B4-BE49-F238E27FC236}">
                <a16:creationId xmlns:a16="http://schemas.microsoft.com/office/drawing/2014/main" id="{884304FA-A726-4D3F-A712-AA184F9EAFC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172420308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12/9/2022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3567330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AFB27AF-7655-4195-BB7D-A6A3D7896D3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98CDC52-D608-4D0D-9712-46EC45CFA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2E030C-8036-4C26-96D8-E8D2C56D3C4A}"/>
              </a:ext>
            </a:extLst>
          </p:cNvPr>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139CA-46CD-4ED7-BF46-1BEA3BCE18DE}"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1D0F3E-6540-4FA9-8DAB-9E44981231A7}"/>
              </a:ext>
            </a:extLst>
          </p:cNvPr>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5344CBB-E823-404E-881A-A71A28D3B1C3}"/>
              </a:ext>
            </a:extLst>
          </p:cNvPr>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id="{C8C67F61-468D-4BB9-8418-E94833FD03B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1" y="238125"/>
            <a:ext cx="1257003" cy="1257002"/>
          </a:xfrm>
          <a:prstGeom prst="rect">
            <a:avLst/>
          </a:prstGeom>
        </p:spPr>
      </p:pic>
    </p:spTree>
    <p:extLst>
      <p:ext uri="{BB962C8B-B14F-4D97-AF65-F5344CB8AC3E}">
        <p14:creationId xmlns:p14="http://schemas.microsoft.com/office/powerpoint/2010/main" val="3885423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a16="http://schemas.microsoft.com/office/drawing/2014/main" id="{884304FA-A726-4D3F-A712-AA184F9EAFC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736792837"/>
      </p:ext>
    </p:extLst>
  </p:cSld>
  <p:clrMap bg1="lt1" tx1="dk1" bg2="lt2" tx2="dk2" accent1="accent1" accent2="accent2" accent3="accent3" accent4="accent4" accent5="accent5" accent6="accent6" hlink="hlink" folHlink="folHlink"/>
  <p:sldLayoutIdLst>
    <p:sldLayoutId id="2147483731" r:id="rId1"/>
    <p:sldLayoutId id="2147483733" r:id="rId2"/>
    <p:sldLayoutId id="2147483734" r:id="rId3"/>
    <p:sldLayoutId id="2147483735" r:id="rId4"/>
    <p:sldLayoutId id="2147483736" r:id="rId5"/>
    <p:sldLayoutId id="2147483737" r:id="rId6"/>
    <p:sldLayoutId id="2147483738"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a16="http://schemas.microsoft.com/office/drawing/2014/main" id="{884304FA-A726-4D3F-A712-AA184F9EAFC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849493974"/>
      </p:ext>
    </p:extLst>
  </p:cSld>
  <p:clrMap bg1="lt1" tx1="dk1" bg2="lt2" tx2="dk2" accent1="accent1" accent2="accent2" accent3="accent3" accent4="accent4" accent5="accent5" accent6="accent6" hlink="hlink" folHlink="folHlink"/>
  <p:sldLayoutIdLst>
    <p:sldLayoutId id="2147483761" r:id="rId1"/>
    <p:sldLayoutId id="2147483763" r:id="rId2"/>
    <p:sldLayoutId id="2147483764" r:id="rId3"/>
    <p:sldLayoutId id="2147483765" r:id="rId4"/>
    <p:sldLayoutId id="2147483766" r:id="rId5"/>
    <p:sldLayoutId id="2147483767" r:id="rId6"/>
    <p:sldLayoutId id="2147483768" r:id="rId7"/>
    <p:sldLayoutId id="2147483786" r:id="rId8"/>
    <p:sldLayoutId id="2147483787" r:id="rId9"/>
    <p:sldLayoutId id="2147483788" r:id="rId10"/>
    <p:sldLayoutId id="21474837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24.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2.png"/><Relationship Id="rId2" Type="http://schemas.microsoft.com/office/2007/relationships/media" Target="../media/media1.mp3"/><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298" y="184352"/>
            <a:ext cx="7036490" cy="6489296"/>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
        <p:nvSpPr>
          <p:cNvPr id="8" name="TextBox 7">
            <a:extLst>
              <a:ext uri="{FF2B5EF4-FFF2-40B4-BE49-F238E27FC236}">
                <a16:creationId xmlns:a16="http://schemas.microsoft.com/office/drawing/2014/main" id="{C5CF9C3A-BA2C-4CA4-A074-FEAC5D551C2B}"/>
              </a:ext>
            </a:extLst>
          </p:cNvPr>
          <p:cNvSpPr txBox="1"/>
          <p:nvPr/>
        </p:nvSpPr>
        <p:spPr>
          <a:xfrm>
            <a:off x="5958256" y="3013345"/>
            <a:ext cx="4055765" cy="1015663"/>
          </a:xfrm>
          <a:prstGeom prst="rect">
            <a:avLst/>
          </a:prstGeom>
          <a:noFill/>
        </p:spPr>
        <p:txBody>
          <a:bodyPr wrap="square" rtlCol="0">
            <a:spAutoFit/>
            <a:scene3d>
              <a:camera prst="obliqueTopRight"/>
              <a:lightRig rig="brightRoom" dir="t"/>
            </a:scene3d>
            <a:sp3d extrusionH="190500" prstMaterial="plastic"/>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3535"/>
                </a:solidFill>
                <a:effectLst/>
                <a:uLnTx/>
                <a:uFillTx/>
                <a:latin typeface="Baloo" panose="03080902040302020200" pitchFamily="66" charset="0"/>
                <a:ea typeface="+mn-ea"/>
                <a:cs typeface="Baloo" panose="03080902040302020200" pitchFamily="66" charset="0"/>
              </a:rPr>
              <a:t>Khởi</a:t>
            </a:r>
            <a:r>
              <a:rPr kumimoji="0" lang="en-US" sz="6000" b="0" i="0" u="none" strike="noStrike" kern="1200" cap="none" spc="0" normalizeH="0" noProof="0" dirty="0">
                <a:ln>
                  <a:noFill/>
                </a:ln>
                <a:solidFill>
                  <a:srgbClr val="FF3535"/>
                </a:solidFill>
                <a:effectLst/>
                <a:uLnTx/>
                <a:uFillTx/>
                <a:latin typeface="Baloo" panose="03080902040302020200" pitchFamily="66" charset="0"/>
                <a:ea typeface="+mn-ea"/>
                <a:cs typeface="Baloo" panose="03080902040302020200" pitchFamily="66" charset="0"/>
              </a:rPr>
              <a:t> </a:t>
            </a:r>
            <a:r>
              <a:rPr kumimoji="0" lang="en-US" sz="6000" b="0" i="0" u="none" strike="noStrike" kern="1200" cap="none" spc="0" normalizeH="0" noProof="0" dirty="0" err="1">
                <a:ln>
                  <a:noFill/>
                </a:ln>
                <a:solidFill>
                  <a:srgbClr val="FF3535"/>
                </a:solidFill>
                <a:effectLst/>
                <a:uLnTx/>
                <a:uFillTx/>
                <a:latin typeface="Baloo" panose="03080902040302020200" pitchFamily="66" charset="0"/>
                <a:ea typeface="+mn-ea"/>
                <a:cs typeface="Baloo" panose="03080902040302020200" pitchFamily="66" charset="0"/>
              </a:rPr>
              <a:t>động</a:t>
            </a:r>
            <a:endParaRPr kumimoji="0" lang="en-US" sz="6000" b="0" i="0" u="none" strike="noStrike" kern="1200" cap="none" spc="0" normalizeH="0" baseline="0" noProof="0" dirty="0">
              <a:ln>
                <a:noFill/>
              </a:ln>
              <a:solidFill>
                <a:srgbClr val="FF3535"/>
              </a:solidFill>
              <a:effectLst/>
              <a:uLnTx/>
              <a:uFillTx/>
              <a:latin typeface="Baloo" panose="03080902040302020200" pitchFamily="66" charset="0"/>
              <a:ea typeface="+mn-ea"/>
              <a:cs typeface="Baloo" panose="03080902040302020200" pitchFamily="66" charset="0"/>
            </a:endParaRPr>
          </a:p>
        </p:txBody>
      </p:sp>
    </p:spTree>
    <p:custDataLst>
      <p:tags r:id="rId1"/>
    </p:custDataLst>
    <p:extLst>
      <p:ext uri="{BB962C8B-B14F-4D97-AF65-F5344CB8AC3E}">
        <p14:creationId xmlns:p14="http://schemas.microsoft.com/office/powerpoint/2010/main" val="183834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par>
                          <p:cTn id="22" fill="hold">
                            <p:stCondLst>
                              <p:cond delay="15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by="(-#ppt_w*2)" calcmode="lin" valueType="num">
                                      <p:cBhvr rctx="PPT">
                                        <p:cTn id="25" dur="375" autoRev="1" fill="hold">
                                          <p:stCondLst>
                                            <p:cond delay="0"/>
                                          </p:stCondLst>
                                        </p:cTn>
                                        <p:tgtEl>
                                          <p:spTgt spid="8"/>
                                        </p:tgtEl>
                                        <p:attrNameLst>
                                          <p:attrName>ppt_w</p:attrName>
                                        </p:attrNameLst>
                                      </p:cBhvr>
                                    </p:anim>
                                    <p:anim by="(#ppt_w*0.50)" calcmode="lin" valueType="num">
                                      <p:cBhvr>
                                        <p:cTn id="26" dur="375" decel="50000" autoRev="1" fill="hold">
                                          <p:stCondLst>
                                            <p:cond delay="0"/>
                                          </p:stCondLst>
                                        </p:cTn>
                                        <p:tgtEl>
                                          <p:spTgt spid="8"/>
                                        </p:tgtEl>
                                        <p:attrNameLst>
                                          <p:attrName>ppt_x</p:attrName>
                                        </p:attrNameLst>
                                      </p:cBhvr>
                                    </p:anim>
                                    <p:anim from="(-#ppt_h/2)" to="(#ppt_y)" calcmode="lin" valueType="num">
                                      <p:cBhvr>
                                        <p:cTn id="27" dur="750" fill="hold">
                                          <p:stCondLst>
                                            <p:cond delay="0"/>
                                          </p:stCondLst>
                                        </p:cTn>
                                        <p:tgtEl>
                                          <p:spTgt spid="8"/>
                                        </p:tgtEl>
                                        <p:attrNameLst>
                                          <p:attrName>ppt_y</p:attrName>
                                        </p:attrNameLst>
                                      </p:cBhvr>
                                    </p:anim>
                                    <p:animRot by="21600000">
                                      <p:cBhvr>
                                        <p:cTn id="28" dur="75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C58F6B5-DE77-4FC9-AF43-A30534198D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7" name="TextBox 6">
            <a:extLst>
              <a:ext uri="{FF2B5EF4-FFF2-40B4-BE49-F238E27FC236}">
                <a16:creationId xmlns:a16="http://schemas.microsoft.com/office/drawing/2014/main" id="{6345DBF7-6E28-4795-ACCB-871870BCFF18}"/>
              </a:ext>
            </a:extLst>
          </p:cNvPr>
          <p:cNvSpPr txBox="1"/>
          <p:nvPr/>
        </p:nvSpPr>
        <p:spPr>
          <a:xfrm>
            <a:off x="2409887" y="723809"/>
            <a:ext cx="80074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ĐÔI</a:t>
            </a:r>
          </a:p>
        </p:txBody>
      </p:sp>
      <p:pic>
        <p:nvPicPr>
          <p:cNvPr id="1026" name="Picture 2">
            <a:extLst>
              <a:ext uri="{FF2B5EF4-FFF2-40B4-BE49-F238E27FC236}">
                <a16:creationId xmlns:a16="http://schemas.microsoft.com/office/drawing/2014/main" id="{8B810DF5-CF88-40A6-99DC-63492A388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997" y="2004903"/>
            <a:ext cx="2649743" cy="2848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10;&#10;Description automatically generated">
            <a:extLst>
              <a:ext uri="{FF2B5EF4-FFF2-40B4-BE49-F238E27FC236}">
                <a16:creationId xmlns:a16="http://schemas.microsoft.com/office/drawing/2014/main" id="{6F52ED65-1FDB-4604-9AEF-67AB0AA0F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8134" y="1989877"/>
            <a:ext cx="3472406" cy="3657600"/>
          </a:xfrm>
          <a:prstGeom prst="rect">
            <a:avLst/>
          </a:prstGeom>
        </p:spPr>
      </p:pic>
      <p:grpSp>
        <p:nvGrpSpPr>
          <p:cNvPr id="6" name="Group 5">
            <a:extLst>
              <a:ext uri="{FF2B5EF4-FFF2-40B4-BE49-F238E27FC236}">
                <a16:creationId xmlns:a16="http://schemas.microsoft.com/office/drawing/2014/main" id="{8D2A2F73-45E6-4C94-AAF2-1D7013033E76}"/>
              </a:ext>
            </a:extLst>
          </p:cNvPr>
          <p:cNvGrpSpPr/>
          <p:nvPr/>
        </p:nvGrpSpPr>
        <p:grpSpPr>
          <a:xfrm>
            <a:off x="3009900" y="5057775"/>
            <a:ext cx="7339056" cy="1894911"/>
            <a:chOff x="8133073" y="822960"/>
            <a:chExt cx="3414824" cy="2560320"/>
          </a:xfrm>
        </p:grpSpPr>
        <p:pic>
          <p:nvPicPr>
            <p:cNvPr id="8" name="Picture 7" descr="Background pattern&#10;&#10;Description automatically generated">
              <a:extLst>
                <a:ext uri="{FF2B5EF4-FFF2-40B4-BE49-F238E27FC236}">
                  <a16:creationId xmlns:a16="http://schemas.microsoft.com/office/drawing/2014/main" id="{E00D67DD-DD49-42B7-8CEE-A37D09A48238}"/>
                </a:ext>
              </a:extLst>
            </p:cNvPr>
            <p:cNvPicPr>
              <a:picLocks noChangeAspect="1"/>
            </p:cNvPicPr>
            <p:nvPr/>
          </p:nvPicPr>
          <p:blipFill rotWithShape="1">
            <a:blip r:embed="rId6">
              <a:extLst>
                <a:ext uri="{28A0092B-C50C-407E-A947-70E740481C1C}">
                  <a14:useLocalDpi xmlns:a14="http://schemas.microsoft.com/office/drawing/2010/main" val="0"/>
                </a:ext>
              </a:extLst>
            </a:blip>
            <a:srcRect l="54792" t="10467" r="10758" b="68857"/>
            <a:stretch/>
          </p:blipFill>
          <p:spPr>
            <a:xfrm>
              <a:off x="8133073" y="822960"/>
              <a:ext cx="3414824" cy="2560320"/>
            </a:xfrm>
            <a:prstGeom prst="rect">
              <a:avLst/>
            </a:prstGeom>
          </p:spPr>
        </p:pic>
        <p:sp>
          <p:nvSpPr>
            <p:cNvPr id="9" name="TextBox 8">
              <a:extLst>
                <a:ext uri="{FF2B5EF4-FFF2-40B4-BE49-F238E27FC236}">
                  <a16:creationId xmlns:a16="http://schemas.microsoft.com/office/drawing/2014/main" id="{98EAE882-297A-4B9C-9A29-C93857791253}"/>
                </a:ext>
              </a:extLst>
            </p:cNvPr>
            <p:cNvSpPr txBox="1"/>
            <p:nvPr/>
          </p:nvSpPr>
          <p:spPr>
            <a:xfrm>
              <a:off x="8370822" y="1494186"/>
              <a:ext cx="3057785" cy="1455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Arial" pitchFamily="34" charset="0"/>
                  <a:cs typeface="Arial" pitchFamily="34" charset="0"/>
                </a:rPr>
                <a:t>Chia sẻ</a:t>
              </a:r>
              <a:r>
                <a:rPr kumimoji="0" lang="en-US" sz="3200" b="1" i="0" u="none" strike="noStrike" kern="1200" cap="none" spc="0" normalizeH="0" noProof="0">
                  <a:ln>
                    <a:noFill/>
                  </a:ln>
                  <a:solidFill>
                    <a:srgbClr val="7030A0"/>
                  </a:solidFill>
                  <a:effectLst/>
                  <a:uLnTx/>
                  <a:uFillTx/>
                  <a:latin typeface="Arial" pitchFamily="34" charset="0"/>
                  <a:cs typeface="Arial" pitchFamily="34" charset="0"/>
                </a:rPr>
                <a:t> với bạn câu chuyện mình đã đọc hoặc đã nghe</a:t>
              </a:r>
              <a:endParaRPr kumimoji="0" lang="en-US" sz="3200" b="1" i="0" u="none" strike="noStrike" kern="1200" cap="none" spc="0" normalizeH="0" baseline="0" noProof="0" dirty="0">
                <a:ln>
                  <a:noFill/>
                </a:ln>
                <a:solidFill>
                  <a:srgbClr val="7030A0"/>
                </a:solidFill>
                <a:effectLst/>
                <a:uLnTx/>
                <a:uFillTx/>
                <a:latin typeface="Arial" pitchFamily="34" charset="0"/>
                <a:cs typeface="Arial" pitchFamily="34" charset="0"/>
              </a:endParaRPr>
            </a:p>
          </p:txBody>
        </p:sp>
      </p:grpSp>
    </p:spTree>
    <p:custDataLst>
      <p:tags r:id="rId1"/>
    </p:custDataLst>
    <p:extLst>
      <p:ext uri="{BB962C8B-B14F-4D97-AF65-F5344CB8AC3E}">
        <p14:creationId xmlns:p14="http://schemas.microsoft.com/office/powerpoint/2010/main" val="232436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2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anim calcmode="lin" valueType="num">
                                      <p:cBhvr>
                                        <p:cTn id="21" dur="500" fill="hold"/>
                                        <p:tgtEl>
                                          <p:spTgt spid="1026"/>
                                        </p:tgtEl>
                                        <p:attrNameLst>
                                          <p:attrName>ppt_x</p:attrName>
                                        </p:attrNameLst>
                                      </p:cBhvr>
                                      <p:tavLst>
                                        <p:tav tm="0">
                                          <p:val>
                                            <p:strVal val="#ppt_x"/>
                                          </p:val>
                                        </p:tav>
                                        <p:tav tm="100000">
                                          <p:val>
                                            <p:strVal val="#ppt_x"/>
                                          </p:val>
                                        </p:tav>
                                      </p:tavLst>
                                    </p:anim>
                                    <p:anim calcmode="lin" valueType="num">
                                      <p:cBhvr>
                                        <p:cTn id="22"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457400" y="921092"/>
            <a:ext cx="3970296" cy="1446550"/>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88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4123953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399032" y="55188"/>
            <a:ext cx="11488167" cy="1077218"/>
            <a:chOff x="0" y="99414"/>
            <a:chExt cx="7182465" cy="1030583"/>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99414"/>
              <a:ext cx="7182465" cy="100188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0" y="99414"/>
              <a:ext cx="7182465" cy="1030583"/>
            </a:xfrm>
            <a:prstGeom prst="rect">
              <a:avLst/>
            </a:prstGeom>
            <a:noFill/>
          </p:spPr>
          <p:txBody>
            <a:bodyPr wrap="square">
              <a:spAutoFit/>
            </a:bodyPr>
            <a:lstStyle/>
            <a:p>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Hỏi- đáp về nhân vật em thích hoặc không thích trong câu chuyện đã đọc hoặc đã nghe</a:t>
              </a:r>
              <a:r>
                <a:rPr lang="en-US" sz="3200">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B6A4111C-7370-4873-86DC-6ECD0C13079E}"/>
              </a:ext>
            </a:extLst>
          </p:cNvPr>
          <p:cNvSpPr txBox="1"/>
          <p:nvPr/>
        </p:nvSpPr>
        <p:spPr>
          <a:xfrm>
            <a:off x="632872" y="1250661"/>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110959" y="1598065"/>
            <a:ext cx="9366190" cy="1077218"/>
          </a:xfrm>
          <a:prstGeom prst="rect">
            <a:avLst/>
          </a:prstGeom>
          <a:noFill/>
        </p:spPr>
        <p:txBody>
          <a:bodyPr wrap="square" rtlCol="0">
            <a:spAutoFit/>
          </a:bodyPr>
          <a:lstStyle/>
          <a:p>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a:t>
            </a:r>
          </a:p>
          <a:p>
            <a:r>
              <a:rPr lang="en-US" sz="3200">
                <a:latin typeface="Times New Roman" pitchFamily="18" charset="0"/>
                <a:cs typeface="Times New Roman" pitchFamily="18" charset="0"/>
              </a:rPr>
              <a:t>- Em muốn nói về nhân vật nào, trong câu chuyện nào?</a:t>
            </a:r>
            <a:endParaRPr lang="vi-VN" sz="3200">
              <a:latin typeface="Times New Roman" pitchFamily="18" charset="0"/>
              <a:cs typeface="Times New Roman" pitchFamily="18" charset="0"/>
            </a:endParaRPr>
          </a:p>
        </p:txBody>
      </p:sp>
      <p:sp>
        <p:nvSpPr>
          <p:cNvPr id="4" name="TextBox 3"/>
          <p:cNvSpPr txBox="1"/>
          <p:nvPr/>
        </p:nvSpPr>
        <p:spPr>
          <a:xfrm>
            <a:off x="974223" y="2834040"/>
            <a:ext cx="10408773" cy="1077218"/>
          </a:xfrm>
          <a:prstGeom prst="rect">
            <a:avLst/>
          </a:prstGeom>
          <a:noFill/>
        </p:spPr>
        <p:txBody>
          <a:bodyPr wrap="square" rtlCol="0">
            <a:spAutoFit/>
          </a:bodyPr>
          <a:lstStyle/>
          <a:p>
            <a:pPr marL="457200" indent="-457200">
              <a:buFontTx/>
              <a:buChar char="-"/>
            </a:pPr>
            <a:r>
              <a:rPr lang="en-US" sz="3200">
                <a:latin typeface="Times New Roman" pitchFamily="18" charset="0"/>
                <a:cs typeface="Times New Roman" pitchFamily="18" charset="0"/>
              </a:rPr>
              <a:t>Em thích hoặc không thích nhân vật đó ở điểm nào? </a:t>
            </a:r>
          </a:p>
          <a:p>
            <a:r>
              <a:rPr lang="en-US" sz="3200">
                <a:latin typeface="Times New Roman" pitchFamily="18" charset="0"/>
                <a:cs typeface="Times New Roman" pitchFamily="18" charset="0"/>
              </a:rPr>
              <a:t>( ngoại hình, tính nết, hành động, suy nghĩ, tình cảm, lời nói...)</a:t>
            </a:r>
            <a:endParaRPr lang="vi-VN" sz="3200">
              <a:latin typeface="Times New Roman" pitchFamily="18" charset="0"/>
              <a:cs typeface="Times New Roman" pitchFamily="18" charset="0"/>
            </a:endParaRPr>
          </a:p>
        </p:txBody>
      </p:sp>
      <p:sp>
        <p:nvSpPr>
          <p:cNvPr id="5" name="TextBox 4"/>
          <p:cNvSpPr txBox="1"/>
          <p:nvPr/>
        </p:nvSpPr>
        <p:spPr>
          <a:xfrm>
            <a:off x="1075586" y="4398372"/>
            <a:ext cx="9767844" cy="1077218"/>
          </a:xfrm>
          <a:prstGeom prst="rect">
            <a:avLst/>
          </a:prstGeom>
          <a:noFill/>
        </p:spPr>
        <p:txBody>
          <a:bodyPr wrap="square" rtlCol="0">
            <a:spAutoFit/>
          </a:bodyPr>
          <a:lstStyle/>
          <a:p>
            <a:r>
              <a:rPr lang="en-US" sz="3200">
                <a:latin typeface="Times New Roman" pitchFamily="18" charset="0"/>
                <a:cs typeface="Times New Roman" pitchFamily="18" charset="0"/>
              </a:rPr>
              <a:t>- Nêu rõ lí do vì sao em thích hoặc không thích điều đó ở nhân vật .</a:t>
            </a:r>
            <a:endParaRPr lang="vi-VN" sz="32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571017" y="-91848"/>
            <a:ext cx="11333275" cy="1292662"/>
            <a:chOff x="-32637" y="-121680"/>
            <a:chExt cx="7367259" cy="1292662"/>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29832"/>
              <a:ext cx="7182465" cy="744799"/>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32637" y="-121680"/>
              <a:ext cx="7367259" cy="1292662"/>
            </a:xfrm>
            <a:prstGeom prst="rect">
              <a:avLst/>
            </a:prstGeom>
            <a:noFill/>
          </p:spPr>
          <p:txBody>
            <a:bodyPr wrap="square">
              <a:spAutoFit/>
            </a:bodyPr>
            <a:lstStyle/>
            <a:p>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Hỏi- đáp về nhân vật em thích hoặc không thích trong câu chuyện đã đọc hoặc đã nghe</a:t>
              </a:r>
              <a:r>
                <a:rPr lang="en-US" sz="2800">
                  <a:solidFill>
                    <a:prstClr val="black"/>
                  </a:solidFill>
                </a:rPr>
                <a:t> </a:t>
              </a:r>
              <a:endParaRPr lang="vi-VN"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en-US">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B6A4111C-7370-4873-86DC-6ECD0C13079E}"/>
              </a:ext>
            </a:extLst>
          </p:cNvPr>
          <p:cNvSpPr txBox="1"/>
          <p:nvPr/>
        </p:nvSpPr>
        <p:spPr>
          <a:xfrm>
            <a:off x="571017" y="1348800"/>
            <a:ext cx="11647918" cy="5509200"/>
          </a:xfrm>
          <a:custGeom>
            <a:avLst/>
            <a:gdLst>
              <a:gd name="connsiteX0" fmla="*/ 0 w 11647918"/>
              <a:gd name="connsiteY0" fmla="*/ 0 h 5509200"/>
              <a:gd name="connsiteX1" fmla="*/ 11647918 w 11647918"/>
              <a:gd name="connsiteY1" fmla="*/ 0 h 5509200"/>
              <a:gd name="connsiteX2" fmla="*/ 11647918 w 11647918"/>
              <a:gd name="connsiteY2" fmla="*/ 5509200 h 5509200"/>
              <a:gd name="connsiteX3" fmla="*/ 0 w 11647918"/>
              <a:gd name="connsiteY3" fmla="*/ 5509200 h 5509200"/>
              <a:gd name="connsiteX4" fmla="*/ 0 w 11647918"/>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7918" h="5509200" fill="none" extrusionOk="0">
                <a:moveTo>
                  <a:pt x="0" y="0"/>
                </a:moveTo>
                <a:cubicBezTo>
                  <a:pt x="5210716" y="41470"/>
                  <a:pt x="9723604" y="156431"/>
                  <a:pt x="11647918" y="0"/>
                </a:cubicBezTo>
                <a:cubicBezTo>
                  <a:pt x="11662568" y="909095"/>
                  <a:pt x="11611124" y="3538254"/>
                  <a:pt x="11647918" y="5509200"/>
                </a:cubicBezTo>
                <a:cubicBezTo>
                  <a:pt x="9685563" y="5491553"/>
                  <a:pt x="4179325" y="5544504"/>
                  <a:pt x="0" y="5509200"/>
                </a:cubicBezTo>
                <a:cubicBezTo>
                  <a:pt x="65784" y="4098652"/>
                  <a:pt x="-169487" y="2556394"/>
                  <a:pt x="0" y="0"/>
                </a:cubicBezTo>
                <a:close/>
              </a:path>
              <a:path w="11647918" h="5509200" stroke="0" extrusionOk="0">
                <a:moveTo>
                  <a:pt x="0" y="0"/>
                </a:moveTo>
                <a:cubicBezTo>
                  <a:pt x="2690503" y="53968"/>
                  <a:pt x="10228463" y="-1137"/>
                  <a:pt x="11647918" y="0"/>
                </a:cubicBezTo>
                <a:cubicBezTo>
                  <a:pt x="11491225" y="668795"/>
                  <a:pt x="11791985" y="4372812"/>
                  <a:pt x="11647918" y="5509200"/>
                </a:cubicBezTo>
                <a:cubicBezTo>
                  <a:pt x="10013558" y="5563742"/>
                  <a:pt x="4022477"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Callout 4"/>
          <p:cNvSpPr/>
          <p:nvPr/>
        </p:nvSpPr>
        <p:spPr>
          <a:xfrm>
            <a:off x="571017" y="1751886"/>
            <a:ext cx="4360974" cy="1974079"/>
          </a:xfrm>
          <a:prstGeom prst="cloudCallout">
            <a:avLst>
              <a:gd name="adj1" fmla="val 6692"/>
              <a:gd name="adj2" fmla="val 89699"/>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Cloud Callout 5"/>
          <p:cNvSpPr/>
          <p:nvPr/>
        </p:nvSpPr>
        <p:spPr>
          <a:xfrm>
            <a:off x="7541735" y="1412014"/>
            <a:ext cx="4623275" cy="2854295"/>
          </a:xfrm>
          <a:prstGeom prst="cloudCallout">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1204956" y="2138762"/>
            <a:ext cx="3674693" cy="1200329"/>
          </a:xfrm>
          <a:prstGeom prst="rect">
            <a:avLst/>
          </a:prstGeom>
          <a:noFill/>
        </p:spPr>
        <p:txBody>
          <a:bodyPr wrap="square" rtlCol="0">
            <a:spAutoFit/>
          </a:bodyPr>
          <a:lstStyle/>
          <a:p>
            <a:r>
              <a:rPr lang="en-US" sz="2400">
                <a:latin typeface="Times New Roman" pitchFamily="18" charset="0"/>
                <a:cs typeface="Times New Roman" pitchFamily="18" charset="0"/>
              </a:rPr>
              <a:t>Bạn thích nhân vật nào trong câu chuyện Thạch Sanh? Vì sao?</a:t>
            </a:r>
            <a:endParaRPr lang="vi-VN" sz="2400">
              <a:latin typeface="Times New Roman" pitchFamily="18" charset="0"/>
              <a:cs typeface="Times New Roman" pitchFamily="18" charset="0"/>
            </a:endParaRPr>
          </a:p>
        </p:txBody>
      </p:sp>
      <p:sp>
        <p:nvSpPr>
          <p:cNvPr id="8" name="TextBox 7"/>
          <p:cNvSpPr txBox="1"/>
          <p:nvPr/>
        </p:nvSpPr>
        <p:spPr>
          <a:xfrm>
            <a:off x="7973226" y="2054332"/>
            <a:ext cx="3931066" cy="1569660"/>
          </a:xfrm>
          <a:prstGeom prst="rect">
            <a:avLst/>
          </a:prstGeom>
          <a:noFill/>
        </p:spPr>
        <p:txBody>
          <a:bodyPr wrap="square" rtlCol="0">
            <a:spAutoFit/>
          </a:bodyPr>
          <a:lstStyle/>
          <a:p>
            <a:r>
              <a:rPr lang="en-US" sz="2400">
                <a:solidFill>
                  <a:srgbClr val="0000FF"/>
                </a:solidFill>
              </a:rPr>
              <a:t>Tớ thích Thạch Sanh . Thạch Sanh là người hiền lành, có tình có nghĩa, sẵn sàng giúp người gặp hoạn nạn</a:t>
            </a:r>
            <a:endParaRPr lang="vi-VN" sz="2400">
              <a:solidFill>
                <a:srgbClr val="0000FF"/>
              </a:solidFill>
            </a:endParaRPr>
          </a:p>
        </p:txBody>
      </p:sp>
      <p:pic>
        <p:nvPicPr>
          <p:cNvPr id="1028" name="Picture 4" descr="C:\Users\Administrator\Downloads\3cd63a49680bad55f4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2851" y="3543817"/>
            <a:ext cx="3788886" cy="32259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C91B2C-4E3A-4775-9863-2D4F745CE526}"/>
              </a:ext>
            </a:extLst>
          </p:cNvPr>
          <p:cNvSpPr txBox="1"/>
          <p:nvPr/>
        </p:nvSpPr>
        <p:spPr>
          <a:xfrm>
            <a:off x="662609" y="1679210"/>
            <a:ext cx="10880034" cy="4154984"/>
          </a:xfrm>
          <a:prstGeom prst="rect">
            <a:avLst/>
          </a:prstGeom>
          <a:noFill/>
        </p:spPr>
        <p:txBody>
          <a:bodyPr wrap="square">
            <a:spAutoFit/>
          </a:bodyPr>
          <a:lstStyle/>
          <a:p>
            <a:r>
              <a:rPr lang="en-US" sz="4400">
                <a:solidFill>
                  <a:srgbClr val="0000FF"/>
                </a:solidFill>
                <a:latin typeface="Times New Roman" pitchFamily="18" charset="0"/>
                <a:cs typeface="Times New Roman" pitchFamily="18" charset="0"/>
              </a:rPr>
              <a:t>      Dịp nghỉ hè vừa qua em đã được đọc câu chuyện Tấm Cám. Trong câu chuyện này em thích nhất là nhân vật Tấm. Cô là một cô gái hiền lành, dịu dàng và chăm chỉ trong lao động. Mặc dù bị cô em Cám ghét bỏ, nhiều lần hãm hại nhưng Tấm vẫn luôn luôn thương yêu em.</a:t>
            </a:r>
            <a:endParaRPr lang="vi-VN" sz="4400"/>
          </a:p>
        </p:txBody>
      </p:sp>
      <p:sp>
        <p:nvSpPr>
          <p:cNvPr id="5" name="TextBox 4">
            <a:extLst>
              <a:ext uri="{FF2B5EF4-FFF2-40B4-BE49-F238E27FC236}">
                <a16:creationId xmlns:a16="http://schemas.microsoft.com/office/drawing/2014/main" id="{4EE91E58-2CA9-47E2-97D5-70F9D17196CE}"/>
              </a:ext>
            </a:extLst>
          </p:cNvPr>
          <p:cNvSpPr txBox="1"/>
          <p:nvPr/>
        </p:nvSpPr>
        <p:spPr>
          <a:xfrm>
            <a:off x="662609" y="617739"/>
            <a:ext cx="10880034" cy="954107"/>
          </a:xfrm>
          <a:prstGeom prst="rect">
            <a:avLst/>
          </a:prstGeom>
          <a:noFill/>
        </p:spPr>
        <p:txBody>
          <a:bodyPr wrap="square">
            <a:spAutoFit/>
          </a:bodyPr>
          <a:lstStyle/>
          <a:p>
            <a:r>
              <a:rPr lang="en-US" sz="2800" b="1">
                <a:solidFill>
                  <a:srgbClr val="002060"/>
                </a:solidFill>
              </a:rPr>
              <a:t>Bài 3. Viết 2 - 3 câu nêu lí do em thích hoặc không thích nhân vật trong câu chuyện đã đọc hoặc đã nghe.</a:t>
            </a:r>
            <a:endParaRPr lang="vi-VN" sz="2800"/>
          </a:p>
        </p:txBody>
      </p:sp>
    </p:spTree>
    <p:extLst>
      <p:ext uri="{BB962C8B-B14F-4D97-AF65-F5344CB8AC3E}">
        <p14:creationId xmlns:p14="http://schemas.microsoft.com/office/powerpoint/2010/main" val="2535265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8F6"/>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a:stretch>
            <a:fillRect/>
          </a:stretch>
        </p:blipFill>
        <p:spPr>
          <a:xfrm>
            <a:off x="203200" y="228330"/>
            <a:ext cx="556960" cy="821516"/>
          </a:xfrm>
          <a:prstGeom prst="rect">
            <a:avLst/>
          </a:prstGeom>
        </p:spPr>
      </p:pic>
      <p:pic>
        <p:nvPicPr>
          <p:cNvPr id="24" name="图片 23"/>
          <p:cNvPicPr>
            <a:picLocks noChangeAspect="1"/>
          </p:cNvPicPr>
          <p:nvPr/>
        </p:nvPicPr>
        <p:blipFill>
          <a:blip r:embed="rId4"/>
          <a:stretch>
            <a:fillRect/>
          </a:stretch>
        </p:blipFill>
        <p:spPr>
          <a:xfrm>
            <a:off x="0" y="4622503"/>
            <a:ext cx="819160" cy="1721345"/>
          </a:xfrm>
          <a:prstGeom prst="rect">
            <a:avLst/>
          </a:prstGeom>
        </p:spPr>
      </p:pic>
      <p:grpSp>
        <p:nvGrpSpPr>
          <p:cNvPr id="28" name="组合 23"/>
          <p:cNvGrpSpPr/>
          <p:nvPr/>
        </p:nvGrpSpPr>
        <p:grpSpPr>
          <a:xfrm>
            <a:off x="8772668" y="5130429"/>
            <a:ext cx="3419333" cy="1564390"/>
            <a:chOff x="7361868" y="4839252"/>
            <a:chExt cx="4426359" cy="2160737"/>
          </a:xfrm>
        </p:grpSpPr>
        <p:pic>
          <p:nvPicPr>
            <p:cNvPr id="29" name="图片 18"/>
            <p:cNvPicPr>
              <a:picLocks noChangeAspect="1"/>
            </p:cNvPicPr>
            <p:nvPr/>
          </p:nvPicPr>
          <p:blipFill>
            <a:blip r:embed="rId5"/>
            <a:stretch>
              <a:fillRect/>
            </a:stretch>
          </p:blipFill>
          <p:spPr>
            <a:xfrm>
              <a:off x="9812341" y="5453378"/>
              <a:ext cx="941860" cy="1408832"/>
            </a:xfrm>
            <a:prstGeom prst="rect">
              <a:avLst/>
            </a:prstGeom>
          </p:spPr>
        </p:pic>
        <p:pic>
          <p:nvPicPr>
            <p:cNvPr id="30" name="图片 19"/>
            <p:cNvPicPr>
              <a:picLocks noChangeAspect="1"/>
            </p:cNvPicPr>
            <p:nvPr/>
          </p:nvPicPr>
          <p:blipFill>
            <a:blip r:embed="rId6"/>
            <a:stretch>
              <a:fillRect/>
            </a:stretch>
          </p:blipFill>
          <p:spPr>
            <a:xfrm>
              <a:off x="8350732" y="5399998"/>
              <a:ext cx="1416748" cy="1551299"/>
            </a:xfrm>
            <a:prstGeom prst="rect">
              <a:avLst/>
            </a:prstGeom>
          </p:spPr>
        </p:pic>
        <p:pic>
          <p:nvPicPr>
            <p:cNvPr id="31" name="图片 20"/>
            <p:cNvPicPr>
              <a:picLocks noChangeAspect="1"/>
            </p:cNvPicPr>
            <p:nvPr/>
          </p:nvPicPr>
          <p:blipFill>
            <a:blip r:embed="rId7"/>
            <a:stretch>
              <a:fillRect/>
            </a:stretch>
          </p:blipFill>
          <p:spPr>
            <a:xfrm>
              <a:off x="7361868" y="4839252"/>
              <a:ext cx="973519" cy="2160737"/>
            </a:xfrm>
            <a:prstGeom prst="rect">
              <a:avLst/>
            </a:prstGeom>
          </p:spPr>
        </p:pic>
        <p:pic>
          <p:nvPicPr>
            <p:cNvPr id="32" name="图片 21"/>
            <p:cNvPicPr>
              <a:picLocks noChangeAspect="1"/>
            </p:cNvPicPr>
            <p:nvPr/>
          </p:nvPicPr>
          <p:blipFill>
            <a:blip r:embed="rId8"/>
            <a:stretch>
              <a:fillRect/>
            </a:stretch>
          </p:blipFill>
          <p:spPr>
            <a:xfrm rot="727939">
              <a:off x="10901771" y="4964775"/>
              <a:ext cx="886456" cy="1986612"/>
            </a:xfrm>
            <a:prstGeom prst="rect">
              <a:avLst/>
            </a:prstGeom>
          </p:spPr>
        </p:pic>
      </p:grpSp>
      <p:pic>
        <p:nvPicPr>
          <p:cNvPr id="59" name="图片 101">
            <a:extLst>
              <a:ext uri="{FF2B5EF4-FFF2-40B4-BE49-F238E27FC236}">
                <a16:creationId xmlns:a16="http://schemas.microsoft.com/office/drawing/2014/main" id="{FED5BEC2-21B5-4362-B608-FBB540016C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71" y="5493957"/>
            <a:ext cx="12196868" cy="1356902"/>
          </a:xfrm>
          <a:prstGeom prst="rect">
            <a:avLst/>
          </a:prstGeom>
        </p:spPr>
      </p:pic>
      <p:pic>
        <p:nvPicPr>
          <p:cNvPr id="67" name="图片 5">
            <a:extLst>
              <a:ext uri="{FF2B5EF4-FFF2-40B4-BE49-F238E27FC236}">
                <a16:creationId xmlns:a16="http://schemas.microsoft.com/office/drawing/2014/main" id="{B63ADFB0-6C66-4DD2-8E2B-A1C68002BF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1904" y="208470"/>
            <a:ext cx="2000096" cy="934533"/>
          </a:xfrm>
          <a:prstGeom prst="rect">
            <a:avLst/>
          </a:prstGeom>
        </p:spPr>
      </p:pic>
      <p:sp>
        <p:nvSpPr>
          <p:cNvPr id="2" name="TextBox 1"/>
          <p:cNvSpPr txBox="1"/>
          <p:nvPr/>
        </p:nvSpPr>
        <p:spPr>
          <a:xfrm>
            <a:off x="609600" y="151419"/>
            <a:ext cx="10072424" cy="954107"/>
          </a:xfrm>
          <a:prstGeom prst="rect">
            <a:avLst/>
          </a:prstGeom>
          <a:noFill/>
        </p:spPr>
        <p:txBody>
          <a:bodyPr wrap="square" rtlCol="0">
            <a:spAutoFit/>
          </a:bodyPr>
          <a:lstStyle/>
          <a:p>
            <a:pPr marL="457200" indent="-457200">
              <a:buFont typeface="Arial" charset="0"/>
              <a:buChar char="•"/>
            </a:pPr>
            <a:r>
              <a:rPr lang="en-US" sz="2800" b="1">
                <a:solidFill>
                  <a:srgbClr val="002060"/>
                </a:solidFill>
              </a:rPr>
              <a:t>* Bài 3. Viết 2 - 3 câu nêu lí do em thích hoặc không thích nhân vật trong câu chuyện đã đọc hoặc đã nghe.</a:t>
            </a:r>
            <a:endParaRPr lang="vi-VN" sz="2800" b="1">
              <a:solidFill>
                <a:srgbClr val="002060"/>
              </a:solidFill>
            </a:endParaRPr>
          </a:p>
        </p:txBody>
      </p:sp>
      <p:sp>
        <p:nvSpPr>
          <p:cNvPr id="3" name="TextBox 2"/>
          <p:cNvSpPr txBox="1"/>
          <p:nvPr/>
        </p:nvSpPr>
        <p:spPr>
          <a:xfrm>
            <a:off x="1272647" y="1302248"/>
            <a:ext cx="10120576" cy="2246769"/>
          </a:xfrm>
          <a:prstGeom prst="rect">
            <a:avLst/>
          </a:prstGeom>
          <a:noFill/>
        </p:spPr>
        <p:txBody>
          <a:bodyPr wrap="square" rtlCol="0">
            <a:spAutoFit/>
          </a:bodyPr>
          <a:lstStyle/>
          <a:p>
            <a:r>
              <a:rPr lang="en-US" sz="2800">
                <a:solidFill>
                  <a:srgbClr val="0000FF"/>
                </a:solidFill>
                <a:latin typeface="Times New Roman" pitchFamily="18" charset="0"/>
                <a:cs typeface="Times New Roman" pitchFamily="18" charset="0"/>
              </a:rPr>
              <a:t>   1. Dịp nghỉ hè vừa qua em đã được đọc câu chuyện Tấm Cám. Trong câu chuyện này em thích nhất là nhân vật Tấm. Cô là một cô gái hiền lành, dịu dàng và chăm chỉ trong lao động. Mặc dù bị cô em Cám ghét bỏ, nhiều lần hãm hại nhưng Tấm vẫn luôn luôn thương yêu em.</a:t>
            </a:r>
            <a:endParaRPr lang="vi-VN" sz="2800">
              <a:solidFill>
                <a:srgbClr val="0000FF"/>
              </a:solidFill>
              <a:latin typeface="Times New Roman" pitchFamily="18" charset="0"/>
              <a:cs typeface="Times New Roman" pitchFamily="18" charset="0"/>
            </a:endParaRPr>
          </a:p>
        </p:txBody>
      </p:sp>
      <p:sp>
        <p:nvSpPr>
          <p:cNvPr id="4" name="TextBox 3"/>
          <p:cNvSpPr txBox="1"/>
          <p:nvPr/>
        </p:nvSpPr>
        <p:spPr>
          <a:xfrm>
            <a:off x="1395149" y="3549017"/>
            <a:ext cx="9690902" cy="1815882"/>
          </a:xfrm>
          <a:prstGeom prst="rect">
            <a:avLst/>
          </a:prstGeom>
          <a:noFill/>
        </p:spPr>
        <p:txBody>
          <a:bodyPr wrap="square" rtlCol="0">
            <a:spAutoFit/>
          </a:bodyPr>
          <a:lstStyle/>
          <a:p>
            <a:r>
              <a:rPr lang="en-US" sz="2800">
                <a:solidFill>
                  <a:srgbClr val="C00000"/>
                </a:solidFill>
                <a:latin typeface="Times New Roman" pitchFamily="18" charset="0"/>
                <a:cs typeface="Times New Roman" pitchFamily="18" charset="0"/>
              </a:rPr>
              <a:t>2. Em đã được nghe bà kể câu chuyện Sự tích vú sữa. Trong câu chuyện này em không thích nhận vật người con. Cậu là một đứa trẻ hư, chưa biết thương yêu, quan tâm chăm sóc mẹ. Cậu bé đã có những việc làm để mẹ phải buồn lòng và lo âu.</a:t>
            </a:r>
            <a:endParaRPr lang="vi-VN"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3919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621224" y="189065"/>
            <a:ext cx="11049000" cy="887704"/>
            <a:chOff x="0" y="99414"/>
            <a:chExt cx="7182465" cy="615553"/>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0" y="103239"/>
              <a:ext cx="7182465" cy="584775"/>
            </a:xfrm>
            <a:prstGeom prst="rect">
              <a:avLst/>
            </a:prstGeom>
            <a:noFill/>
          </p:spPr>
          <p:txBody>
            <a:bodyPr wrap="square">
              <a:spAutoFit/>
            </a:bodyPr>
            <a:lstStyle/>
            <a:p>
              <a:pPr algn="ctr"/>
              <a:endParaRPr lang="vi-VN"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17" descr="A picture containing text&#10;&#10;Description automatically generated">
            <a:extLst>
              <a:ext uri="{FF2B5EF4-FFF2-40B4-BE49-F238E27FC236}">
                <a16:creationId xmlns:a16="http://schemas.microsoft.com/office/drawing/2014/main" id="{512FE06F-063A-4E98-B910-8F1400E19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sp>
        <p:nvSpPr>
          <p:cNvPr id="2" name="TextBox 1"/>
          <p:cNvSpPr txBox="1"/>
          <p:nvPr/>
        </p:nvSpPr>
        <p:spPr>
          <a:xfrm>
            <a:off x="620512" y="184341"/>
            <a:ext cx="11049712" cy="892552"/>
          </a:xfrm>
          <a:prstGeom prst="rect">
            <a:avLst/>
          </a:prstGeom>
          <a:noFill/>
        </p:spPr>
        <p:txBody>
          <a:bodyPr wrap="square" rtlCol="0">
            <a:spAutoFit/>
          </a:bodyPr>
          <a:lstStyle/>
          <a:p>
            <a:r>
              <a:rPr lang="en-US" sz="2800" b="1">
                <a:solidFill>
                  <a:srgbClr val="FF0000"/>
                </a:solidFill>
              </a:rPr>
              <a:t>* Vận dụng</a:t>
            </a:r>
            <a:r>
              <a:rPr lang="en-US" sz="2800" b="1"/>
              <a:t>: </a:t>
            </a:r>
            <a:r>
              <a:rPr lang="en-US" sz="2400">
                <a:latin typeface="Times New Roman" pitchFamily="18" charset="0"/>
                <a:cs typeface="Times New Roman" pitchFamily="18" charset="0"/>
              </a:rPr>
              <a:t>Tìm đọc câu chuyện, bài văn, bài thơ,.. về một nghề nghiệp hoặc công việc nào đó.  </a:t>
            </a:r>
            <a:endParaRPr lang="vi-VN" sz="240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B6A4111C-7370-4873-86DC-6ECD0C13079E}"/>
              </a:ext>
            </a:extLst>
          </p:cNvPr>
          <p:cNvSpPr txBox="1"/>
          <p:nvPr/>
        </p:nvSpPr>
        <p:spPr>
          <a:xfrm>
            <a:off x="767456" y="1318230"/>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3418967" y="1567318"/>
            <a:ext cx="4520727" cy="646331"/>
          </a:xfrm>
          <a:prstGeom prst="rect">
            <a:avLst/>
          </a:prstGeom>
          <a:noFill/>
        </p:spPr>
        <p:txBody>
          <a:bodyPr wrap="square" rtlCol="0">
            <a:spAutoFit/>
          </a:bodyPr>
          <a:lstStyle/>
          <a:p>
            <a:r>
              <a:rPr lang="en-US" sz="3600" b="1">
                <a:solidFill>
                  <a:srgbClr val="FF0000"/>
                </a:solidFill>
                <a:effectLst>
                  <a:outerShdw blurRad="38100" dist="38100" dir="2700000" algn="tl">
                    <a:srgbClr val="000000">
                      <a:alpha val="43137"/>
                    </a:srgbClr>
                  </a:outerShdw>
                </a:effectLst>
              </a:rPr>
              <a:t>Bài hát trồng cây</a:t>
            </a:r>
          </a:p>
        </p:txBody>
      </p:sp>
      <p:sp>
        <p:nvSpPr>
          <p:cNvPr id="8" name="TextBox 7"/>
          <p:cNvSpPr txBox="1"/>
          <p:nvPr/>
        </p:nvSpPr>
        <p:spPr>
          <a:xfrm>
            <a:off x="2439824" y="2223579"/>
            <a:ext cx="3417020" cy="4401205"/>
          </a:xfrm>
          <a:prstGeom prst="rect">
            <a:avLst/>
          </a:prstGeom>
          <a:noFill/>
        </p:spPr>
        <p:txBody>
          <a:bodyPr wrap="square" rtlCol="0">
            <a:spAutoFit/>
          </a:bodyPr>
          <a:lstStyle/>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tiếng hát</a:t>
            </a:r>
          </a:p>
          <a:p>
            <a:r>
              <a:rPr lang="en-US" sz="2000">
                <a:latin typeface="Times New Roman" pitchFamily="18" charset="0"/>
                <a:cs typeface="Times New Roman" pitchFamily="18" charset="0"/>
              </a:rPr>
              <a:t>Trên vòm cây</a:t>
            </a:r>
          </a:p>
          <a:p>
            <a:r>
              <a:rPr lang="en-US" sz="2000">
                <a:latin typeface="Times New Roman" pitchFamily="18" charset="0"/>
                <a:cs typeface="Times New Roman" pitchFamily="18" charset="0"/>
              </a:rPr>
              <a:t>Chim hót lời mê say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ngọn gió</a:t>
            </a:r>
            <a:endParaRPr lang="vi-VN" sz="2000">
              <a:latin typeface="Times New Roman" pitchFamily="18" charset="0"/>
              <a:cs typeface="Times New Roman" pitchFamily="18" charset="0"/>
            </a:endParaRPr>
          </a:p>
          <a:p>
            <a:r>
              <a:rPr lang="en-US" sz="2000">
                <a:latin typeface="Times New Roman" pitchFamily="18" charset="0"/>
                <a:cs typeface="Times New Roman" pitchFamily="18" charset="0"/>
              </a:rPr>
              <a:t>Rung cành cây</a:t>
            </a:r>
          </a:p>
          <a:p>
            <a:r>
              <a:rPr lang="en-US" sz="2000">
                <a:latin typeface="Times New Roman" pitchFamily="18" charset="0"/>
                <a:cs typeface="Times New Roman" pitchFamily="18" charset="0"/>
              </a:rPr>
              <a:t>Hoa lá đùa lay lay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Ai trồng cây </a:t>
            </a:r>
          </a:p>
          <a:p>
            <a:r>
              <a:rPr lang="en-US" sz="2000">
                <a:latin typeface="Times New Roman" pitchFamily="18" charset="0"/>
                <a:cs typeface="Times New Roman" pitchFamily="18" charset="0"/>
              </a:rPr>
              <a:t>Người đó đó có bóng mát</a:t>
            </a:r>
          </a:p>
          <a:p>
            <a:r>
              <a:rPr lang="en-US" sz="2000">
                <a:latin typeface="Times New Roman" pitchFamily="18" charset="0"/>
                <a:cs typeface="Times New Roman" pitchFamily="18" charset="0"/>
              </a:rPr>
              <a:t>Trong vòm cây</a:t>
            </a:r>
          </a:p>
          <a:p>
            <a:r>
              <a:rPr lang="en-US" sz="2000">
                <a:latin typeface="Times New Roman" pitchFamily="18" charset="0"/>
                <a:cs typeface="Times New Roman" pitchFamily="18" charset="0"/>
              </a:rPr>
              <a:t>Quên nắng xa đường dài</a:t>
            </a:r>
            <a:endParaRPr lang="vi-VN" sz="2000">
              <a:latin typeface="Times New Roman" pitchFamily="18" charset="0"/>
              <a:cs typeface="Times New Roman" pitchFamily="18" charset="0"/>
            </a:endParaRPr>
          </a:p>
        </p:txBody>
      </p:sp>
      <p:sp>
        <p:nvSpPr>
          <p:cNvPr id="9" name="TextBox 8"/>
          <p:cNvSpPr txBox="1"/>
          <p:nvPr/>
        </p:nvSpPr>
        <p:spPr>
          <a:xfrm>
            <a:off x="1034041" y="1486968"/>
            <a:ext cx="1888621" cy="584775"/>
          </a:xfrm>
          <a:prstGeom prst="rect">
            <a:avLst/>
          </a:prstGeom>
          <a:noFill/>
        </p:spPr>
        <p:txBody>
          <a:bodyPr wrap="square" rtlCol="0">
            <a:spAutoFit/>
          </a:bodyPr>
          <a:lstStyle/>
          <a:p>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Ví dụ:</a:t>
            </a:r>
            <a:endParaRPr lang="vi-VN"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extBox 9"/>
          <p:cNvSpPr txBox="1"/>
          <p:nvPr/>
        </p:nvSpPr>
        <p:spPr>
          <a:xfrm>
            <a:off x="7126066" y="2538101"/>
            <a:ext cx="3443955" cy="2862322"/>
          </a:xfrm>
          <a:prstGeom prst="rect">
            <a:avLst/>
          </a:prstGeom>
          <a:noFill/>
        </p:spPr>
        <p:txBody>
          <a:bodyPr wrap="square" rtlCol="0">
            <a:spAutoFit/>
          </a:bodyPr>
          <a:lstStyle/>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hạnh phúc</a:t>
            </a:r>
          </a:p>
          <a:p>
            <a:r>
              <a:rPr lang="en-US" sz="2000">
                <a:latin typeface="Times New Roman" pitchFamily="18" charset="0"/>
                <a:cs typeface="Times New Roman" pitchFamily="18" charset="0"/>
              </a:rPr>
              <a:t>Mong chờ cây</a:t>
            </a:r>
          </a:p>
          <a:p>
            <a:r>
              <a:rPr lang="en-US" sz="2000">
                <a:latin typeface="Times New Roman" pitchFamily="18" charset="0"/>
                <a:cs typeface="Times New Roman" pitchFamily="18" charset="0"/>
              </a:rPr>
              <a:t>Mau lớn lên từng ngày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Ai trồng cây ...</a:t>
            </a:r>
          </a:p>
          <a:p>
            <a:r>
              <a:rPr lang="en-US" sz="2000">
                <a:latin typeface="Times New Roman" pitchFamily="18" charset="0"/>
                <a:cs typeface="Times New Roman" pitchFamily="18" charset="0"/>
              </a:rPr>
              <a:t>Em trồng cây ...</a:t>
            </a:r>
          </a:p>
          <a:p>
            <a:r>
              <a:rPr lang="en-US" sz="2000">
                <a:latin typeface="Times New Roman" pitchFamily="18" charset="0"/>
                <a:cs typeface="Times New Roman" pitchFamily="18" charset="0"/>
              </a:rPr>
              <a:t>Em trồng cây ...</a:t>
            </a:r>
          </a:p>
          <a:p>
            <a:r>
              <a:rPr lang="en-US" sz="2000">
                <a:latin typeface="Times New Roman" pitchFamily="18" charset="0"/>
                <a:cs typeface="Times New Roman" pitchFamily="18" charset="0"/>
              </a:rPr>
              <a:t>                    ( Bế Kiên Quốc)</a:t>
            </a:r>
            <a:endParaRPr lang="vi-VN" sz="20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2551433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72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651030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621224" y="231795"/>
            <a:ext cx="11049000" cy="615553"/>
            <a:chOff x="0" y="99414"/>
            <a:chExt cx="7182465" cy="615553"/>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0" y="103239"/>
              <a:ext cx="7182465" cy="584775"/>
            </a:xfrm>
            <a:prstGeom prst="rect">
              <a:avLst/>
            </a:prstGeom>
            <a:noFill/>
          </p:spPr>
          <p:txBody>
            <a:bodyPr wrap="square">
              <a:spAutoFit/>
            </a:bodyPr>
            <a:lstStyle/>
            <a:p>
              <a:pPr lvl="0"/>
              <a:r>
                <a:rPr kumimoji="0" lang="vi-VN"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vi-VN" sz="3200" b="1" i="0" u="none" strike="noStrike" kern="1200" cap="none" spc="0" normalizeH="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r>
                <a:rPr lang="en-US">
                  <a:solidFill>
                    <a:prstClr val="black"/>
                  </a:solidFill>
                </a:rPr>
                <a:t> </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B6A4111C-7370-4873-86DC-6ECD0C13079E}"/>
              </a:ext>
            </a:extLst>
          </p:cNvPr>
          <p:cNvSpPr txBox="1"/>
          <p:nvPr/>
        </p:nvSpPr>
        <p:spPr>
          <a:xfrm>
            <a:off x="914400" y="1361756"/>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24344743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166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533400"/>
            <a:ext cx="10280436" cy="2438400"/>
          </a:xfrm>
          <a:prstGeom prst="rect">
            <a:avLst/>
          </a:prstGeom>
          <a:solidFill>
            <a:srgbClr val="FFBDBF"/>
          </a:solidFill>
          <a:ln w="25400" cap="flat" cmpd="sng" algn="ctr">
            <a:solidFill>
              <a:srgbClr val="FF99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400" kern="0">
                <a:solidFill>
                  <a:prstClr val="black"/>
                </a:solidFill>
                <a:latin typeface="Arial" panose="020B0604020202020204"/>
              </a:rPr>
              <a:t>Hãy giới thiệu về một đồ vật có nhiều kỉ niệm  với em?</a:t>
            </a:r>
            <a:endParaRPr kumimoji="0" lang="en-US" sz="4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9702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81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F000799-4353-476C-8657-9F7AE3FB7DC3}"/>
              </a:ext>
            </a:extLst>
          </p:cNvPr>
          <p:cNvGrpSpPr/>
          <p:nvPr/>
        </p:nvGrpSpPr>
        <p:grpSpPr>
          <a:xfrm>
            <a:off x="2847975" y="617250"/>
            <a:ext cx="7024658" cy="5328225"/>
            <a:chOff x="6369338" y="2855274"/>
            <a:chExt cx="5760720" cy="4235076"/>
          </a:xfrm>
        </p:grpSpPr>
        <p:sp>
          <p:nvSpPr>
            <p:cNvPr id="15" name="TextBox 14">
              <a:extLst>
                <a:ext uri="{FF2B5EF4-FFF2-40B4-BE49-F238E27FC236}">
                  <a16:creationId xmlns:a16="http://schemas.microsoft.com/office/drawing/2014/main" id="{B1082768-3962-4A6F-9482-04BEDDAF365F}"/>
                </a:ext>
              </a:extLst>
            </p:cNvPr>
            <p:cNvSpPr txBox="1"/>
            <p:nvPr/>
          </p:nvSpPr>
          <p:spPr>
            <a:xfrm>
              <a:off x="6825043" y="2855274"/>
              <a:ext cx="4248150" cy="1541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4</a:t>
              </a:r>
            </a:p>
          </p:txBody>
        </p:sp>
        <p:pic>
          <p:nvPicPr>
            <p:cNvPr id="16" name="Picture 15" descr="A picture containing text&#10;&#10;Description automatically generated">
              <a:extLst>
                <a:ext uri="{FF2B5EF4-FFF2-40B4-BE49-F238E27FC236}">
                  <a16:creationId xmlns:a16="http://schemas.microsoft.com/office/drawing/2014/main" id="{D79A6991-8092-47F3-8C5E-8D036463F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grpSp>
      <p:sp>
        <p:nvSpPr>
          <p:cNvPr id="17" name="TextBox 16">
            <a:extLst>
              <a:ext uri="{FF2B5EF4-FFF2-40B4-BE49-F238E27FC236}">
                <a16:creationId xmlns:a16="http://schemas.microsoft.com/office/drawing/2014/main" id="{6F6A6031-035E-4602-8D18-D9623CBCEF56}"/>
              </a:ext>
            </a:extLst>
          </p:cNvPr>
          <p:cNvSpPr txBox="1"/>
          <p:nvPr/>
        </p:nvSpPr>
        <p:spPr>
          <a:xfrm>
            <a:off x="2709861" y="6467021"/>
            <a:ext cx="6943725" cy="369332"/>
          </a:xfrm>
          <a:prstGeom prst="rect">
            <a:avLst/>
          </a:prstGeom>
          <a:noFill/>
        </p:spPr>
        <p:txBody>
          <a:bodyPr wrap="square" rtlCol="0">
            <a:spAutoFit/>
          </a:bodyPr>
          <a:lstStyle/>
          <a:p>
            <a:r>
              <a:rPr lang="en-US" dirty="0" err="1">
                <a:solidFill>
                  <a:srgbClr val="FF0000"/>
                </a:solidFill>
              </a:rPr>
              <a:t>Thiết</a:t>
            </a:r>
            <a:r>
              <a:rPr lang="en-US" dirty="0">
                <a:solidFill>
                  <a:srgbClr val="FF0000"/>
                </a:solidFill>
              </a:rPr>
              <a:t> </a:t>
            </a:r>
            <a:r>
              <a:rPr lang="en-US" dirty="0" err="1">
                <a:solidFill>
                  <a:srgbClr val="FF0000"/>
                </a:solidFill>
              </a:rPr>
              <a:t>kế</a:t>
            </a:r>
            <a:r>
              <a:rPr lang="en-US" dirty="0">
                <a:solidFill>
                  <a:srgbClr val="FF0000"/>
                </a:solidFill>
              </a:rPr>
              <a:t> </a:t>
            </a:r>
            <a:r>
              <a:rPr lang="en-US" dirty="0" err="1">
                <a:solidFill>
                  <a:srgbClr val="FF0000"/>
                </a:solidFill>
              </a:rPr>
              <a:t>bởi</a:t>
            </a:r>
            <a:r>
              <a:rPr lang="en-US" dirty="0">
                <a:solidFill>
                  <a:srgbClr val="FF0000"/>
                </a:solidFill>
              </a:rPr>
              <a:t>: </a:t>
            </a:r>
            <a:r>
              <a:rPr lang="en-US" dirty="0" err="1">
                <a:solidFill>
                  <a:srgbClr val="FF0000"/>
                </a:solidFill>
              </a:rPr>
              <a:t>Hương</a:t>
            </a:r>
            <a:r>
              <a:rPr lang="en-US" dirty="0">
                <a:solidFill>
                  <a:srgbClr val="FF0000"/>
                </a:solidFill>
              </a:rPr>
              <a:t> </a:t>
            </a:r>
            <a:r>
              <a:rPr lang="en-US" dirty="0" err="1">
                <a:solidFill>
                  <a:srgbClr val="FF0000"/>
                </a:solidFill>
              </a:rPr>
              <a:t>Thảo</a:t>
            </a:r>
            <a:r>
              <a:rPr lang="en-US" dirty="0">
                <a:solidFill>
                  <a:srgbClr val="FF0000"/>
                </a:solidFill>
              </a:rPr>
              <a:t>: https://www.facebook.com/huongthaoGADT</a:t>
            </a:r>
          </a:p>
        </p:txBody>
      </p:sp>
    </p:spTree>
    <p:custDataLst>
      <p:tags r:id="rId1"/>
    </p:custDataLst>
    <p:extLst>
      <p:ext uri="{BB962C8B-B14F-4D97-AF65-F5344CB8AC3E}">
        <p14:creationId xmlns:p14="http://schemas.microsoft.com/office/powerpoint/2010/main" val="252341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72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1931061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pic>
        <p:nvPicPr>
          <p:cNvPr id="3" name="60458d79f32e0">
            <a:hlinkClick r:id="" action="ppaction://media"/>
            <a:extLst>
              <a:ext uri="{FF2B5EF4-FFF2-40B4-BE49-F238E27FC236}">
                <a16:creationId xmlns:a16="http://schemas.microsoft.com/office/drawing/2014/main" id="{048A313F-1A59-4342-B1FA-A6F88A1D1B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192000" y="0"/>
            <a:ext cx="609600" cy="609600"/>
          </a:xfrm>
          <a:prstGeom prst="rect">
            <a:avLst/>
          </a:prstGeom>
        </p:spPr>
      </p:pic>
      <p:sp>
        <p:nvSpPr>
          <p:cNvPr id="8" name="TextBox 7">
            <a:extLst>
              <a:ext uri="{FF2B5EF4-FFF2-40B4-BE49-F238E27FC236}">
                <a16:creationId xmlns:a16="http://schemas.microsoft.com/office/drawing/2014/main" id="{E45E04AF-4AD2-42BE-9262-61B48E9412D1}"/>
              </a:ext>
            </a:extLst>
          </p:cNvPr>
          <p:cNvSpPr txBox="1"/>
          <p:nvPr/>
        </p:nvSpPr>
        <p:spPr>
          <a:xfrm>
            <a:off x="1324597" y="1126254"/>
            <a:ext cx="9947305" cy="1039644"/>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3535"/>
                </a:solidFill>
                <a:effectLst/>
                <a:uLnTx/>
                <a:uFillTx/>
                <a:latin typeface="Times New Roman" pitchFamily="18" charset="0"/>
                <a:ea typeface="White Xmas PERSONAL USE" pitchFamily="50" charset="0"/>
                <a:cs typeface="Times New Roman" pitchFamily="18" charset="0"/>
              </a:rPr>
              <a:t>TẠM BIỆT VÀ HẸN GẶP LẠI</a:t>
            </a:r>
          </a:p>
        </p:txBody>
      </p:sp>
    </p:spTree>
    <p:custDataLst>
      <p:tags r:id="rId1"/>
    </p:custDataLst>
    <p:extLst>
      <p:ext uri="{BB962C8B-B14F-4D97-AF65-F5344CB8AC3E}">
        <p14:creationId xmlns:p14="http://schemas.microsoft.com/office/powerpoint/2010/main" val="1930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par>
                          <p:cTn id="13" fill="hold">
                            <p:stCondLst>
                              <p:cond delay="1000"/>
                            </p:stCondLst>
                            <p:childTnLst>
                              <p:par>
                                <p:cTn id="14" presetID="32" presetClass="emph" presetSubtype="0" repeatCount="indefinite" fill="hold" grpId="1" nodeType="after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3"/>
                </p:tgtEl>
              </p:cMediaNode>
            </p:audio>
          </p:childTnLst>
        </p:cTn>
      </p:par>
    </p:tnLst>
    <p:bldLst>
      <p:bldP spid="8" grpId="0"/>
      <p:bldP spid="8" grpId="1"/>
    </p:bldLst>
  </p:timing>
  <p:extLst>
    <p:ext uri="{E180D4A7-C9FB-4DFB-919C-405C955672EB}">
      <p14:showEvtLst xmlns:p14="http://schemas.microsoft.com/office/powerpoint/2010/main">
        <p14:playEvt time="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533400"/>
            <a:ext cx="10280436" cy="2438400"/>
          </a:xfrm>
          <a:prstGeom prst="rect">
            <a:avLst/>
          </a:prstGeom>
          <a:solidFill>
            <a:srgbClr val="FFBDBF"/>
          </a:solidFill>
          <a:ln w="25400" cap="flat" cmpd="sng" algn="ctr">
            <a:solidFill>
              <a:srgbClr val="FF99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a:ln>
                  <a:noFill/>
                </a:ln>
                <a:solidFill>
                  <a:prstClr val="black"/>
                </a:solidFill>
                <a:effectLst/>
                <a:uLnTx/>
                <a:uFillTx/>
                <a:latin typeface="Arial" panose="020B0604020202020204"/>
                <a:ea typeface="+mn-ea"/>
                <a:cs typeface="+mn-cs"/>
              </a:rPr>
              <a:t>Tả</a:t>
            </a:r>
            <a:r>
              <a:rPr kumimoji="0" lang="vi-VN" sz="4400" b="0" i="0" u="none" strike="noStrike" kern="0" cap="none" spc="0" normalizeH="0" noProof="0">
                <a:ln>
                  <a:noFill/>
                </a:ln>
                <a:solidFill>
                  <a:prstClr val="black"/>
                </a:solidFill>
                <a:effectLst/>
                <a:uLnTx/>
                <a:uFillTx/>
                <a:latin typeface="Arial" panose="020B0604020202020204"/>
                <a:ea typeface="+mn-ea"/>
                <a:cs typeface="+mn-cs"/>
              </a:rPr>
              <a:t> đặc điểm nổi bật về một đồ chơi của em.</a:t>
            </a:r>
            <a:endParaRPr kumimoji="0" lang="en-US" sz="4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8250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6411" y="268480"/>
            <a:ext cx="10280436" cy="2438400"/>
          </a:xfrm>
          <a:prstGeom prst="rect">
            <a:avLst/>
          </a:prstGeom>
          <a:solidFill>
            <a:srgbClr val="FFBDBF"/>
          </a:solidFill>
          <a:ln w="25400" cap="flat" cmpd="sng" algn="ctr">
            <a:solidFill>
              <a:srgbClr val="FF9966"/>
            </a:solidFill>
            <a:prstDash val="solid"/>
          </a:ln>
          <a:effectLst/>
        </p:spPr>
        <p:txBody>
          <a:bodyPr rtlCol="0" anchor="ctr"/>
          <a:lstStyle/>
          <a:p>
            <a:pPr lvl="0" algn="ctr">
              <a:defRPr/>
            </a:pPr>
            <a:r>
              <a:rPr lang="vi-VN" sz="3200">
                <a:solidFill>
                  <a:prstClr val="black"/>
                </a:solidFill>
              </a:rPr>
              <a:t>Nêu công dụng của 1 đồ chơi mà em yêu thích</a:t>
            </a:r>
            <a:endParaRPr kumimoji="0" lang="en-US" sz="3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6066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1888" y="683664"/>
            <a:ext cx="8691073" cy="584775"/>
          </a:xfrm>
          <a:prstGeom prst="rect">
            <a:avLst/>
          </a:prstGeom>
          <a:solidFill>
            <a:srgbClr val="FFFF00"/>
          </a:solidFill>
        </p:spPr>
        <p:txBody>
          <a:bodyPr wrap="square" rtlCol="0">
            <a:spAutoFit/>
          </a:bodyPr>
          <a:lstStyle/>
          <a:p>
            <a:r>
              <a:rPr lang="vi-VN" sz="3200"/>
              <a:t>* Nói từ 3 - 4 câu về một đồ chơi của em.</a:t>
            </a:r>
          </a:p>
        </p:txBody>
      </p:sp>
    </p:spTree>
    <p:extLst>
      <p:ext uri="{BB962C8B-B14F-4D97-AF65-F5344CB8AC3E}">
        <p14:creationId xmlns:p14="http://schemas.microsoft.com/office/powerpoint/2010/main" val="131733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sp>
        <p:nvSpPr>
          <p:cNvPr id="9" name="TextBox 8">
            <a:extLst>
              <a:ext uri="{FF2B5EF4-FFF2-40B4-BE49-F238E27FC236}">
                <a16:creationId xmlns:a16="http://schemas.microsoft.com/office/drawing/2014/main" id="{5D0CE4C1-BF0F-40B7-9E32-83D4885251F7}"/>
              </a:ext>
            </a:extLst>
          </p:cNvPr>
          <p:cNvSpPr txBox="1"/>
          <p:nvPr/>
        </p:nvSpPr>
        <p:spPr>
          <a:xfrm>
            <a:off x="1948441" y="1119565"/>
            <a:ext cx="80971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Thứ</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năm</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ngày</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tháng</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năm</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2022</a:t>
            </a:r>
          </a:p>
        </p:txBody>
      </p:sp>
      <p:pic>
        <p:nvPicPr>
          <p:cNvPr id="5" name="Picture 4">
            <a:extLst>
              <a:ext uri="{FF2B5EF4-FFF2-40B4-BE49-F238E27FC236}">
                <a16:creationId xmlns:a16="http://schemas.microsoft.com/office/drawing/2014/main" id="{84439D86-1E59-4787-B41F-75EB93844206}"/>
              </a:ext>
            </a:extLst>
          </p:cNvPr>
          <p:cNvPicPr>
            <a:picLocks noChangeAspect="1"/>
          </p:cNvPicPr>
          <p:nvPr/>
        </p:nvPicPr>
        <p:blipFill>
          <a:blip r:embed="rId5"/>
          <a:stretch>
            <a:fillRect/>
          </a:stretch>
        </p:blipFill>
        <p:spPr>
          <a:xfrm>
            <a:off x="4444214" y="1848091"/>
            <a:ext cx="3475021" cy="1072989"/>
          </a:xfrm>
          <a:prstGeom prst="rect">
            <a:avLst/>
          </a:prstGeom>
        </p:spPr>
      </p:pic>
      <p:sp>
        <p:nvSpPr>
          <p:cNvPr id="3" name="TextBox 2"/>
          <p:cNvSpPr txBox="1"/>
          <p:nvPr/>
        </p:nvSpPr>
        <p:spPr>
          <a:xfrm>
            <a:off x="3802878" y="2692400"/>
            <a:ext cx="5571857" cy="769441"/>
          </a:xfrm>
          <a:prstGeom prst="rect">
            <a:avLst/>
          </a:prstGeom>
          <a:noFill/>
        </p:spPr>
        <p:txBody>
          <a:bodyPr wrap="square" rtlCol="0">
            <a:spAutoFit/>
          </a:bodyPr>
          <a:lstStyle/>
          <a:p>
            <a:r>
              <a:rPr lang="en-US" sz="4400" b="1">
                <a:solidFill>
                  <a:srgbClr val="002060"/>
                </a:solidFill>
              </a:rPr>
              <a:t>Bài 26- Luyện tập 2</a:t>
            </a:r>
            <a:endParaRPr lang="vi-VN" sz="4400" b="1">
              <a:solidFill>
                <a:srgbClr val="002060"/>
              </a:solidFill>
            </a:endParaRPr>
          </a:p>
        </p:txBody>
      </p:sp>
      <p:sp>
        <p:nvSpPr>
          <p:cNvPr id="4" name="TextBox 3"/>
          <p:cNvSpPr txBox="1"/>
          <p:nvPr/>
        </p:nvSpPr>
        <p:spPr>
          <a:xfrm>
            <a:off x="1324598" y="3514851"/>
            <a:ext cx="8720974" cy="1446550"/>
          </a:xfrm>
          <a:prstGeom prst="rect">
            <a:avLst/>
          </a:prstGeom>
          <a:noFill/>
        </p:spPr>
        <p:txBody>
          <a:bodyPr wrap="square" rtlCol="0">
            <a:spAutoFit/>
          </a:bodyPr>
          <a:lstStyle/>
          <a:p>
            <a:r>
              <a:rPr lang="en-US" sz="4400" b="1">
                <a:solidFill>
                  <a:srgbClr val="002060"/>
                </a:solidFill>
              </a:rPr>
              <a:t>Viết đoạn văn nêu lí do thích hay không thích về một nhân vật</a:t>
            </a:r>
            <a:endParaRPr lang="vi-VN" sz="4400" b="1">
              <a:solidFill>
                <a:srgbClr val="002060"/>
              </a:solidFill>
            </a:endParaRPr>
          </a:p>
        </p:txBody>
      </p:sp>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p:ext uri="{E180D4A7-C9FB-4DFB-919C-405C955672EB}">
      <p14:showEvtLst xmlns:p14="http://schemas.microsoft.com/office/powerpoint/2010/main">
        <p14:playEvt time="94"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1226" y="256374"/>
            <a:ext cx="4862558" cy="646331"/>
          </a:xfrm>
          <a:prstGeom prst="rect">
            <a:avLst/>
          </a:prstGeom>
          <a:noFill/>
        </p:spPr>
        <p:txBody>
          <a:bodyPr wrap="square" rtlCol="0">
            <a:spAutoFit/>
          </a:bodyPr>
          <a:lstStyle/>
          <a:p>
            <a:r>
              <a:rPr lang="en-US" sz="3600" b="1">
                <a:solidFill>
                  <a:srgbClr val="002060"/>
                </a:solidFill>
                <a:effectLst>
                  <a:outerShdw blurRad="38100" dist="38100" dir="2700000" algn="tl">
                    <a:srgbClr val="000000">
                      <a:alpha val="43137"/>
                    </a:srgbClr>
                  </a:outerShdw>
                </a:effectLst>
                <a:latin typeface="Arial" pitchFamily="34" charset="0"/>
                <a:cs typeface="Arial" pitchFamily="34" charset="0"/>
              </a:rPr>
              <a:t>YÊU CẦU CẦN ĐẠT</a:t>
            </a:r>
            <a:endParaRPr lang="vi-VN" sz="3600" b="1">
              <a:solidFill>
                <a:srgbClr val="002060"/>
              </a:solidFill>
              <a:effectLst>
                <a:outerShdw blurRad="38100" dist="38100" dir="2700000" algn="tl">
                  <a:srgbClr val="000000">
                    <a:alpha val="43137"/>
                  </a:srgbClr>
                </a:outerShdw>
              </a:effectLst>
              <a:cs typeface="Arial" pitchFamily="34" charset="0"/>
            </a:endParaRPr>
          </a:p>
        </p:txBody>
      </p:sp>
      <p:sp>
        <p:nvSpPr>
          <p:cNvPr id="3" name="TextBox 2"/>
          <p:cNvSpPr txBox="1"/>
          <p:nvPr/>
        </p:nvSpPr>
        <p:spPr>
          <a:xfrm>
            <a:off x="504825" y="1543050"/>
            <a:ext cx="10734675" cy="2246769"/>
          </a:xfrm>
          <a:prstGeom prst="rect">
            <a:avLst/>
          </a:prstGeom>
          <a:noFill/>
        </p:spPr>
        <p:txBody>
          <a:bodyPr wrap="square" rtlCol="0">
            <a:spAutoFit/>
          </a:bodyPr>
          <a:lstStyle/>
          <a:p>
            <a:r>
              <a:rPr lang="nl-NL" sz="2800">
                <a:latin typeface="Arial" pitchFamily="34" charset="0"/>
                <a:cs typeface="Arial" pitchFamily="34" charset="0"/>
              </a:rPr>
              <a:t>- Biết kể tên một số câu chuyện đã đọc hay đã nghe. Nắm được nội dung câu chuyện đã đọc và câu chuyện bạn kể.</a:t>
            </a:r>
            <a:endParaRPr lang="vi-VN" sz="2800">
              <a:latin typeface="Arial" pitchFamily="34" charset="0"/>
              <a:cs typeface="Arial" pitchFamily="34" charset="0"/>
            </a:endParaRPr>
          </a:p>
          <a:p>
            <a:r>
              <a:rPr lang="nl-NL" sz="2800">
                <a:latin typeface="Arial" pitchFamily="34" charset="0"/>
                <a:cs typeface="Arial" pitchFamily="34" charset="0"/>
              </a:rPr>
              <a:t>- Hiểu được nhân vật mà bạn thích hay không thích.</a:t>
            </a:r>
            <a:endParaRPr lang="vi-VN" sz="2800">
              <a:latin typeface="Arial" pitchFamily="34" charset="0"/>
              <a:cs typeface="Arial" pitchFamily="34" charset="0"/>
            </a:endParaRPr>
          </a:p>
          <a:p>
            <a:r>
              <a:rPr lang="nl-NL" sz="2800">
                <a:latin typeface="Arial" pitchFamily="34" charset="0"/>
                <a:cs typeface="Arial" pitchFamily="34" charset="0"/>
              </a:rPr>
              <a:t>- Đọc mở rộng theo yêu cầu.</a:t>
            </a:r>
            <a:endParaRPr lang="vi-VN" sz="2800">
              <a:latin typeface="Arial" pitchFamily="34" charset="0"/>
              <a:cs typeface="Arial" pitchFamily="34" charset="0"/>
            </a:endParaRPr>
          </a:p>
          <a:p>
            <a:endParaRPr lang="vi-VN" sz="2800">
              <a:latin typeface="Arial" pitchFamily="34" charset="0"/>
              <a:cs typeface="Arial" pitchFamily="34" charset="0"/>
            </a:endParaRPr>
          </a:p>
        </p:txBody>
      </p:sp>
      <p:sp>
        <p:nvSpPr>
          <p:cNvPr id="5" name="TextBox 4"/>
          <p:cNvSpPr txBox="1"/>
          <p:nvPr/>
        </p:nvSpPr>
        <p:spPr>
          <a:xfrm>
            <a:off x="504825" y="4019550"/>
            <a:ext cx="10953750" cy="954107"/>
          </a:xfrm>
          <a:prstGeom prst="rect">
            <a:avLst/>
          </a:prstGeom>
          <a:noFill/>
        </p:spPr>
        <p:txBody>
          <a:bodyPr wrap="square" rtlCol="0">
            <a:spAutoFit/>
          </a:bodyPr>
          <a:lstStyle/>
          <a:p>
            <a:r>
              <a:rPr lang="nl-NL" sz="2800">
                <a:latin typeface="Arial" pitchFamily="34" charset="0"/>
                <a:cs typeface="Arial" pitchFamily="34" charset="0"/>
              </a:rPr>
              <a:t>- Biết viết một đoạn văn nêu được lí do em thích hoặc không thích một nhân vật trong câu chuyện đã đọc hoặc đã nghe.</a:t>
            </a:r>
            <a:endParaRPr lang="vi-VN" sz="2800">
              <a:latin typeface="Arial" pitchFamily="34" charset="0"/>
              <a:cs typeface="Arial" pitchFamily="34" charset="0"/>
            </a:endParaRPr>
          </a:p>
        </p:txBody>
      </p:sp>
    </p:spTree>
    <p:extLst>
      <p:ext uri="{BB962C8B-B14F-4D97-AF65-F5344CB8AC3E}">
        <p14:creationId xmlns:p14="http://schemas.microsoft.com/office/powerpoint/2010/main" val="286508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492" y="184352"/>
            <a:ext cx="6489296" cy="6489296"/>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grpSp>
        <p:nvGrpSpPr>
          <p:cNvPr id="13" name="Group 12">
            <a:extLst>
              <a:ext uri="{FF2B5EF4-FFF2-40B4-BE49-F238E27FC236}">
                <a16:creationId xmlns:a16="http://schemas.microsoft.com/office/drawing/2014/main" id="{601DDC39-9764-4498-89A0-050D8BDEE034}"/>
              </a:ext>
            </a:extLst>
          </p:cNvPr>
          <p:cNvGrpSpPr/>
          <p:nvPr/>
        </p:nvGrpSpPr>
        <p:grpSpPr>
          <a:xfrm>
            <a:off x="625269" y="127636"/>
            <a:ext cx="11966780" cy="653810"/>
            <a:chOff x="-398834" y="64982"/>
            <a:chExt cx="11656025" cy="653810"/>
          </a:xfrm>
        </p:grpSpPr>
        <p:sp>
          <p:nvSpPr>
            <p:cNvPr id="14" name="Rectangle: Rounded Corners 13">
              <a:extLst>
                <a:ext uri="{FF2B5EF4-FFF2-40B4-BE49-F238E27FC236}">
                  <a16:creationId xmlns:a16="http://schemas.microsoft.com/office/drawing/2014/main" id="{8C17C61E-8971-4E6C-ACEB-653D0BB32051}"/>
                </a:ext>
              </a:extLst>
            </p:cNvPr>
            <p:cNvSpPr/>
            <p:nvPr/>
          </p:nvSpPr>
          <p:spPr>
            <a:xfrm>
              <a:off x="-398834" y="103239"/>
              <a:ext cx="11182866"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3C8BA3EE-7779-4D6C-AC65-92426F97AC5F}"/>
                </a:ext>
              </a:extLst>
            </p:cNvPr>
            <p:cNvSpPr txBox="1"/>
            <p:nvPr/>
          </p:nvSpPr>
          <p:spPr>
            <a:xfrm>
              <a:off x="-266287" y="64982"/>
              <a:ext cx="11523478" cy="646331"/>
            </a:xfrm>
            <a:prstGeom prst="rect">
              <a:avLst/>
            </a:prstGeom>
            <a:noFill/>
          </p:spPr>
          <p:txBody>
            <a:bodyPr wrap="square">
              <a:spAutoFit/>
            </a:bodyPr>
            <a:lstStyle/>
            <a:p>
              <a:pPr algn="l"/>
              <a:r>
                <a:rPr lang="vi-VN" sz="3600" b="1">
                  <a:solidFill>
                    <a:srgbClr val="2888E1"/>
                  </a:solidFill>
                  <a:latin typeface="OpenSans"/>
                </a:rPr>
                <a:t>* Bài</a:t>
              </a:r>
              <a:r>
                <a:rPr lang="vi-VN" sz="3600" b="1" i="0">
                  <a:solidFill>
                    <a:srgbClr val="2888E1"/>
                  </a:solidFill>
                  <a:effectLst/>
                  <a:latin typeface="OpenSans"/>
                </a:rPr>
                <a:t> 1</a:t>
              </a:r>
              <a:r>
                <a:rPr lang="en-US" sz="3600">
                  <a:solidFill>
                    <a:srgbClr val="000000"/>
                  </a:solidFill>
                  <a:latin typeface="OpenSans"/>
                </a:rPr>
                <a:t>: Kể tên một số câu chuyện em yêu thích.</a:t>
              </a:r>
              <a:endParaRPr lang="vi-VN" sz="3600" b="0" i="0" dirty="0">
                <a:solidFill>
                  <a:srgbClr val="000000"/>
                </a:solidFill>
                <a:effectLst/>
                <a:latin typeface="OpenSans"/>
              </a:endParaRPr>
            </a:p>
          </p:txBody>
        </p:sp>
      </p:grpSp>
      <p:sp>
        <p:nvSpPr>
          <p:cNvPr id="17" name="TextBox 16">
            <a:extLst>
              <a:ext uri="{FF2B5EF4-FFF2-40B4-BE49-F238E27FC236}">
                <a16:creationId xmlns:a16="http://schemas.microsoft.com/office/drawing/2014/main" id="{4F79578B-727C-4A3F-9CCD-BE9A4AD392FD}"/>
              </a:ext>
            </a:extLst>
          </p:cNvPr>
          <p:cNvSpPr txBox="1"/>
          <p:nvPr/>
        </p:nvSpPr>
        <p:spPr>
          <a:xfrm>
            <a:off x="569755" y="1483548"/>
            <a:ext cx="11122445" cy="5089983"/>
          </a:xfrm>
          <a:custGeom>
            <a:avLst/>
            <a:gdLst>
              <a:gd name="connsiteX0" fmla="*/ 0 w 11122445"/>
              <a:gd name="connsiteY0" fmla="*/ 0 h 5089983"/>
              <a:gd name="connsiteX1" fmla="*/ 11122445 w 11122445"/>
              <a:gd name="connsiteY1" fmla="*/ 0 h 5089983"/>
              <a:gd name="connsiteX2" fmla="*/ 11122445 w 11122445"/>
              <a:gd name="connsiteY2" fmla="*/ 5089983 h 5089983"/>
              <a:gd name="connsiteX3" fmla="*/ 0 w 11122445"/>
              <a:gd name="connsiteY3" fmla="*/ 5089983 h 5089983"/>
              <a:gd name="connsiteX4" fmla="*/ 0 w 11122445"/>
              <a:gd name="connsiteY4" fmla="*/ 0 h 508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445" h="5089983" fill="none" extrusionOk="0">
                <a:moveTo>
                  <a:pt x="0" y="0"/>
                </a:moveTo>
                <a:cubicBezTo>
                  <a:pt x="2426482" y="41470"/>
                  <a:pt x="8165499" y="156431"/>
                  <a:pt x="11122445" y="0"/>
                </a:cubicBezTo>
                <a:cubicBezTo>
                  <a:pt x="11137095" y="1086621"/>
                  <a:pt x="11085651" y="4127031"/>
                  <a:pt x="11122445" y="5089983"/>
                </a:cubicBezTo>
                <a:cubicBezTo>
                  <a:pt x="7880873" y="5072336"/>
                  <a:pt x="3355261" y="5125287"/>
                  <a:pt x="0" y="5089983"/>
                </a:cubicBezTo>
                <a:cubicBezTo>
                  <a:pt x="65784" y="4360895"/>
                  <a:pt x="-169487" y="1576772"/>
                  <a:pt x="0" y="0"/>
                </a:cubicBezTo>
                <a:close/>
              </a:path>
              <a:path w="11122445" h="5089983" stroke="0" extrusionOk="0">
                <a:moveTo>
                  <a:pt x="0" y="0"/>
                </a:moveTo>
                <a:cubicBezTo>
                  <a:pt x="2567945" y="53968"/>
                  <a:pt x="7059010" y="-1137"/>
                  <a:pt x="11122445" y="0"/>
                </a:cubicBezTo>
                <a:cubicBezTo>
                  <a:pt x="10965752" y="2432435"/>
                  <a:pt x="11266512" y="3087244"/>
                  <a:pt x="11122445" y="5089983"/>
                </a:cubicBezTo>
                <a:cubicBezTo>
                  <a:pt x="6141828" y="5144525"/>
                  <a:pt x="2078227" y="4990204"/>
                  <a:pt x="0" y="5089983"/>
                </a:cubicBezTo>
                <a:cubicBezTo>
                  <a:pt x="90861" y="3313827"/>
                  <a:pt x="-96644" y="859415"/>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3988412" y="1663548"/>
            <a:ext cx="4285130" cy="707886"/>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Thảo luận nhóm 2</a:t>
            </a:r>
            <a:endParaRPr lang="vi-VN" sz="4000" b="1">
              <a:solidFill>
                <a:srgbClr val="FF0000"/>
              </a:solidFill>
              <a:latin typeface="Times New Roman" pitchFamily="18" charset="0"/>
              <a:cs typeface="Times New Roman" pitchFamily="18" charset="0"/>
            </a:endParaRPr>
          </a:p>
        </p:txBody>
      </p:sp>
      <p:pic>
        <p:nvPicPr>
          <p:cNvPr id="2051" name="Picture 3" descr="C:\Users\Administrator\Downloads\Ảnh 20-11\images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813" y="3042768"/>
            <a:ext cx="178117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ownloads\Ảnh 20-11\images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0503" y="3561946"/>
            <a:ext cx="18192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istrator\Downloads\Ảnh 20-11\images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5418" y="3895187"/>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Downloads\Ảnh 20-11\images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4342" y="2095632"/>
            <a:ext cx="180975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istrator\Downloads\Ảnh 20-11\chu_cuoi_cung_trang.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3275" y="1884801"/>
            <a:ext cx="1953540" cy="2734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5"/>
                                        </p:tgtEl>
                                        <p:attrNameLst>
                                          <p:attrName>style.visibility</p:attrName>
                                        </p:attrNameLst>
                                      </p:cBhvr>
                                      <p:to>
                                        <p:strVal val="visible"/>
                                      </p:to>
                                    </p:set>
                                    <p:anim calcmode="lin" valueType="num">
                                      <p:cBhvr additive="base">
                                        <p:cTn id="13" dur="500" fill="hold"/>
                                        <p:tgtEl>
                                          <p:spTgt spid="2055"/>
                                        </p:tgtEl>
                                        <p:attrNameLst>
                                          <p:attrName>ppt_x</p:attrName>
                                        </p:attrNameLst>
                                      </p:cBhvr>
                                      <p:tavLst>
                                        <p:tav tm="0">
                                          <p:val>
                                            <p:strVal val="#ppt_x"/>
                                          </p:val>
                                        </p:tav>
                                        <p:tav tm="100000">
                                          <p:val>
                                            <p:strVal val="#ppt_x"/>
                                          </p:val>
                                        </p:tav>
                                      </p:tavLst>
                                    </p:anim>
                                    <p:anim calcmode="lin" valueType="num">
                                      <p:cBhvr additive="base">
                                        <p:cTn id="14" dur="500" fill="hold"/>
                                        <p:tgtEl>
                                          <p:spTgt spid="2055"/>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additive="base">
                                        <p:cTn id="22" dur="500" fill="hold"/>
                                        <p:tgtEl>
                                          <p:spTgt spid="2052"/>
                                        </p:tgtEl>
                                        <p:attrNameLst>
                                          <p:attrName>ppt_x</p:attrName>
                                        </p:attrNameLst>
                                      </p:cBhvr>
                                      <p:tavLst>
                                        <p:tav tm="0">
                                          <p:val>
                                            <p:strVal val="#ppt_x"/>
                                          </p:val>
                                        </p:tav>
                                        <p:tav tm="100000">
                                          <p:val>
                                            <p:strVal val="#ppt_x"/>
                                          </p:val>
                                        </p:tav>
                                      </p:tavLst>
                                    </p:anim>
                                    <p:anim calcmode="lin" valueType="num">
                                      <p:cBhvr additive="base">
                                        <p:cTn id="23" dur="500" fill="hold"/>
                                        <p:tgtEl>
                                          <p:spTgt spid="205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3"/>
                                        </p:tgtEl>
                                        <p:attrNameLst>
                                          <p:attrName>style.visibility</p:attrName>
                                        </p:attrNameLst>
                                      </p:cBhvr>
                                      <p:to>
                                        <p:strVal val="visible"/>
                                      </p:to>
                                    </p:set>
                                    <p:anim calcmode="lin" valueType="num">
                                      <p:cBhvr additive="base">
                                        <p:cTn id="26" dur="500" fill="hold"/>
                                        <p:tgtEl>
                                          <p:spTgt spid="2053"/>
                                        </p:tgtEl>
                                        <p:attrNameLst>
                                          <p:attrName>ppt_x</p:attrName>
                                        </p:attrNameLst>
                                      </p:cBhvr>
                                      <p:tavLst>
                                        <p:tav tm="0">
                                          <p:val>
                                            <p:strVal val="#ppt_x"/>
                                          </p:val>
                                        </p:tav>
                                        <p:tav tm="100000">
                                          <p:val>
                                            <p:strVal val="#ppt_x"/>
                                          </p:val>
                                        </p:tav>
                                      </p:tavLst>
                                    </p:anim>
                                    <p:anim calcmode="lin" valueType="num">
                                      <p:cBhvr additive="base">
                                        <p:cTn id="27" dur="500" fill="hold"/>
                                        <p:tgtEl>
                                          <p:spTgt spid="205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54"/>
                                        </p:tgtEl>
                                        <p:attrNameLst>
                                          <p:attrName>style.visibility</p:attrName>
                                        </p:attrNameLst>
                                      </p:cBhvr>
                                      <p:to>
                                        <p:strVal val="visible"/>
                                      </p:to>
                                    </p:set>
                                    <p:anim calcmode="lin" valueType="num">
                                      <p:cBhvr additive="base">
                                        <p:cTn id="30" dur="500" fill="hold"/>
                                        <p:tgtEl>
                                          <p:spTgt spid="2054"/>
                                        </p:tgtEl>
                                        <p:attrNameLst>
                                          <p:attrName>ppt_x</p:attrName>
                                        </p:attrNameLst>
                                      </p:cBhvr>
                                      <p:tavLst>
                                        <p:tav tm="0">
                                          <p:val>
                                            <p:strVal val="#ppt_x"/>
                                          </p:val>
                                        </p:tav>
                                        <p:tav tm="100000">
                                          <p:val>
                                            <p:strVal val="#ppt_x"/>
                                          </p:val>
                                        </p:tav>
                                      </p:tavLst>
                                    </p:anim>
                                    <p:anim calcmode="lin" valueType="num">
                                      <p:cBhvr additive="base">
                                        <p:cTn id="31"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6|0.5|0.5"/>
</p:tagLst>
</file>

<file path=ppt/tags/tag10.xml><?xml version="1.0" encoding="utf-8"?>
<p:tagLst xmlns:a="http://schemas.openxmlformats.org/drawingml/2006/main" xmlns:r="http://schemas.openxmlformats.org/officeDocument/2006/relationships" xmlns:p="http://schemas.openxmlformats.org/presentationml/2006/main">
  <p:tag name="TIMING" val="|0.5|0.4"/>
</p:tagLst>
</file>

<file path=ppt/tags/tag11.xml><?xml version="1.0" encoding="utf-8"?>
<p:tagLst xmlns:a="http://schemas.openxmlformats.org/drawingml/2006/main" xmlns:r="http://schemas.openxmlformats.org/officeDocument/2006/relationships" xmlns:p="http://schemas.openxmlformats.org/presentationml/2006/main">
  <p:tag name="TIMING" val="|0.4|0.5|0.5|0.7|0.6|0.3|0.5"/>
</p:tagLst>
</file>

<file path=ppt/tags/tag12.xml><?xml version="1.0" encoding="utf-8"?>
<p:tagLst xmlns:a="http://schemas.openxmlformats.org/drawingml/2006/main" xmlns:r="http://schemas.openxmlformats.org/officeDocument/2006/relationships" xmlns:p="http://schemas.openxmlformats.org/presentationml/2006/main">
  <p:tag name="TIMING" val="|0.5|0.4"/>
</p:tagLst>
</file>

<file path=ppt/tags/tag13.xml><?xml version="1.0" encoding="utf-8"?>
<p:tagLst xmlns:a="http://schemas.openxmlformats.org/drawingml/2006/main" xmlns:r="http://schemas.openxmlformats.org/officeDocument/2006/relationships" xmlns:p="http://schemas.openxmlformats.org/presentationml/2006/main">
  <p:tag name="TIMING" val="|0.5|0.4"/>
</p:tagLst>
</file>

<file path=ppt/tags/tag14.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ags/tag3.xml><?xml version="1.0" encoding="utf-8"?>
<p:tagLst xmlns:a="http://schemas.openxmlformats.org/drawingml/2006/main" xmlns:r="http://schemas.openxmlformats.org/officeDocument/2006/relationships" xmlns:p="http://schemas.openxmlformats.org/presentationml/2006/main">
  <p:tag name="TIMING" val="|0.5|0.6|0.5|0.5"/>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ags/tag5.xml><?xml version="1.0" encoding="utf-8"?>
<p:tagLst xmlns:a="http://schemas.openxmlformats.org/drawingml/2006/main" xmlns:r="http://schemas.openxmlformats.org/officeDocument/2006/relationships" xmlns:p="http://schemas.openxmlformats.org/presentationml/2006/main">
  <p:tag name="TIMING" val="|0.4|0.4"/>
</p:tagLst>
</file>

<file path=ppt/tags/tag6.xml><?xml version="1.0" encoding="utf-8"?>
<p:tagLst xmlns:a="http://schemas.openxmlformats.org/drawingml/2006/main" xmlns:r="http://schemas.openxmlformats.org/officeDocument/2006/relationships" xmlns:p="http://schemas.openxmlformats.org/presentationml/2006/main">
  <p:tag name="TIMING" val="|0.5|0.4"/>
</p:tagLst>
</file>

<file path=ppt/tags/tag7.xml><?xml version="1.0" encoding="utf-8"?>
<p:tagLst xmlns:a="http://schemas.openxmlformats.org/drawingml/2006/main" xmlns:r="http://schemas.openxmlformats.org/officeDocument/2006/relationships" xmlns:p="http://schemas.openxmlformats.org/presentationml/2006/main">
  <p:tag name="TIMING" val="|0.4|0.5|0.5|0.7|0.6|0.3|0.5"/>
</p:tagLst>
</file>

<file path=ppt/tags/tag8.xml><?xml version="1.0" encoding="utf-8"?>
<p:tagLst xmlns:a="http://schemas.openxmlformats.org/drawingml/2006/main" xmlns:r="http://schemas.openxmlformats.org/officeDocument/2006/relationships" xmlns:p="http://schemas.openxmlformats.org/presentationml/2006/main">
  <p:tag name="TIMING" val="|0.4|0.5|0.5|0.7|0.6|0.3|0.5"/>
</p:tagLst>
</file>

<file path=ppt/tags/tag9.xml><?xml version="1.0" encoding="utf-8"?>
<p:tagLst xmlns:a="http://schemas.openxmlformats.org/drawingml/2006/main" xmlns:r="http://schemas.openxmlformats.org/officeDocument/2006/relationships" xmlns:p="http://schemas.openxmlformats.org/presentationml/2006/main">
  <p:tag name="TIMING" val="|0.4|0.5|0.5|0.7|0.6|0.3|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754</Words>
  <Application>Microsoft Office PowerPoint</Application>
  <PresentationFormat>Widescreen</PresentationFormat>
  <Paragraphs>114</Paragraphs>
  <Slides>24</Slides>
  <Notes>1</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24</vt:i4>
      </vt:variant>
    </vt:vector>
  </HeadingPairs>
  <TitlesOfParts>
    <vt:vector size="39" baseType="lpstr">
      <vt:lpstr>等线</vt:lpstr>
      <vt:lpstr>等线 Light</vt:lpstr>
      <vt:lpstr>Arial</vt:lpstr>
      <vt:lpstr>Arial-Rounded</vt:lpstr>
      <vt:lpstr>Baloo</vt:lpstr>
      <vt:lpstr>Calibri</vt:lpstr>
      <vt:lpstr>OpenSans</vt:lpstr>
      <vt:lpstr>Pattaya</vt:lpstr>
      <vt:lpstr>SVN-Hole Hearted</vt:lpstr>
      <vt:lpstr>Times New Roman</vt:lpstr>
      <vt:lpstr>Office 主题</vt:lpstr>
      <vt:lpstr>Office Theme</vt:lpstr>
      <vt:lpstr>2_Office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10</cp:lastModifiedBy>
  <cp:revision>68</cp:revision>
  <dcterms:created xsi:type="dcterms:W3CDTF">2022-06-19T14:38:22Z</dcterms:created>
  <dcterms:modified xsi:type="dcterms:W3CDTF">2022-12-09T03:10:00Z</dcterms:modified>
</cp:coreProperties>
</file>