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8"/>
  </p:notesMasterIdLst>
  <p:sldIdLst>
    <p:sldId id="11681" r:id="rId6"/>
    <p:sldId id="280" r:id="rId7"/>
    <p:sldId id="297" r:id="rId8"/>
    <p:sldId id="298" r:id="rId9"/>
    <p:sldId id="299" r:id="rId10"/>
    <p:sldId id="11694" r:id="rId11"/>
    <p:sldId id="11649" r:id="rId12"/>
    <p:sldId id="11697" r:id="rId13"/>
    <p:sldId id="11659" r:id="rId14"/>
    <p:sldId id="11657" r:id="rId15"/>
    <p:sldId id="11660" r:id="rId16"/>
    <p:sldId id="260" r:id="rId17"/>
    <p:sldId id="11677" r:id="rId18"/>
    <p:sldId id="11656" r:id="rId19"/>
    <p:sldId id="11687" r:id="rId20"/>
    <p:sldId id="11695" r:id="rId21"/>
    <p:sldId id="259" r:id="rId22"/>
    <p:sldId id="11675" r:id="rId23"/>
    <p:sldId id="11696" r:id="rId24"/>
    <p:sldId id="11682" r:id="rId25"/>
    <p:sldId id="11673" r:id="rId26"/>
    <p:sldId id="116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9.jpe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1200329"/>
            <a:chOff x="-398834" y="64982"/>
            <a:chExt cx="11656025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>
                  <a:solidFill>
                    <a:srgbClr val="2888E1"/>
                  </a:solidFill>
                  <a:effectLst/>
                  <a:latin typeface="OpenSans"/>
                </a:rPr>
                <a:t> 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>
                  <a:solidFill>
                    <a:srgbClr val="000000"/>
                  </a:solidFill>
                  <a:effectLst/>
                  <a:latin typeface="OpenSans"/>
                </a:rPr>
                <a:t>Tìm trong những từ dưới đây các cặp từ có nghĩa trái ngược nhau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79256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1288368" y="1294914"/>
            <a:ext cx="4035662" cy="330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1059679" y="1768979"/>
            <a:ext cx="1598063" cy="9770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Sun 17"/>
          <p:cNvSpPr/>
          <p:nvPr/>
        </p:nvSpPr>
        <p:spPr>
          <a:xfrm>
            <a:off x="9169638" y="2070226"/>
            <a:ext cx="1361230" cy="112875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n 18"/>
          <p:cNvSpPr/>
          <p:nvPr/>
        </p:nvSpPr>
        <p:spPr>
          <a:xfrm>
            <a:off x="5324030" y="1894282"/>
            <a:ext cx="1387779" cy="1148021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un 19"/>
          <p:cNvSpPr/>
          <p:nvPr/>
        </p:nvSpPr>
        <p:spPr>
          <a:xfrm>
            <a:off x="1034039" y="4212971"/>
            <a:ext cx="1615155" cy="133818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un 20"/>
          <p:cNvSpPr/>
          <p:nvPr/>
        </p:nvSpPr>
        <p:spPr>
          <a:xfrm>
            <a:off x="7144285" y="3156246"/>
            <a:ext cx="1519394" cy="1270474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un 21"/>
          <p:cNvSpPr/>
          <p:nvPr/>
        </p:nvSpPr>
        <p:spPr>
          <a:xfrm>
            <a:off x="3021550" y="2942596"/>
            <a:ext cx="1504064" cy="131009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1" y="4933749"/>
            <a:ext cx="1594787" cy="11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1" y="4847594"/>
            <a:ext cx="1520883" cy="1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2234" y="2012029"/>
            <a:ext cx="74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vui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6413" y="4585984"/>
            <a:ext cx="103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lạnh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48845" y="3336032"/>
            <a:ext cx="111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bé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18859" y="2085599"/>
            <a:ext cx="120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đẹp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98306" y="5220034"/>
            <a:ext cx="11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xấu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66192" y="5139033"/>
            <a:ext cx="114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nóng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20488" y="2283652"/>
            <a:ext cx="138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buồn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85150" y="3499913"/>
            <a:ext cx="105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lớn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các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cặp từ có nghĩa trái ngược 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286990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760576" y="1435700"/>
            <a:ext cx="2606467" cy="19826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431" y="3530318"/>
            <a:ext cx="3054899" cy="21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55" y="1435700"/>
            <a:ext cx="2959472" cy="2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7" y="3234130"/>
            <a:ext cx="2752948" cy="19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72" y="2145001"/>
            <a:ext cx="19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vui- buồn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7578" y="3975915"/>
            <a:ext cx="1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đẹp- xấu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8605" y="2196179"/>
            <a:ext cx="135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bé- lớn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59145" y="4316936"/>
            <a:ext cx="180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nóng- lạnh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576" y="220739"/>
            <a:ext cx="1030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OpenSans"/>
              </a:rPr>
              <a:t>* Bài 1</a:t>
            </a:r>
            <a:r>
              <a:rPr lang="en-US" sz="2800">
                <a:solidFill>
                  <a:srgbClr val="000000"/>
                </a:solidFill>
                <a:latin typeface="OpenSans"/>
              </a:rPr>
              <a:t>: </a:t>
            </a:r>
            <a:r>
              <a:rPr lang="vi-VN" sz="2800" b="1">
                <a:solidFill>
                  <a:srgbClr val="000000"/>
                </a:solidFill>
                <a:latin typeface="OpenSans"/>
              </a:rPr>
              <a:t>Tìm trong những từ dưới đây các cặp từ có nghĩa trái ngược nhau</a:t>
            </a:r>
            <a:endParaRPr lang="vi-VN" sz="280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970" y="5681730"/>
            <a:ext cx="1055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Các từ có nghĩa trái ngược nhau gọi là từ trái nghĩa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364148" y="3044279"/>
            <a:ext cx="356483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1422402" y="914400"/>
            <a:ext cx="4519476" cy="1046502"/>
            <a:chOff x="8021253" y="3198267"/>
            <a:chExt cx="2830916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>
                  <a:solidFill>
                    <a:prstClr val="black"/>
                  </a:solidFill>
                  <a:latin typeface="Calibri" panose="020F0502020204030204"/>
                </a:rPr>
                <a:t>nhanh- 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0871200" cy="34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51419"/>
            <a:ext cx="1007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>
                <a:solidFill>
                  <a:srgbClr val="002060"/>
                </a:solidFill>
              </a:rPr>
              <a:t>* Bài 2. Tìm thêm 3-5 cặp từ chỉ đặc điểm có nghĩa </a:t>
            </a:r>
          </a:p>
          <a:p>
            <a:r>
              <a:rPr lang="en-US" sz="2800" b="1">
                <a:solidFill>
                  <a:srgbClr val="002060"/>
                </a:solidFill>
              </a:rPr>
              <a:t>                  trái ngược nhau.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983115" y="717170"/>
            <a:ext cx="4875899" cy="1046502"/>
            <a:chOff x="8021253" y="3198267"/>
            <a:chExt cx="2742987" cy="1552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135695" y="3790761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libri" panose="020F0502020204030204"/>
                </a:rPr>
                <a:t>chăm chỉ - biếng nhác</a:t>
              </a:r>
              <a:endParaRPr lang="en-US" sz="3200" b="1" dirty="0"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6944152" y="2537013"/>
            <a:ext cx="4438442" cy="1046502"/>
            <a:chOff x="11536447" y="4914125"/>
            <a:chExt cx="2780158" cy="155272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536447" y="4914125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prstClr val="black"/>
                  </a:solidFill>
                  <a:latin typeface="Calibri" panose="020F0502020204030204"/>
                </a:rPr>
                <a:t>chiến thắng – thua cuộc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7034308" y="391149"/>
            <a:ext cx="4519476" cy="1046502"/>
            <a:chOff x="8021253" y="3198267"/>
            <a:chExt cx="2830916" cy="155272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5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libri" panose="020F0502020204030204"/>
                </a:rPr>
                <a:t>chủ quan </a:t>
              </a:r>
              <a:r>
                <a:rPr lang="en-US" sz="3200" b="1">
                  <a:solidFill>
                    <a:prstClr val="black"/>
                  </a:solidFill>
                  <a:latin typeface="Calibri" panose="020F0502020204030204"/>
                </a:rPr>
                <a:t>– tự tin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2667231" y="3902301"/>
            <a:ext cx="4519476" cy="1046502"/>
            <a:chOff x="8021253" y="3198267"/>
            <a:chExt cx="2830916" cy="155272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Calibri" panose="020F0502020204030204"/>
                </a:rPr>
                <a:t>M: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* Bài 3. </a:t>
            </a:r>
            <a:r>
              <a:rPr lang="en-US" sz="3600"/>
              <a:t>Đọc lại câu chuyện </a:t>
            </a:r>
            <a:r>
              <a:rPr lang="en-US" sz="3600" b="1" i="1">
                <a:solidFill>
                  <a:srgbClr val="FF0000"/>
                </a:solidFill>
              </a:rPr>
              <a:t>Đi tìm mặt trời</a:t>
            </a:r>
            <a:r>
              <a:rPr lang="en-US" sz="3600"/>
              <a:t>, đặt câu khiến trong tình huống sau:</a:t>
            </a:r>
            <a:endParaRPr lang="vi-VN" sz="3600"/>
          </a:p>
        </p:txBody>
      </p:sp>
      <p:sp>
        <p:nvSpPr>
          <p:cNvPr id="4" name="TextBox 3"/>
          <p:cNvSpPr txBox="1"/>
          <p:nvPr/>
        </p:nvSpPr>
        <p:spPr>
          <a:xfrm>
            <a:off x="1264326" y="1558015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326" y="3026445"/>
            <a:ext cx="100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9" y="4677382"/>
            <a:ext cx="4162998" cy="21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</a:rPr>
              <a:t>* Bài 3. </a:t>
            </a:r>
            <a:r>
              <a:rPr lang="en-US" sz="3600">
                <a:solidFill>
                  <a:prstClr val="black"/>
                </a:solidFill>
              </a:rPr>
              <a:t>Đọc lại câu chuyện </a:t>
            </a:r>
            <a:r>
              <a:rPr lang="en-US" sz="3600" b="1" i="1">
                <a:solidFill>
                  <a:srgbClr val="FF0000"/>
                </a:solidFill>
              </a:rPr>
              <a:t>Đi tìm mặt trời</a:t>
            </a:r>
            <a:r>
              <a:rPr lang="en-US" sz="3600">
                <a:solidFill>
                  <a:prstClr val="black"/>
                </a:solidFill>
              </a:rPr>
              <a:t>, đặt câu khiến trong tình huống sau:</a:t>
            </a:r>
            <a:endParaRPr lang="vi-VN" sz="36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14" y="1429828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414" y="2889712"/>
            <a:ext cx="10055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>
                <a:solidFill>
                  <a:srgbClr val="0000FF"/>
                </a:solidFill>
                <a:latin typeface="Times New Roman"/>
              </a:rPr>
              <a:t>* 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414" y="4124902"/>
            <a:ext cx="893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  <a:latin typeface="+mj-lt"/>
              </a:rPr>
              <a:t>* Công ơi, công hãy đi tìm mặt trời giúp muông thú trong rừng nhé!</a:t>
            </a:r>
          </a:p>
          <a:p>
            <a:endParaRPr lang="vi-VN" sz="3200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7937"/>
            <a:ext cx="12161839" cy="6991351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Cách gọi tên các đồ dùng gia đình trong tiếng Anh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333">
            <a:off x="1685878" y="3451330"/>
            <a:ext cx="2373751" cy="2373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716">
            <a:off x="5333206" y="879198"/>
            <a:ext cx="2947988" cy="208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224">
            <a:off x="8954376" y="3512190"/>
            <a:ext cx="2595033" cy="259503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61409" y="202496"/>
            <a:ext cx="11108815" cy="1569660"/>
            <a:chOff x="-38885" y="70115"/>
            <a:chExt cx="7221350" cy="15696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Bài</a:t>
              </a:r>
              <a:r>
                <a:rPr kumimoji="0" lang="vi-VN" sz="32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 sz="3200">
                  <a:solidFill>
                    <a:prstClr val="black"/>
                  </a:solidFill>
                </a:rPr>
                <a:t> Đọc lại câu chuyện </a:t>
              </a:r>
              <a:r>
                <a:rPr lang="en-US" sz="3200" b="1" i="1">
                  <a:solidFill>
                    <a:srgbClr val="FF0000"/>
                  </a:solidFill>
                </a:rPr>
                <a:t>Đi tìm mặt trời</a:t>
              </a:r>
              <a:r>
                <a:rPr lang="en-US" sz="3200">
                  <a:solidFill>
                    <a:prstClr val="black"/>
                  </a:solidFill>
                </a:rPr>
                <a:t>, đặt câu khiến trong tình huống sau:</a:t>
              </a:r>
              <a:endParaRPr lang="vi-VN" sz="320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52029" y="1459755"/>
            <a:ext cx="11006984" cy="5509200"/>
          </a:xfrm>
          <a:custGeom>
            <a:avLst/>
            <a:gdLst>
              <a:gd name="connsiteX0" fmla="*/ 0 w 11006984"/>
              <a:gd name="connsiteY0" fmla="*/ 0 h 5509200"/>
              <a:gd name="connsiteX1" fmla="*/ 11006984 w 11006984"/>
              <a:gd name="connsiteY1" fmla="*/ 0 h 5509200"/>
              <a:gd name="connsiteX2" fmla="*/ 11006984 w 11006984"/>
              <a:gd name="connsiteY2" fmla="*/ 5509200 h 5509200"/>
              <a:gd name="connsiteX3" fmla="*/ 0 w 11006984"/>
              <a:gd name="connsiteY3" fmla="*/ 5509200 h 5509200"/>
              <a:gd name="connsiteX4" fmla="*/ 0 w 1100698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6984" h="5509200" fill="none" extrusionOk="0">
                <a:moveTo>
                  <a:pt x="0" y="0"/>
                </a:moveTo>
                <a:cubicBezTo>
                  <a:pt x="1707602" y="41470"/>
                  <a:pt x="8739782" y="156431"/>
                  <a:pt x="11006984" y="0"/>
                </a:cubicBezTo>
                <a:cubicBezTo>
                  <a:pt x="11021634" y="909095"/>
                  <a:pt x="10970190" y="3538254"/>
                  <a:pt x="11006984" y="5509200"/>
                </a:cubicBezTo>
                <a:cubicBezTo>
                  <a:pt x="6975837" y="5491553"/>
                  <a:pt x="1233799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1006984" h="5509200" stroke="0" extrusionOk="0">
                <a:moveTo>
                  <a:pt x="0" y="0"/>
                </a:moveTo>
                <a:cubicBezTo>
                  <a:pt x="4588512" y="53968"/>
                  <a:pt x="6971435" y="-1137"/>
                  <a:pt x="11006984" y="0"/>
                </a:cubicBezTo>
                <a:cubicBezTo>
                  <a:pt x="10850291" y="668795"/>
                  <a:pt x="11151051" y="4372812"/>
                  <a:pt x="11006984" y="5509200"/>
                </a:cubicBezTo>
                <a:cubicBezTo>
                  <a:pt x="6421955" y="5563742"/>
                  <a:pt x="1651021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2426" y="3364046"/>
            <a:ext cx="840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 Xin ông trời hãy chiếu sáng cho khu rừng với!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2426" y="4212848"/>
            <a:ext cx="9212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 Đề nghị ông trời  hãy chiếu sáng cho khu rừng tối tăm và ẩm ướt này với!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2426" y="1772156"/>
            <a:ext cx="8904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931491" y="1418976"/>
            <a:ext cx="9075634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533399"/>
            <a:ext cx="10769599" cy="2878667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Cái gì bật sáng trong đêm</a:t>
            </a:r>
          </a:p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Giúp cho nhà dưới nhà trên sáng ngời.</a:t>
            </a:r>
          </a:p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          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Arial" panose="020B0604020202020204"/>
              </a:rPr>
              <a:t>Ngôi sao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Arial" panose="020B0604020202020204"/>
              </a:rPr>
              <a:t>Bóng đèn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Arial" panose="020B0604020202020204"/>
              </a:rPr>
              <a:t>Ngọn nến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Tặng gió mát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cho đời</a:t>
            </a:r>
          </a:p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prstClr val="black"/>
                </a:solidFill>
                <a:latin typeface="Arial" panose="020B0604020202020204"/>
              </a:rPr>
              <a:t>Con gì được mệnh danh là chúa sơn lâm?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3930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Con tê giác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" panose="020B0604020202020204"/>
              </a:rPr>
              <a:t>Con hổ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Con voi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030" y="461473"/>
            <a:ext cx="11024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>
                <a:latin typeface="Times New Roman" pitchFamily="18" charset="0"/>
                <a:cs typeface="Times New Roman" pitchFamily="18" charset="0"/>
              </a:rPr>
              <a:t>* Tìm hình ảnh so sánh trong câu thơ sau 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0451" y="1589519"/>
            <a:ext cx="8067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1.Hai bàn tay em 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Như hoa đầu cành.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0451" y="3606326"/>
            <a:ext cx="9212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40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Mùa đông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- Trời là cái tủ ướp lạnh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Mùa hè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- Trời là cái bếp lò nung.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108" y="1597904"/>
            <a:ext cx="484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rgbClr val="FF0000"/>
                </a:solidFill>
                <a:latin typeface="+mj-lt"/>
              </a:rPr>
              <a:t>Hai bàn tay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3562" y="2264793"/>
            <a:ext cx="564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hoa đầu cành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5289" y="3606326"/>
            <a:ext cx="629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tủ ướp lạnh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179" y="4295776"/>
            <a:ext cx="6033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bếp lò nung.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1948441" y="1119565"/>
            <a:ext cx="809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Bài 26- Luyện tập 1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32" y="3514851"/>
            <a:ext cx="593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Từ trái nghĩa. Câu khiến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33" y="1452784"/>
            <a:ext cx="999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vi-VN" sz="280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- Hiểu được tác dụng của câu khiến.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133" y="2917809"/>
            <a:ext cx="850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- Biết đặt câu khiến phù hợp theo tình huống đã cho.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613</Words>
  <Application>Microsoft Office PowerPoint</Application>
  <PresentationFormat>Widescreen</PresentationFormat>
  <Paragraphs>121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等线 Light</vt:lpstr>
      <vt:lpstr>Arial</vt:lpstr>
      <vt:lpstr>Arial-Rounded</vt:lpstr>
      <vt:lpstr>Baloo</vt:lpstr>
      <vt:lpstr>Calibri</vt:lpstr>
      <vt:lpstr>OpenSans</vt:lpstr>
      <vt:lpstr>Pattaya</vt:lpstr>
      <vt:lpstr>SVN-Hole Hearted</vt:lpstr>
      <vt:lpstr>Times New Roman</vt:lpstr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62</cp:revision>
  <dcterms:created xsi:type="dcterms:W3CDTF">2022-06-19T14:38:22Z</dcterms:created>
  <dcterms:modified xsi:type="dcterms:W3CDTF">2022-12-08T02:05:30Z</dcterms:modified>
</cp:coreProperties>
</file>