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3" r:id="rId1"/>
    <p:sldMasterId id="2147483915" r:id="rId2"/>
    <p:sldMasterId id="2147483917" r:id="rId3"/>
    <p:sldMasterId id="2147483919" r:id="rId4"/>
    <p:sldMasterId id="2147483921" r:id="rId5"/>
    <p:sldMasterId id="2147483923" r:id="rId6"/>
  </p:sldMasterIdLst>
  <p:notesMasterIdLst>
    <p:notesMasterId r:id="rId14"/>
  </p:notesMasterIdLst>
  <p:sldIdLst>
    <p:sldId id="785" r:id="rId7"/>
    <p:sldId id="788" r:id="rId8"/>
    <p:sldId id="789" r:id="rId9"/>
    <p:sldId id="790" r:id="rId10"/>
    <p:sldId id="791" r:id="rId11"/>
    <p:sldId id="792" r:id="rId12"/>
    <p:sldId id="793" r:id="rId13"/>
  </p:sldIdLst>
  <p:sldSz cx="9144000" cy="6858000" type="screen4x3"/>
  <p:notesSz cx="6858000" cy="9144000"/>
  <p:embeddedFontLst>
    <p:embeddedFont>
      <p:font typeface="Jokerman" panose="04090605060D06020702" pitchFamily="82" charset="0"/>
      <p:regular r:id="rId15"/>
    </p:embeddedFont>
    <p:embeddedFont>
      <p:font typeface="Broadway" panose="04040905080B02020502" pitchFamily="82" charset="0"/>
      <p:regular r:id="rId16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99FF66"/>
    <a:srgbClr val="99CCFF"/>
    <a:srgbClr val="CCCCFF"/>
    <a:srgbClr val="0070C0"/>
    <a:srgbClr val="FF99FF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718" autoAdjust="0"/>
  </p:normalViewPr>
  <p:slideViewPr>
    <p:cSldViewPr>
      <p:cViewPr varScale="1">
        <p:scale>
          <a:sx n="65" d="100"/>
          <a:sy n="65" d="100"/>
        </p:scale>
        <p:origin x="7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7F47B0-887F-4CD5-AF0C-1DDF0B3308E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2D6A6-C0FC-4BCB-943B-135798C4B30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432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90D18-348C-4AFE-B1B8-25F8A43926C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7926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90A3F-5993-4BE5-919D-20DCB3719BC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95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C20EF-A09E-4DB4-AD8B-9C80A873F17C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5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C20EF-A09E-4DB4-AD8B-9C80A873F17C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5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C20EF-A09E-4DB4-AD8B-9C80A873F17C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8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C20EF-A09E-4DB4-AD8B-9C80A873F17C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39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C20EF-A09E-4DB4-AD8B-9C80A873F17C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7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755DA-9F56-40E3-BBEC-F46F548C67F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408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57F8B-E0CC-43AD-94AA-EE06B01269D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9586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47838-0325-4CCA-9F1F-C703EF2363C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7590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C1E18-2CD9-4B4C-A935-ACDF4337605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237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3E67B-A82E-4FAD-8C69-6A71345FE97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8602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0D9F-895A-4C98-8575-EEE834BCDA3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5564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165B9-DB8B-4441-BC7A-C57584B931F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116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35B71-B99D-4AC8-8FB3-C0780769FCB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5776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F4B1-4161-4659-B008-C72EA6D2E57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96A40-EA11-479A-86DA-E977130FD64F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6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96A40-EA11-479A-86DA-E977130FD64F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5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96A40-EA11-479A-86DA-E977130FD64F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9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96A40-EA11-479A-86DA-E977130FD64F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5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96A40-EA11-479A-86DA-E977130FD64F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4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269" y="620688"/>
            <a:ext cx="8048998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Jokerman" pitchFamily="82" charset="0"/>
                <a:ea typeface="+mn-ea"/>
                <a:cs typeface="Arial"/>
              </a:rPr>
              <a:t>UNIT 12. DON’T  RIDE YOUR BIKE TOO FAST!</a:t>
            </a:r>
            <a:endParaRPr kumimoji="0" lang="vi-VN" sz="2800" b="1" i="0" u="none" strike="noStrike" kern="1200" cap="none" spc="0" normalizeH="0" baseline="0" noProof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Jokerman" pitchFamily="82" charset="0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Jokerman" pitchFamily="82" charset="0"/>
                <a:ea typeface="+mn-ea"/>
                <a:cs typeface="Arial"/>
              </a:rPr>
              <a:t>LESSON </a:t>
            </a:r>
            <a:r>
              <a:rPr kumimoji="0" lang="en-US" sz="28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Jokerman" pitchFamily="82" charset="0"/>
                <a:ea typeface="+mn-ea"/>
                <a:cs typeface="Arial"/>
              </a:rPr>
              <a:t>3</a:t>
            </a:r>
            <a:endParaRPr kumimoji="0" lang="en-US" sz="3600" b="1" i="0" u="none" strike="noStrike" kern="1200" cap="none" spc="0" normalizeH="0" baseline="0" noProof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Jokerman" pitchFamily="82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388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56364" y="5551537"/>
            <a:ext cx="5267766" cy="1254834"/>
          </a:xfrm>
          <a:prstGeom prst="round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 shouldn’t I play with the stove? 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8827" y="4042298"/>
            <a:ext cx="5285302" cy="1254834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 shouldn’t I play with the knife? 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2522" y="2485202"/>
            <a:ext cx="5217592" cy="1254834"/>
          </a:xfrm>
          <a:prstGeom prst="roundRect">
            <a:avLst/>
          </a:prstGeom>
          <a:solidFill>
            <a:srgbClr val="99FF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Don’t play with matches. ↷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2047" y="859631"/>
            <a:ext cx="5148066" cy="1254834"/>
          </a:xfrm>
          <a:prstGeom prst="roundRect">
            <a:avLst/>
          </a:prstGeom>
          <a:solidFill>
            <a:srgbClr val="99CC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Don’t play with the knife! 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5980" y="119939"/>
            <a:ext cx="405912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roadway" pitchFamily="82" charset="0"/>
                <a:ea typeface="+mn-ea"/>
                <a:cs typeface="Arial" charset="0"/>
              </a:rPr>
              <a:t>LISTEN AND REPEAT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0234" y="859631"/>
            <a:ext cx="2888705" cy="1254834"/>
          </a:xfrm>
          <a:prstGeom prst="roundRect">
            <a:avLst/>
          </a:prstGeom>
          <a:solidFill>
            <a:srgbClr val="99CC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OK, I won’t. ↷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83042" y="2512683"/>
            <a:ext cx="2888705" cy="1254834"/>
          </a:xfrm>
          <a:prstGeom prst="roundRect">
            <a:avLst/>
          </a:prstGeom>
          <a:solidFill>
            <a:srgbClr val="99FF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OK, I won’t. ↷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80234" y="4042298"/>
            <a:ext cx="2868504" cy="1254834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Because you may cut yourself. 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83041" y="5551537"/>
            <a:ext cx="2888705" cy="1254834"/>
          </a:xfrm>
          <a:prstGeom prst="round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Because you may get a burn. ↷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1487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11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12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13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3-14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3-11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3-11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3-13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3-14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22483"/>
            <a:ext cx="393287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roadway" pitchFamily="82" charset="0"/>
                <a:ea typeface="+mn-ea"/>
                <a:cs typeface="Arial" charset="0"/>
              </a:rPr>
              <a:t>Listen and circle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2199" y="978360"/>
            <a:ext cx="8928992" cy="5879640"/>
          </a:xfrm>
          <a:prstGeom prst="roundRect">
            <a:avLst/>
          </a:prstGeom>
          <a:solidFill>
            <a:srgbClr val="99CC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1.Don’t play with the ___________!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knife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2.Don’t climb the ___________!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3.Why shouldn’t he ride his ___________ too fast?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motorbike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4.Why shouldn’t she ___________?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down the stairs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with the stove</a:t>
            </a:r>
          </a:p>
        </p:txBody>
      </p:sp>
      <p:sp>
        <p:nvSpPr>
          <p:cNvPr id="10" name="32-Point Star 9"/>
          <p:cNvSpPr/>
          <p:nvPr/>
        </p:nvSpPr>
        <p:spPr>
          <a:xfrm>
            <a:off x="4859338" y="122238"/>
            <a:ext cx="865187" cy="714375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4" name="32-Point Star 13"/>
          <p:cNvSpPr/>
          <p:nvPr/>
        </p:nvSpPr>
        <p:spPr>
          <a:xfrm>
            <a:off x="5876925" y="122238"/>
            <a:ext cx="863600" cy="714375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6875463" y="152400"/>
            <a:ext cx="865187" cy="714375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6" name="32-Point Star 15"/>
          <p:cNvSpPr/>
          <p:nvPr/>
        </p:nvSpPr>
        <p:spPr>
          <a:xfrm>
            <a:off x="7956550" y="160338"/>
            <a:ext cx="863600" cy="714375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916113"/>
            <a:ext cx="90963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3213100"/>
            <a:ext cx="909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37063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661025"/>
            <a:ext cx="90963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2677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3-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952" y="152494"/>
            <a:ext cx="267804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roadway" pitchFamily="82" charset="0"/>
                <a:ea typeface="+mn-ea"/>
                <a:cs typeface="Arial" charset="0"/>
              </a:rPr>
              <a:t>LET’S CHANT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28713"/>
            <a:ext cx="11572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3492500" y="152400"/>
            <a:ext cx="504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shouldn’t he do that?</a:t>
            </a: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82137" y="6177065"/>
            <a:ext cx="661863" cy="6588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3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3ch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71800" y="978360"/>
            <a:ext cx="3240360" cy="650440"/>
          </a:xfrm>
          <a:prstGeom prst="roundRect">
            <a:avLst/>
          </a:prstGeom>
          <a:solidFill>
            <a:srgbClr val="99FF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 Preventing children from falling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22483"/>
            <a:ext cx="676056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roadway" pitchFamily="82" charset="0"/>
                <a:ea typeface="+mn-ea"/>
                <a:cs typeface="Arial" charset="0"/>
              </a:rPr>
              <a:t>READ and circle THE BEST TITLE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916" y="2348880"/>
            <a:ext cx="8928992" cy="4293096"/>
          </a:xfrm>
          <a:prstGeom prst="roundRect">
            <a:avLst/>
          </a:prstGeom>
          <a:solidFill>
            <a:srgbClr val="99CC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Falling is a common type of accident for young children at home. Your baby brother or sister may fall off a bed or a sofa. He or she may also fall down the stairs. The following tips can help to keep your baby brother or sister safe: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Make sure he or she can’t roll off the bed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Make sure he or she can’t open any windows.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Don’t let him or her go near the stairs.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Don’t let him or her out on the balcony.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847725"/>
            <a:ext cx="6207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5536" y="996808"/>
            <a:ext cx="2016224" cy="650440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Common accidents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72200" y="996808"/>
            <a:ext cx="2592288" cy="65044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c. How to be safe at home</a:t>
            </a:r>
          </a:p>
        </p:txBody>
      </p:sp>
    </p:spTree>
    <p:extLst>
      <p:ext uri="{BB962C8B-B14F-4D97-AF65-F5344CB8AC3E}">
        <p14:creationId xmlns:p14="http://schemas.microsoft.com/office/powerpoint/2010/main" val="1546680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916" y="151574"/>
            <a:ext cx="31573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roadway" pitchFamily="82" charset="0"/>
                <a:ea typeface="+mn-ea"/>
                <a:cs typeface="Arial" charset="0"/>
              </a:rPr>
              <a:t>READ and tick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0602" y="764704"/>
            <a:ext cx="8928992" cy="2736304"/>
          </a:xfrm>
          <a:prstGeom prst="roundRect">
            <a:avLst/>
          </a:prstGeom>
          <a:solidFill>
            <a:srgbClr val="99CC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Falling is a common type of accident for young children at home. Your baby brother or sister may fall off a bed or a sofa. He or she may also fall down the stairs. The following tips can help to keep your baby brother or sister safe: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Make sure he or she can’t roll off the bed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Make sure he or she can’t open any windows.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Don’t let him or her go near the stairs.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Don’t let him or her out on the balcony.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2588" y="4149725"/>
          <a:ext cx="8424862" cy="24415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74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944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1.Babies may roll off a sofa.</a:t>
                      </a:r>
                    </a:p>
                  </a:txBody>
                  <a:tcPr marL="50800" marR="50800" marT="50789" marB="50789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dirty="0">
                        <a:effectLst/>
                      </a:endParaRPr>
                    </a:p>
                  </a:txBody>
                  <a:tcPr marL="50800" marR="50800" marT="50789" marB="50789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dirty="0">
                        <a:effectLst/>
                      </a:endParaRPr>
                    </a:p>
                  </a:txBody>
                  <a:tcPr marL="50800" marR="50800" marT="50789" marB="507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213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2.You shouldn’t stop your baby brother or sister when he or she climbs the stairs.</a:t>
                      </a:r>
                    </a:p>
                  </a:txBody>
                  <a:tcPr marL="50800" marR="50800" marT="50789" marB="50789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>
                        <a:effectLst/>
                      </a:endParaRPr>
                    </a:p>
                  </a:txBody>
                  <a:tcPr marL="50800" marR="50800" marT="50789" marB="50789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>
                        <a:effectLst/>
                      </a:endParaRPr>
                    </a:p>
                  </a:txBody>
                  <a:tcPr marL="50800" marR="50800" marT="50789" marB="507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15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3.You should make sure he or she can’t roll off the bed.</a:t>
                      </a:r>
                    </a:p>
                  </a:txBody>
                  <a:tcPr marL="50800" marR="50800" marT="50789" marB="50789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>
                        <a:effectLst/>
                      </a:endParaRPr>
                    </a:p>
                  </a:txBody>
                  <a:tcPr marL="50800" marR="50800" marT="50789" marB="50789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>
                        <a:effectLst/>
                      </a:endParaRPr>
                    </a:p>
                  </a:txBody>
                  <a:tcPr marL="50800" marR="50800" marT="50789" marB="507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29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4.Do not open any windows at home.</a:t>
                      </a:r>
                    </a:p>
                  </a:txBody>
                  <a:tcPr marL="50800" marR="50800" marT="50789" marB="50789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>
                        <a:effectLst/>
                      </a:endParaRPr>
                    </a:p>
                  </a:txBody>
                  <a:tcPr marL="50800" marR="50800" marT="50789" marB="50789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>
                        <a:effectLst/>
                      </a:endParaRPr>
                    </a:p>
                  </a:txBody>
                  <a:tcPr marL="50800" marR="50800" marT="50789" marB="507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374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5.Allow him or her to play on the balcony alone sometimes.</a:t>
                      </a:r>
                    </a:p>
                  </a:txBody>
                  <a:tcPr marL="50800" marR="50800" marT="50789" marB="50789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>
                        <a:effectLst/>
                      </a:endParaRPr>
                    </a:p>
                  </a:txBody>
                  <a:tcPr marL="50800" marR="50800" marT="50789" marB="50789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dirty="0">
                        <a:effectLst/>
                      </a:endParaRPr>
                    </a:p>
                  </a:txBody>
                  <a:tcPr marL="50800" marR="50800" marT="50789" marB="507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2" name="Rectangle 1"/>
          <p:cNvSpPr>
            <a:spLocks noChangeArrowheads="1"/>
          </p:cNvSpPr>
          <p:nvPr/>
        </p:nvSpPr>
        <p:spPr bwMode="auto">
          <a:xfrm>
            <a:off x="1238250" y="200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s-E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s-E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0312" y="3645024"/>
            <a:ext cx="4042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00392" y="3645024"/>
            <a:ext cx="4042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76700"/>
            <a:ext cx="633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683125"/>
            <a:ext cx="6334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57788"/>
            <a:ext cx="6334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5516563"/>
            <a:ext cx="6334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6021388"/>
            <a:ext cx="6334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092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980728"/>
            <a:ext cx="53272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roadway" pitchFamily="82" charset="0"/>
                <a:ea typeface="+mn-ea"/>
                <a:cs typeface="Arial" charset="0"/>
              </a:rPr>
              <a:t>Write what may happen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827088" y="1916113"/>
            <a:ext cx="75612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Tony’s playing with a sharp knife.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may 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Linda’s playing with a neighbour’s cat.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may 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Quan’s riding his bike too fast.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may 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68538" y="2708275"/>
            <a:ext cx="316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cut himself.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79613" y="3937000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bit her.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8538" y="5251450"/>
            <a:ext cx="316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off his bike.</a:t>
            </a:r>
          </a:p>
        </p:txBody>
      </p:sp>
    </p:spTree>
    <p:extLst>
      <p:ext uri="{BB962C8B-B14F-4D97-AF65-F5344CB8AC3E}">
        <p14:creationId xmlns:p14="http://schemas.microsoft.com/office/powerpoint/2010/main" val="31330586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1278</Template>
  <TotalTime>3197</TotalTime>
  <Words>417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Jokerman</vt:lpstr>
      <vt:lpstr>Broadway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E5-U12-L1-JESS</dc:title>
  <dc:creator>JESSICA</dc:creator>
  <cp:lastModifiedBy>Ms Lien</cp:lastModifiedBy>
  <cp:revision>272</cp:revision>
  <dcterms:created xsi:type="dcterms:W3CDTF">2012-02-21T22:04:44Z</dcterms:created>
  <dcterms:modified xsi:type="dcterms:W3CDTF">2022-05-31T06:31:05Z</dcterms:modified>
</cp:coreProperties>
</file>