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57" r:id="rId3"/>
    <p:sldId id="283" r:id="rId4"/>
    <p:sldId id="284" r:id="rId5"/>
    <p:sldId id="285" r:id="rId6"/>
    <p:sldId id="286" r:id="rId7"/>
    <p:sldId id="287" r:id="rId8"/>
    <p:sldId id="295" r:id="rId9"/>
    <p:sldId id="288" r:id="rId10"/>
    <p:sldId id="294" r:id="rId11"/>
    <p:sldId id="291" r:id="rId12"/>
    <p:sldId id="292" r:id="rId13"/>
  </p:sldIdLst>
  <p:sldSz cx="12192000" cy="6858000"/>
  <p:notesSz cx="6858000" cy="9144000"/>
  <p:embeddedFontLst>
    <p:embeddedFont>
      <p:font typeface=".VnHelvetInsH" panose="020B7200000000000000"/>
      <p:regular r:id="rId15"/>
    </p:embeddedFont>
    <p:embeddedFont>
      <p:font typeface=".VnVogue" panose="020B7200000000000000"/>
      <p:regular r:id="rId16"/>
    </p:embeddedFon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Elephant" panose="02020904090505020303" pitchFamily="18" charset="0"/>
      <p:regular r:id="rId23"/>
      <p: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75"/>
    <a:srgbClr val="E14069"/>
    <a:srgbClr val="64B7B8"/>
    <a:srgbClr val="F9E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78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10CC20-3BB2-4C69-BBE5-93A48D4081F4}" type="datetimeFigureOut">
              <a:rPr lang="en-US" smtClean="0"/>
              <a:t>21/12/2022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5666E1-E91A-4CEC-88DC-1DCAFC6864E6}" type="slidenum">
              <a:rPr lang="en-US" smtClean="0"/>
              <a:t>‹#›</a:t>
            </a:fld>
            <a:endParaRPr lang="en-US"/>
          </a:p>
        </p:txBody>
      </p:sp>
    </p:spTree>
    <p:extLst>
      <p:ext uri="{BB962C8B-B14F-4D97-AF65-F5344CB8AC3E}">
        <p14:creationId xmlns:p14="http://schemas.microsoft.com/office/powerpoint/2010/main" val="109649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21/12/2022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51900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21/12/2022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970279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21/12/2022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1682078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56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9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21/12/2022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78195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21/12/2022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786332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21/12/2022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70261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21/12/2022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367625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21/12/2022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4274312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21/12/2022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232158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21/12/2022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1692708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00B65A-CB4F-4161-9469-9D6F799E6EB3}" type="datetimeFigureOut">
              <a:rPr lang="en-US" smtClean="0"/>
              <a:t>21/12/2022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E368ED4-144E-4CD2-95B3-799EAD78301A}" type="slidenum">
              <a:rPr lang="en-US" smtClean="0"/>
              <a:t>‹#›</a:t>
            </a:fld>
            <a:endParaRPr lang="en-US"/>
          </a:p>
        </p:txBody>
      </p:sp>
    </p:spTree>
    <p:extLst>
      <p:ext uri="{BB962C8B-B14F-4D97-AF65-F5344CB8AC3E}">
        <p14:creationId xmlns:p14="http://schemas.microsoft.com/office/powerpoint/2010/main" val="4112020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stretch>
            <a:fillRect/>
          </a:stretch>
        </p:blipFill>
        <p:spPr>
          <a:xfrm>
            <a:off x="-14447" y="-25638"/>
            <a:ext cx="12223539" cy="6956139"/>
          </a:xfrm>
          <a:prstGeom prst="rect">
            <a:avLst/>
          </a:prstGeom>
        </p:spPr>
      </p:pic>
    </p:spTree>
    <p:extLst>
      <p:ext uri="{BB962C8B-B14F-4D97-AF65-F5344CB8AC3E}">
        <p14:creationId xmlns:p14="http://schemas.microsoft.com/office/powerpoint/2010/main" val="393055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audio" Target="../media/audio4.wav"/><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audio6.wav"/><Relationship Id="rId7" Type="http://schemas.openxmlformats.org/officeDocument/2006/relationships/image" Target="../media/image4.png"/><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audio" Target="../media/audio9.wav"/><Relationship Id="rId5" Type="http://schemas.openxmlformats.org/officeDocument/2006/relationships/audio" Target="../media/audio8.wav"/><Relationship Id="rId4" Type="http://schemas.openxmlformats.org/officeDocument/2006/relationships/audio" Target="../media/audio7.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0.wav"/></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spham-0936082789"/>
          <p:cNvSpPr txBox="1"/>
          <p:nvPr/>
        </p:nvSpPr>
        <p:spPr>
          <a:xfrm>
            <a:off x="1529931" y="771774"/>
            <a:ext cx="2068195" cy="769441"/>
          </a:xfrm>
          <a:prstGeom prst="rect">
            <a:avLst/>
          </a:prstGeom>
          <a:noFill/>
        </p:spPr>
        <p:txBody>
          <a:bodyPr wrap="none" rtlCol="0">
            <a:spAutoFit/>
          </a:bodyPr>
          <a:lstStyle/>
          <a:p>
            <a:r>
              <a:rPr lang="en-US" sz="4400" b="1">
                <a:ln w="0">
                  <a:solidFill>
                    <a:srgbClr val="D5E40E"/>
                  </a:solidFill>
                </a:ln>
                <a:solidFill>
                  <a:srgbClr val="007D75"/>
                </a:solidFill>
                <a:effectLst>
                  <a:outerShdw blurRad="38100" dist="19050" dir="2700000" algn="tl" rotWithShape="0">
                    <a:schemeClr val="dk1">
                      <a:alpha val="40000"/>
                    </a:schemeClr>
                  </a:outerShdw>
                </a:effectLst>
                <a:latin typeface=".VnVogue" panose="020B7200000000000000" pitchFamily="34" charset="0"/>
              </a:rPr>
              <a:t>Unit 10</a:t>
            </a:r>
          </a:p>
        </p:txBody>
      </p:sp>
      <p:sp>
        <p:nvSpPr>
          <p:cNvPr id="8" name="Mspham-0936082789"/>
          <p:cNvSpPr txBox="1"/>
          <p:nvPr/>
        </p:nvSpPr>
        <p:spPr>
          <a:xfrm>
            <a:off x="8547023" y="5302636"/>
            <a:ext cx="2388795" cy="769441"/>
          </a:xfrm>
          <a:prstGeom prst="rect">
            <a:avLst/>
          </a:prstGeom>
          <a:noFill/>
        </p:spPr>
        <p:txBody>
          <a:bodyPr wrap="none" rtlCol="0">
            <a:spAutoFit/>
          </a:bodyPr>
          <a:lstStyle/>
          <a:p>
            <a:r>
              <a:rPr lang="en-US" sz="4400" b="1" dirty="0">
                <a:ln w="0">
                  <a:solidFill>
                    <a:srgbClr val="D5E40E"/>
                  </a:solidFill>
                </a:ln>
                <a:solidFill>
                  <a:srgbClr val="007D75"/>
                </a:solidFill>
                <a:effectLst>
                  <a:outerShdw blurRad="38100" dist="19050" dir="2700000" algn="tl" rotWithShape="0">
                    <a:schemeClr val="dk1">
                      <a:alpha val="40000"/>
                    </a:schemeClr>
                  </a:outerShdw>
                </a:effectLst>
                <a:latin typeface=".VnVogue" panose="020B7200000000000000" pitchFamily="34" charset="0"/>
              </a:rPr>
              <a:t>Lesson 1</a:t>
            </a:r>
          </a:p>
        </p:txBody>
      </p:sp>
      <p:sp>
        <p:nvSpPr>
          <p:cNvPr id="9" name="Rectangle 8"/>
          <p:cNvSpPr/>
          <p:nvPr/>
        </p:nvSpPr>
        <p:spPr>
          <a:xfrm>
            <a:off x="1391030" y="1855803"/>
            <a:ext cx="9409941" cy="3045370"/>
          </a:xfrm>
          <a:prstGeom prst="rect">
            <a:avLst/>
          </a:prstGeom>
          <a:noFill/>
        </p:spPr>
        <p:txBody>
          <a:bodyPr wrap="none" numCol="1" rtlCol="0">
            <a:prstTxWarp prst="textStop">
              <a:avLst/>
            </a:prstTxWarp>
            <a:spAutoFit/>
          </a:bodyPr>
          <a:lstStyle/>
          <a:p>
            <a:pPr algn="ctr"/>
            <a:r>
              <a:rPr lang="en-US" sz="8800" b="1">
                <a:ln w="12700" cmpd="sng">
                  <a:solidFill>
                    <a:schemeClr val="accent4"/>
                  </a:solidFill>
                  <a:prstDash val="solid"/>
                </a:ln>
                <a:solidFill>
                  <a:srgbClr val="F9E606"/>
                </a:solidFill>
                <a:effectLst>
                  <a:outerShdw blurRad="50800" dist="38100" dir="18900000" algn="bl" rotWithShape="0">
                    <a:prstClr val="black">
                      <a:alpha val="40000"/>
                    </a:prstClr>
                  </a:outerShdw>
                </a:effectLst>
                <a:latin typeface=".VnHelvetInsH" panose="020B7200000000000000" pitchFamily="34" charset="0"/>
              </a:rPr>
              <a:t>When will </a:t>
            </a:r>
          </a:p>
          <a:p>
            <a:pPr algn="ctr"/>
            <a:r>
              <a:rPr lang="en-US" sz="8800" b="1">
                <a:ln w="12700" cmpd="sng">
                  <a:solidFill>
                    <a:schemeClr val="accent4"/>
                  </a:solidFill>
                  <a:prstDash val="solid"/>
                </a:ln>
                <a:solidFill>
                  <a:srgbClr val="F9E606"/>
                </a:solidFill>
                <a:effectLst>
                  <a:outerShdw blurRad="50800" dist="38100" dir="18900000" algn="bl" rotWithShape="0">
                    <a:prstClr val="black">
                      <a:alpha val="40000"/>
                    </a:prstClr>
                  </a:outerShdw>
                </a:effectLst>
                <a:latin typeface=".VnHelvetInsH" panose="020B7200000000000000" pitchFamily="34" charset="0"/>
              </a:rPr>
              <a:t>Sports Day be?</a:t>
            </a:r>
          </a:p>
        </p:txBody>
      </p:sp>
    </p:spTree>
    <p:extLst>
      <p:ext uri="{BB962C8B-B14F-4D97-AF65-F5344CB8AC3E}">
        <p14:creationId xmlns:p14="http://schemas.microsoft.com/office/powerpoint/2010/main" val="251969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4040" y="617949"/>
            <a:ext cx="9547185" cy="5901599"/>
          </a:xfrm>
          <a:prstGeom prst="rect">
            <a:avLst/>
          </a:prstGeom>
        </p:spPr>
      </p:pic>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pic>
        <p:nvPicPr>
          <p:cNvPr id="4"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25" y="1362991"/>
            <a:ext cx="379876" cy="430958"/>
          </a:xfrm>
          <a:prstGeom prst="rect">
            <a:avLst/>
          </a:prstGeom>
        </p:spPr>
      </p:pic>
      <p:pic>
        <p:nvPicPr>
          <p:cNvPr id="5"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605" y="2064031"/>
            <a:ext cx="379876" cy="430958"/>
          </a:xfrm>
          <a:prstGeom prst="rect">
            <a:avLst/>
          </a:prstGeom>
        </p:spPr>
      </p:pic>
      <p:pic>
        <p:nvPicPr>
          <p:cNvPr id="6"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18605" y="2825649"/>
            <a:ext cx="379876" cy="430958"/>
          </a:xfrm>
          <a:prstGeom prst="rect">
            <a:avLst/>
          </a:prstGeom>
        </p:spPr>
      </p:pic>
      <p:pic>
        <p:nvPicPr>
          <p:cNvPr id="7"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25" y="3568748"/>
            <a:ext cx="379876" cy="430958"/>
          </a:xfrm>
          <a:prstGeom prst="rect">
            <a:avLst/>
          </a:prstGeom>
        </p:spPr>
      </p:pic>
      <p:pic>
        <p:nvPicPr>
          <p:cNvPr id="8"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9445" y="4285028"/>
            <a:ext cx="379876" cy="430958"/>
          </a:xfrm>
          <a:prstGeom prst="rect">
            <a:avLst/>
          </a:prstGeom>
        </p:spPr>
      </p:pic>
      <p:pic>
        <p:nvPicPr>
          <p:cNvPr id="9"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89805" y="5031788"/>
            <a:ext cx="379876" cy="430958"/>
          </a:xfrm>
          <a:prstGeom prst="rect">
            <a:avLst/>
          </a:prstGeom>
        </p:spPr>
      </p:pic>
      <p:pic>
        <p:nvPicPr>
          <p:cNvPr id="10" name="tickMsPham"/>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0045" y="5763308"/>
            <a:ext cx="379876" cy="430958"/>
          </a:xfrm>
          <a:prstGeom prst="rect">
            <a:avLst/>
          </a:prstGeom>
        </p:spPr>
      </p:pic>
    </p:spTree>
    <p:extLst>
      <p:ext uri="{BB962C8B-B14F-4D97-AF65-F5344CB8AC3E}">
        <p14:creationId xmlns:p14="http://schemas.microsoft.com/office/powerpoint/2010/main" val="346630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2581" y="344165"/>
            <a:ext cx="321293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5. </a:t>
            </a:r>
            <a:r>
              <a:rPr lang="en-US" sz="2000" b="1"/>
              <a:t> </a:t>
            </a:r>
            <a:r>
              <a:rPr lang="en-US" sz="2000" b="1">
                <a:latin typeface="Arial" panose="020B0604020202020204" pitchFamily="34" charset="0"/>
                <a:cs typeface="Arial" panose="020B0604020202020204" pitchFamily="34" charset="0"/>
              </a:rPr>
              <a:t>Write about Sport Day</a:t>
            </a:r>
          </a:p>
        </p:txBody>
      </p:sp>
      <p:sp>
        <p:nvSpPr>
          <p:cNvPr id="4" name="Rectangle 3"/>
          <p:cNvSpPr/>
          <p:nvPr/>
        </p:nvSpPr>
        <p:spPr>
          <a:xfrm>
            <a:off x="1323371" y="1301374"/>
            <a:ext cx="9198016" cy="3694409"/>
          </a:xfrm>
          <a:prstGeom prst="rect">
            <a:avLst/>
          </a:prstGeom>
        </p:spPr>
        <p:txBody>
          <a:bodyPr wrap="square">
            <a:spAutoFit/>
          </a:bodyPr>
          <a:lstStyle/>
          <a:p>
            <a:pPr algn="just">
              <a:lnSpc>
                <a:spcPct val="150000"/>
              </a:lnSpc>
            </a:pPr>
            <a:r>
              <a:rPr lang="en-US" sz="3200">
                <a:solidFill>
                  <a:srgbClr val="002060"/>
                </a:solidFill>
                <a:latin typeface="Arial" panose="020B0604020202020204" pitchFamily="34" charset="0"/>
                <a:cs typeface="Arial" panose="020B0604020202020204" pitchFamily="34" charset="0"/>
              </a:rPr>
              <a:t>Sports Day is going to be 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Some of the boys are going to____________.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Some of the girls are going to_____________.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I am going to__________________________.</a:t>
            </a:r>
          </a:p>
          <a:p>
            <a:pPr algn="just">
              <a:lnSpc>
                <a:spcPct val="150000"/>
              </a:lnSpc>
            </a:pPr>
            <a:r>
              <a:rPr lang="en-US" sz="3200">
                <a:solidFill>
                  <a:srgbClr val="002060"/>
                </a:solidFill>
                <a:latin typeface="Arial" panose="020B0604020202020204" pitchFamily="34" charset="0"/>
                <a:cs typeface="Arial" panose="020B0604020202020204" pitchFamily="34" charset="0"/>
              </a:rPr>
              <a:t>I hope that we will______________________.</a:t>
            </a:r>
            <a:endParaRPr lang="en-US" sz="3200" b="0" i="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9365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p:nvPr/>
        </p:nvSpPr>
        <p:spPr>
          <a:xfrm>
            <a:off x="825269" y="367359"/>
            <a:ext cx="133722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6. Project</a:t>
            </a:r>
          </a:p>
        </p:txBody>
      </p:sp>
      <p:sp>
        <p:nvSpPr>
          <p:cNvPr id="3" name="Rectangle 2"/>
          <p:cNvSpPr/>
          <p:nvPr/>
        </p:nvSpPr>
        <p:spPr>
          <a:xfrm>
            <a:off x="1641657" y="767469"/>
            <a:ext cx="9340770" cy="707886"/>
          </a:xfrm>
          <a:prstGeom prst="rect">
            <a:avLst/>
          </a:prstGeom>
        </p:spPr>
        <p:txBody>
          <a:bodyPr wrap="square">
            <a:spAutoFit/>
          </a:bodyPr>
          <a:lstStyle/>
          <a:p>
            <a:pPr algn="ctr"/>
            <a:r>
              <a:rPr lang="en-US" sz="4000" b="1">
                <a:solidFill>
                  <a:srgbClr val="007D75"/>
                </a:solidFill>
              </a:rPr>
              <a:t>Draw three sports and talk about them.</a:t>
            </a:r>
            <a:endParaRPr lang="en-US" sz="4000">
              <a:solidFill>
                <a:srgbClr val="007D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883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007D75"/>
                </a:solidFill>
                <a:effectLst>
                  <a:outerShdw blurRad="12700" dist="38100" dir="2700000" algn="tl" rotWithShape="0">
                    <a:schemeClr val="bg1">
                      <a:lumMod val="50000"/>
                    </a:schemeClr>
                  </a:outerShdw>
                </a:effectLst>
                <a:latin typeface="Elephant" panose="02020904090505020303" pitchFamily="18" charset="0"/>
              </a:rPr>
              <a:t>VOCABULARY</a:t>
            </a:r>
          </a:p>
        </p:txBody>
      </p:sp>
    </p:spTree>
    <p:extLst>
      <p:ext uri="{BB962C8B-B14F-4D97-AF65-F5344CB8AC3E}">
        <p14:creationId xmlns:p14="http://schemas.microsoft.com/office/powerpoint/2010/main" val="7271244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200329"/>
          </a:xfrm>
          <a:prstGeom prst="rect">
            <a:avLst/>
          </a:prstGeom>
          <a:noFill/>
        </p:spPr>
        <p:txBody>
          <a:bodyPr wrap="square" rtlCol="0">
            <a:spAutoFit/>
          </a:bodyPr>
          <a:lstStyle/>
          <a:p>
            <a:pPr algn="ctr"/>
            <a:r>
              <a:rPr lang="en-US" sz="7200" b="1">
                <a:ln w="9525">
                  <a:solidFill>
                    <a:schemeClr val="bg1"/>
                  </a:solidFill>
                  <a:prstDash val="solid"/>
                </a:ln>
                <a:solidFill>
                  <a:srgbClr val="007D75"/>
                </a:solidFill>
                <a:effectLst>
                  <a:outerShdw blurRad="12700" dist="38100" dir="2700000" algn="tl" rotWithShape="0">
                    <a:schemeClr val="bg1">
                      <a:lumMod val="50000"/>
                    </a:schemeClr>
                  </a:outerShdw>
                </a:effectLst>
                <a:latin typeface="Elephant" panose="02020904090505020303" pitchFamily="18" charset="0"/>
              </a:rPr>
              <a:t>PRONUNCIATION</a:t>
            </a:r>
          </a:p>
        </p:txBody>
      </p:sp>
    </p:spTree>
    <p:extLst>
      <p:ext uri="{BB962C8B-B14F-4D97-AF65-F5344CB8AC3E}">
        <p14:creationId xmlns:p14="http://schemas.microsoft.com/office/powerpoint/2010/main" val="26775648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0 -2.22222E-6 L 0 -0.07222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716843" y="1649478"/>
            <a:ext cx="10626347" cy="3375067"/>
          </a:xfrm>
          <a:prstGeom prst="rect">
            <a:avLst/>
          </a:prstGeom>
        </p:spPr>
      </p:pic>
      <p:sp>
        <p:nvSpPr>
          <p:cNvPr id="4" name="Mspham-0936082789"/>
          <p:cNvSpPr/>
          <p:nvPr/>
        </p:nvSpPr>
        <p:spPr>
          <a:xfrm>
            <a:off x="705662" y="295781"/>
            <a:ext cx="2661306"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1. Listen and repeat.</a:t>
            </a:r>
            <a:endParaRPr lang="en-US" sz="2000">
              <a:latin typeface="Arial" panose="020B0604020202020204" pitchFamily="34" charset="0"/>
              <a:cs typeface="Arial" panose="020B0604020202020204" pitchFamily="34" charset="0"/>
            </a:endParaRPr>
          </a:p>
        </p:txBody>
      </p:sp>
      <p:pic>
        <p:nvPicPr>
          <p:cNvPr id="6" name="Msphamsound"/>
          <p:cNvPicPr>
            <a:picLocks noChangeAspect="1"/>
          </p:cNvPicPr>
          <p:nvPr/>
        </p:nvPicPr>
        <p:blipFill>
          <a:blip r:embed="rId7"/>
          <a:stretch>
            <a:fillRect/>
          </a:stretch>
        </p:blipFill>
        <p:spPr>
          <a:xfrm>
            <a:off x="675373" y="1942335"/>
            <a:ext cx="371888" cy="365792"/>
          </a:xfrm>
          <a:prstGeom prst="rect">
            <a:avLst/>
          </a:prstGeom>
        </p:spPr>
      </p:pic>
      <p:pic>
        <p:nvPicPr>
          <p:cNvPr id="7" name="Msphamsound"/>
          <p:cNvPicPr>
            <a:picLocks noChangeAspect="1"/>
          </p:cNvPicPr>
          <p:nvPr/>
        </p:nvPicPr>
        <p:blipFill>
          <a:blip r:embed="rId7"/>
          <a:stretch>
            <a:fillRect/>
          </a:stretch>
        </p:blipFill>
        <p:spPr>
          <a:xfrm>
            <a:off x="675373" y="3804588"/>
            <a:ext cx="371888" cy="365792"/>
          </a:xfrm>
          <a:prstGeom prst="rect">
            <a:avLst/>
          </a:prstGeom>
        </p:spPr>
      </p:pic>
      <p:pic>
        <p:nvPicPr>
          <p:cNvPr id="9" name="Msphamsound"/>
          <p:cNvPicPr>
            <a:picLocks noChangeAspect="1"/>
          </p:cNvPicPr>
          <p:nvPr/>
        </p:nvPicPr>
        <p:blipFill>
          <a:blip r:embed="rId7"/>
          <a:stretch>
            <a:fillRect/>
          </a:stretch>
        </p:blipFill>
        <p:spPr>
          <a:xfrm>
            <a:off x="11018580" y="2125231"/>
            <a:ext cx="371888" cy="365792"/>
          </a:xfrm>
          <a:prstGeom prst="rect">
            <a:avLst/>
          </a:prstGeom>
        </p:spPr>
      </p:pic>
      <p:pic>
        <p:nvPicPr>
          <p:cNvPr id="10" name="Msphamsound"/>
          <p:cNvPicPr>
            <a:picLocks noChangeAspect="1"/>
          </p:cNvPicPr>
          <p:nvPr/>
        </p:nvPicPr>
        <p:blipFill>
          <a:blip r:embed="rId7"/>
          <a:stretch>
            <a:fillRect/>
          </a:stretch>
        </p:blipFill>
        <p:spPr>
          <a:xfrm>
            <a:off x="11018580" y="3987484"/>
            <a:ext cx="371888" cy="365792"/>
          </a:xfrm>
          <a:prstGeom prst="rect">
            <a:avLst/>
          </a:prstGeom>
        </p:spPr>
      </p:pic>
    </p:spTree>
    <p:extLst>
      <p:ext uri="{BB962C8B-B14F-4D97-AF65-F5344CB8AC3E}">
        <p14:creationId xmlns:p14="http://schemas.microsoft.com/office/powerpoint/2010/main" val="27157436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1 - Unit 10 When will Sports Day be- - Lesson 3 - 1 Listen and repeat (mp3cut.net).wav"/>
                                        </p:tgtEl>
                                      </p:cMediaNode>
                                    </p:audio>
                                  </p:subTnLst>
                                </p:cTn>
                              </p:par>
                            </p:childTnLst>
                          </p:cTn>
                        </p:par>
                      </p:childTnLst>
                    </p:cTn>
                  </p:par>
                </p:childTnLst>
              </p:cTn>
              <p:nextCondLst>
                <p:cond evt="onClick" delay="0">
                  <p:tgtEl>
                    <p:spTgt spid="6"/>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1 - Unit 10 When will Sports Day be- - Lesson 3 - 1 Listen and repeat (mp3cut.net) (2).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1 - Unit 10 When will Sports Day be- - Lesson 3 - 1 Listen and repeat (mp3cut.net) (1).wav"/>
                                        </p:tgtEl>
                                      </p:cMediaNode>
                                    </p:audio>
                                  </p:subTnLst>
                                </p:cTn>
                              </p:par>
                            </p:childTnLst>
                          </p:cTn>
                        </p:par>
                      </p:childTnLst>
                    </p:cTn>
                  </p:par>
                </p:childTnLst>
              </p:cTn>
              <p:nextCondLst>
                <p:cond evt="onClick" delay="0">
                  <p:tgtEl>
                    <p:spTgt spid="9"/>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0"/>
                                        </p:tgtEl>
                                      </p:cBhvr>
                                    </p:animEffect>
                                    <p:animScale>
                                      <p:cBhvr>
                                        <p:cTn id="25" dur="250" autoRev="1" fill="hold"/>
                                        <p:tgtEl>
                                          <p:spTgt spid="10"/>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iếng Anh 5 Tập 1 - Unit 10 When will Sports Day be- - Lesson 3 - 1 Listen and repeat (mp3cut.net) (3).wav"/>
                                        </p:tgtEl>
                                      </p:cMediaNode>
                                    </p:audio>
                                  </p:sub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957412" y="1763268"/>
            <a:ext cx="10620578" cy="3306949"/>
          </a:xfrm>
          <a:prstGeom prst="rect">
            <a:avLst/>
          </a:prstGeom>
        </p:spPr>
      </p:pic>
      <p:sp>
        <p:nvSpPr>
          <p:cNvPr id="2" name="Mspham-0936082789"/>
          <p:cNvSpPr/>
          <p:nvPr/>
        </p:nvSpPr>
        <p:spPr>
          <a:xfrm>
            <a:off x="616315" y="328024"/>
            <a:ext cx="9241632"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2. Listen and underline the stressed words. Then say the sentences aloud.</a:t>
            </a:r>
          </a:p>
        </p:txBody>
      </p:sp>
      <p:pic>
        <p:nvPicPr>
          <p:cNvPr id="7" name="Msphamsound-0936082789"/>
          <p:cNvPicPr>
            <a:picLocks noChangeAspect="1"/>
          </p:cNvPicPr>
          <p:nvPr/>
        </p:nvPicPr>
        <p:blipFill>
          <a:blip r:embed="rId8"/>
          <a:stretch>
            <a:fillRect/>
          </a:stretch>
        </p:blipFill>
        <p:spPr>
          <a:xfrm>
            <a:off x="8026307" y="2089691"/>
            <a:ext cx="365792" cy="371888"/>
          </a:xfrm>
          <a:prstGeom prst="rect">
            <a:avLst/>
          </a:prstGeom>
        </p:spPr>
      </p:pic>
      <p:pic>
        <p:nvPicPr>
          <p:cNvPr id="12" name="Msphamsound-0936082789"/>
          <p:cNvPicPr>
            <a:picLocks noChangeAspect="1"/>
          </p:cNvPicPr>
          <p:nvPr/>
        </p:nvPicPr>
        <p:blipFill>
          <a:blip r:embed="rId8"/>
          <a:stretch>
            <a:fillRect/>
          </a:stretch>
        </p:blipFill>
        <p:spPr>
          <a:xfrm>
            <a:off x="6267701" y="2792217"/>
            <a:ext cx="365792" cy="371888"/>
          </a:xfrm>
          <a:prstGeom prst="rect">
            <a:avLst/>
          </a:prstGeom>
        </p:spPr>
      </p:pic>
      <p:pic>
        <p:nvPicPr>
          <p:cNvPr id="13" name="Msphamsound-0936082789"/>
          <p:cNvPicPr>
            <a:picLocks noChangeAspect="1"/>
          </p:cNvPicPr>
          <p:nvPr/>
        </p:nvPicPr>
        <p:blipFill>
          <a:blip r:embed="rId8"/>
          <a:stretch>
            <a:fillRect/>
          </a:stretch>
        </p:blipFill>
        <p:spPr>
          <a:xfrm>
            <a:off x="11129632" y="3662013"/>
            <a:ext cx="365792" cy="371888"/>
          </a:xfrm>
          <a:prstGeom prst="rect">
            <a:avLst/>
          </a:prstGeom>
        </p:spPr>
      </p:pic>
      <p:pic>
        <p:nvPicPr>
          <p:cNvPr id="14" name="Msphamsound-0936082789"/>
          <p:cNvPicPr>
            <a:picLocks noChangeAspect="1"/>
          </p:cNvPicPr>
          <p:nvPr/>
        </p:nvPicPr>
        <p:blipFill>
          <a:blip r:embed="rId8"/>
          <a:stretch>
            <a:fillRect/>
          </a:stretch>
        </p:blipFill>
        <p:spPr>
          <a:xfrm>
            <a:off x="8665213" y="4375691"/>
            <a:ext cx="365792" cy="371888"/>
          </a:xfrm>
          <a:prstGeom prst="rect">
            <a:avLst/>
          </a:prstGeom>
        </p:spPr>
      </p:pic>
      <p:pic>
        <p:nvPicPr>
          <p:cNvPr id="15" name="Msphamsound-0936082789"/>
          <p:cNvPicPr>
            <a:picLocks noChangeAspect="1"/>
          </p:cNvPicPr>
          <p:nvPr/>
        </p:nvPicPr>
        <p:blipFill>
          <a:blip r:embed="rId8"/>
          <a:stretch>
            <a:fillRect/>
          </a:stretch>
        </p:blipFill>
        <p:spPr>
          <a:xfrm>
            <a:off x="11129632" y="5700795"/>
            <a:ext cx="534972" cy="543887"/>
          </a:xfrm>
          <a:prstGeom prst="rect">
            <a:avLst/>
          </a:prstGeom>
        </p:spPr>
      </p:pic>
      <p:cxnSp>
        <p:nvCxnSpPr>
          <p:cNvPr id="4" name="Mspham0936082789"/>
          <p:cNvCxnSpPr/>
          <p:nvPr/>
        </p:nvCxnSpPr>
        <p:spPr>
          <a:xfrm>
            <a:off x="2364059" y="2461579"/>
            <a:ext cx="1148575"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6" name="Mspham0936082789"/>
          <p:cNvCxnSpPr/>
          <p:nvPr/>
        </p:nvCxnSpPr>
        <p:spPr>
          <a:xfrm>
            <a:off x="4544307" y="2461579"/>
            <a:ext cx="1263433"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7" name="Mspham0936082789"/>
          <p:cNvCxnSpPr/>
          <p:nvPr/>
        </p:nvCxnSpPr>
        <p:spPr>
          <a:xfrm>
            <a:off x="6001776" y="2461579"/>
            <a:ext cx="811619"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18" name="Mspham0936082789"/>
          <p:cNvCxnSpPr/>
          <p:nvPr/>
        </p:nvCxnSpPr>
        <p:spPr>
          <a:xfrm>
            <a:off x="6949629" y="2461579"/>
            <a:ext cx="588595"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0" name="Mspham0936082789"/>
          <p:cNvCxnSpPr/>
          <p:nvPr/>
        </p:nvCxnSpPr>
        <p:spPr>
          <a:xfrm>
            <a:off x="4377039" y="3164105"/>
            <a:ext cx="1430701"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2" name="Mspham0936082789"/>
          <p:cNvCxnSpPr/>
          <p:nvPr/>
        </p:nvCxnSpPr>
        <p:spPr>
          <a:xfrm>
            <a:off x="2352908" y="4056203"/>
            <a:ext cx="1048214"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4" name="Mspham0936082789"/>
          <p:cNvCxnSpPr/>
          <p:nvPr/>
        </p:nvCxnSpPr>
        <p:spPr>
          <a:xfrm>
            <a:off x="5299250" y="4033901"/>
            <a:ext cx="1157306"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6" name="Mspham0936082789"/>
          <p:cNvCxnSpPr/>
          <p:nvPr/>
        </p:nvCxnSpPr>
        <p:spPr>
          <a:xfrm>
            <a:off x="7083445" y="4056203"/>
            <a:ext cx="633199"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28" name="Mspham0936082789"/>
          <p:cNvCxnSpPr/>
          <p:nvPr/>
        </p:nvCxnSpPr>
        <p:spPr>
          <a:xfrm>
            <a:off x="8499650" y="4056203"/>
            <a:ext cx="1246516"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0" name="Mspham0936082789"/>
          <p:cNvCxnSpPr/>
          <p:nvPr/>
        </p:nvCxnSpPr>
        <p:spPr>
          <a:xfrm>
            <a:off x="9971611" y="4056203"/>
            <a:ext cx="845072"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2" name="Mspham0936082789"/>
          <p:cNvCxnSpPr/>
          <p:nvPr/>
        </p:nvCxnSpPr>
        <p:spPr>
          <a:xfrm>
            <a:off x="3090098" y="4747579"/>
            <a:ext cx="1080458"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4" name="Mspham0936082789"/>
          <p:cNvCxnSpPr/>
          <p:nvPr/>
        </p:nvCxnSpPr>
        <p:spPr>
          <a:xfrm>
            <a:off x="4921318" y="4747579"/>
            <a:ext cx="754653"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6" name="Mspham0936082789"/>
          <p:cNvCxnSpPr/>
          <p:nvPr/>
        </p:nvCxnSpPr>
        <p:spPr>
          <a:xfrm>
            <a:off x="5903341" y="4747579"/>
            <a:ext cx="1046288"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cxnSp>
        <p:nvCxnSpPr>
          <p:cNvPr id="38" name="Mspham0936082789"/>
          <p:cNvCxnSpPr/>
          <p:nvPr/>
        </p:nvCxnSpPr>
        <p:spPr>
          <a:xfrm>
            <a:off x="7129975" y="4747579"/>
            <a:ext cx="1262124" cy="0"/>
          </a:xfrm>
          <a:prstGeom prst="line">
            <a:avLst/>
          </a:prstGeom>
          <a:ln w="28575">
            <a:solidFill>
              <a:srgbClr val="E140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21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animEffect transition="in" filter="fade">
                                      <p:cBhvr>
                                        <p:cTn id="67" dur="500"/>
                                        <p:tgtEl>
                                          <p:spTgt spid="3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fade">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7"/>
                                        </p:tgtEl>
                                      </p:cBhvr>
                                    </p:animEffect>
                                    <p:animScale>
                                      <p:cBhvr>
                                        <p:cTn id="78" dur="250" autoRev="1" fill="hold"/>
                                        <p:tgtEl>
                                          <p:spTgt spid="7"/>
                                        </p:tgtEl>
                                      </p:cBhvr>
                                      <p:by x="105000" y="105000"/>
                                    </p:animScale>
                                  </p:childTnLst>
                                  <p:subTnLst>
                                    <p:audio>
                                      <p:cMediaNode>
                                        <p:cTn display="0" masterRel="sameClick">
                                          <p:stCondLst>
                                            <p:cond evt="begin" delay="0">
                                              <p:tn val="76"/>
                                            </p:cond>
                                          </p:stCondLst>
                                          <p:endCondLst>
                                            <p:cond evt="onStopAudio" delay="0">
                                              <p:tgtEl>
                                                <p:sldTgt/>
                                              </p:tgtEl>
                                            </p:cond>
                                          </p:endCondLst>
                                        </p:cTn>
                                        <p:tgtEl>
                                          <p:sndTgt r:embed="rId2" name="Tiếng Anh 5 Tập 1 - Unit 10 When will Sports Day be- - Lesson 3 - 2 Listen and underline the stressed words (mp3cut.net) (1).wav"/>
                                        </p:tgtEl>
                                      </p:cMediaNode>
                                    </p:audio>
                                  </p:subTnLst>
                                </p:cTn>
                              </p:par>
                            </p:childTnLst>
                          </p:cTn>
                        </p:par>
                      </p:childTnLst>
                    </p:cTn>
                  </p:par>
                </p:childTnLst>
              </p:cTn>
              <p:nextCondLst>
                <p:cond evt="onClick" delay="0">
                  <p:tgtEl>
                    <p:spTgt spid="7"/>
                  </p:tgtEl>
                </p:cond>
              </p:nextCondLst>
            </p:seq>
            <p:seq concurrent="1" nextAc="seek">
              <p:cTn id="79" restart="whenNotActive" fill="hold" evtFilter="cancelBubble" nodeType="interactiveSeq">
                <p:stCondLst>
                  <p:cond evt="onClick" delay="0">
                    <p:tgtEl>
                      <p:spTgt spid="12"/>
                    </p:tgtEl>
                  </p:cond>
                </p:stCondLst>
                <p:endSync evt="end" delay="0">
                  <p:rtn val="all"/>
                </p:endSync>
                <p:childTnLst>
                  <p:par>
                    <p:cTn id="80" fill="hold">
                      <p:stCondLst>
                        <p:cond delay="0"/>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12"/>
                                        </p:tgtEl>
                                      </p:cBhvr>
                                    </p:animEffect>
                                    <p:animScale>
                                      <p:cBhvr>
                                        <p:cTn id="84" dur="250" autoRev="1" fill="hold"/>
                                        <p:tgtEl>
                                          <p:spTgt spid="12"/>
                                        </p:tgtEl>
                                      </p:cBhvr>
                                      <p:by x="105000" y="105000"/>
                                    </p:animScale>
                                  </p:childTnLst>
                                  <p:subTnLst>
                                    <p:audio>
                                      <p:cMediaNode>
                                        <p:cTn display="0" masterRel="sameClick">
                                          <p:stCondLst>
                                            <p:cond evt="begin" delay="0">
                                              <p:tn val="82"/>
                                            </p:cond>
                                          </p:stCondLst>
                                          <p:endCondLst>
                                            <p:cond evt="onStopAudio" delay="0">
                                              <p:tgtEl>
                                                <p:sldTgt/>
                                              </p:tgtEl>
                                            </p:cond>
                                          </p:endCondLst>
                                        </p:cTn>
                                        <p:tgtEl>
                                          <p:sndTgt r:embed="rId3" name="Tiếng Anh 5 Tập 1 - Unit 10 When will Sports Day be- - Lesson 3 - 2 Listen and underline the stressed words (mp3cut.net) (2).wav"/>
                                        </p:tgtEl>
                                      </p:cMediaNode>
                                    </p:audio>
                                  </p:subTnLst>
                                </p:cTn>
                              </p:par>
                            </p:childTnLst>
                          </p:cTn>
                        </p:par>
                      </p:childTnLst>
                    </p:cTn>
                  </p:par>
                </p:childTnLst>
              </p:cTn>
              <p:nextCondLst>
                <p:cond evt="onClick" delay="0">
                  <p:tgtEl>
                    <p:spTgt spid="12"/>
                  </p:tgtEl>
                </p:cond>
              </p:nextCondLst>
            </p:seq>
            <p:seq concurrent="1" nextAc="seek">
              <p:cTn id="85" restart="whenNotActive" fill="hold" evtFilter="cancelBubble" nodeType="interactiveSeq">
                <p:stCondLst>
                  <p:cond evt="onClick" delay="0">
                    <p:tgtEl>
                      <p:spTgt spid="13"/>
                    </p:tgtEl>
                  </p:cond>
                </p:stCondLst>
                <p:endSync evt="end" delay="0">
                  <p:rtn val="all"/>
                </p:endSync>
                <p:childTnLst>
                  <p:par>
                    <p:cTn id="86" fill="hold">
                      <p:stCondLst>
                        <p:cond delay="0"/>
                      </p:stCondLst>
                      <p:childTnLst>
                        <p:par>
                          <p:cTn id="87" fill="hold">
                            <p:stCondLst>
                              <p:cond delay="0"/>
                            </p:stCondLst>
                            <p:childTnLst>
                              <p:par>
                                <p:cTn id="88" presetID="26" presetClass="emph" presetSubtype="0" fill="hold" nodeType="clickEffect">
                                  <p:stCondLst>
                                    <p:cond delay="0"/>
                                  </p:stCondLst>
                                  <p:childTnLst>
                                    <p:animEffect transition="out" filter="fade">
                                      <p:cBhvr>
                                        <p:cTn id="89" dur="500" tmFilter="0, 0; .2, .5; .8, .5; 1, 0"/>
                                        <p:tgtEl>
                                          <p:spTgt spid="13"/>
                                        </p:tgtEl>
                                      </p:cBhvr>
                                    </p:animEffect>
                                    <p:animScale>
                                      <p:cBhvr>
                                        <p:cTn id="90" dur="250" autoRev="1" fill="hold"/>
                                        <p:tgtEl>
                                          <p:spTgt spid="13"/>
                                        </p:tgtEl>
                                      </p:cBhvr>
                                      <p:by x="105000" y="105000"/>
                                    </p:animScale>
                                  </p:childTnLst>
                                  <p:subTnLst>
                                    <p:audio>
                                      <p:cMediaNode>
                                        <p:cTn display="0" masterRel="sameClick">
                                          <p:stCondLst>
                                            <p:cond evt="begin" delay="0">
                                              <p:tn val="88"/>
                                            </p:cond>
                                          </p:stCondLst>
                                          <p:endCondLst>
                                            <p:cond evt="onStopAudio" delay="0">
                                              <p:tgtEl>
                                                <p:sldTgt/>
                                              </p:tgtEl>
                                            </p:cond>
                                          </p:endCondLst>
                                        </p:cTn>
                                        <p:tgtEl>
                                          <p:sndTgt r:embed="rId4" name="Tiếng Anh 5 Tập 1 - Unit 10 When will Sports Day be- - Lesson 3 - 2 Listen and underline the stressed words (mp3cut.net) (3).wav"/>
                                        </p:tgtEl>
                                      </p:cMediaNode>
                                    </p:audio>
                                  </p:subTnLst>
                                </p:cTn>
                              </p:par>
                            </p:childTnLst>
                          </p:cTn>
                        </p:par>
                      </p:childTnLst>
                    </p:cTn>
                  </p:par>
                </p:childTnLst>
              </p:cTn>
              <p:nextCondLst>
                <p:cond evt="onClick" delay="0">
                  <p:tgtEl>
                    <p:spTgt spid="13"/>
                  </p:tgtEl>
                </p:cond>
              </p:nextCondLst>
            </p:seq>
            <p:seq concurrent="1" nextAc="seek">
              <p:cTn id="91" restart="whenNotActive" fill="hold" evtFilter="cancelBubble" nodeType="interactiveSeq">
                <p:stCondLst>
                  <p:cond evt="onClick" delay="0">
                    <p:tgtEl>
                      <p:spTgt spid="14"/>
                    </p:tgtEl>
                  </p:cond>
                </p:stCondLst>
                <p:endSync evt="end" delay="0">
                  <p:rtn val="all"/>
                </p:endSync>
                <p:childTnLst>
                  <p:par>
                    <p:cTn id="92" fill="hold">
                      <p:stCondLst>
                        <p:cond delay="0"/>
                      </p:stCondLst>
                      <p:childTnLst>
                        <p:par>
                          <p:cTn id="93" fill="hold">
                            <p:stCondLst>
                              <p:cond delay="0"/>
                            </p:stCondLst>
                            <p:childTnLst>
                              <p:par>
                                <p:cTn id="94" presetID="26" presetClass="emph" presetSubtype="0" fill="hold" nodeType="clickEffect">
                                  <p:stCondLst>
                                    <p:cond delay="0"/>
                                  </p:stCondLst>
                                  <p:childTnLst>
                                    <p:animEffect transition="out" filter="fade">
                                      <p:cBhvr>
                                        <p:cTn id="95" dur="500" tmFilter="0, 0; .2, .5; .8, .5; 1, 0"/>
                                        <p:tgtEl>
                                          <p:spTgt spid="14"/>
                                        </p:tgtEl>
                                      </p:cBhvr>
                                    </p:animEffect>
                                    <p:animScale>
                                      <p:cBhvr>
                                        <p:cTn id="96" dur="250" autoRev="1" fill="hold"/>
                                        <p:tgtEl>
                                          <p:spTgt spid="14"/>
                                        </p:tgtEl>
                                      </p:cBhvr>
                                      <p:by x="105000" y="105000"/>
                                    </p:animScale>
                                  </p:childTnLst>
                                  <p:subTnLst>
                                    <p:audio>
                                      <p:cMediaNode>
                                        <p:cTn display="0" masterRel="sameClick">
                                          <p:stCondLst>
                                            <p:cond evt="begin" delay="0">
                                              <p:tn val="94"/>
                                            </p:cond>
                                          </p:stCondLst>
                                          <p:endCondLst>
                                            <p:cond evt="onStopAudio" delay="0">
                                              <p:tgtEl>
                                                <p:sldTgt/>
                                              </p:tgtEl>
                                            </p:cond>
                                          </p:endCondLst>
                                        </p:cTn>
                                        <p:tgtEl>
                                          <p:sndTgt r:embed="rId5" name="Tiếng Anh 5 Tập 1 - Unit 10 When will Sports Day be- - Lesson 3 - 2 Listen and underline the stressed words (mp3cut.net) (4).wav"/>
                                        </p:tgtEl>
                                      </p:cMediaNode>
                                    </p:audio>
                                  </p:subTnLst>
                                </p:cTn>
                              </p:par>
                            </p:childTnLst>
                          </p:cTn>
                        </p:par>
                      </p:childTnLst>
                    </p:cTn>
                  </p:par>
                </p:childTnLst>
              </p:cTn>
              <p:nextCondLst>
                <p:cond evt="onClick" delay="0">
                  <p:tgtEl>
                    <p:spTgt spid="14"/>
                  </p:tgtEl>
                </p:cond>
              </p:nextCondLst>
            </p:seq>
            <p:seq concurrent="1" nextAc="seek">
              <p:cTn id="97" restart="whenNotActive" fill="hold" evtFilter="cancelBubble" nodeType="interactiveSeq">
                <p:stCondLst>
                  <p:cond evt="onClick" delay="0">
                    <p:tgtEl>
                      <p:spTgt spid="15"/>
                    </p:tgtEl>
                  </p:cond>
                </p:stCondLst>
                <p:endSync evt="end" delay="0">
                  <p:rtn val="all"/>
                </p:endSync>
                <p:childTnLst>
                  <p:par>
                    <p:cTn id="98" fill="hold">
                      <p:stCondLst>
                        <p:cond delay="0"/>
                      </p:stCondLst>
                      <p:childTnLst>
                        <p:par>
                          <p:cTn id="99" fill="hold">
                            <p:stCondLst>
                              <p:cond delay="0"/>
                            </p:stCondLst>
                            <p:childTnLst>
                              <p:par>
                                <p:cTn id="100" presetID="26" presetClass="emph" presetSubtype="0" fill="hold" nodeType="clickEffect">
                                  <p:stCondLst>
                                    <p:cond delay="0"/>
                                  </p:stCondLst>
                                  <p:childTnLst>
                                    <p:animEffect transition="out" filter="fade">
                                      <p:cBhvr>
                                        <p:cTn id="101" dur="500" tmFilter="0, 0; .2, .5; .8, .5; 1, 0"/>
                                        <p:tgtEl>
                                          <p:spTgt spid="15"/>
                                        </p:tgtEl>
                                      </p:cBhvr>
                                    </p:animEffect>
                                    <p:animScale>
                                      <p:cBhvr>
                                        <p:cTn id="102" dur="250" autoRev="1" fill="hold"/>
                                        <p:tgtEl>
                                          <p:spTgt spid="15"/>
                                        </p:tgtEl>
                                      </p:cBhvr>
                                      <p:by x="105000" y="105000"/>
                                    </p:animScale>
                                  </p:childTnLst>
                                  <p:subTnLst>
                                    <p:audio>
                                      <p:cMediaNode>
                                        <p:cTn display="0" masterRel="sameClick">
                                          <p:stCondLst>
                                            <p:cond evt="begin" delay="0">
                                              <p:tn val="100"/>
                                            </p:cond>
                                          </p:stCondLst>
                                          <p:endCondLst>
                                            <p:cond evt="onStopAudio" delay="0">
                                              <p:tgtEl>
                                                <p:sldTgt/>
                                              </p:tgtEl>
                                            </p:cond>
                                          </p:endCondLst>
                                        </p:cTn>
                                        <p:tgtEl>
                                          <p:sndTgt r:embed="rId6" name="Tiếng Anh 5 Tập 1 - Unit 10 When will Sports Day be- - Lesson 3 - 2 Listen and underline the stressed words (mp3cut.net).wav"/>
                                        </p:tgtEl>
                                      </p:cMediaNode>
                                    </p:audio>
                                  </p:subTnLst>
                                </p:cTn>
                              </p:par>
                            </p:childTnLst>
                          </p:cTn>
                        </p:par>
                      </p:childTnLst>
                    </p:cTn>
                  </p:par>
                </p:childTnLst>
              </p:cTn>
              <p:nextCondLst>
                <p:cond evt="onClick" delay="0">
                  <p:tgtEl>
                    <p:spTgt spid="1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spham-0936082789"/>
          <p:cNvSpPr txBox="1"/>
          <p:nvPr/>
        </p:nvSpPr>
        <p:spPr>
          <a:xfrm>
            <a:off x="1216352" y="2767281"/>
            <a:ext cx="9759297" cy="1323439"/>
          </a:xfrm>
          <a:prstGeom prst="rect">
            <a:avLst/>
          </a:prstGeom>
          <a:noFill/>
        </p:spPr>
        <p:txBody>
          <a:bodyPr wrap="square" rtlCol="0">
            <a:spAutoFit/>
          </a:bodyPr>
          <a:lstStyle/>
          <a:p>
            <a:pPr algn="ctr"/>
            <a:r>
              <a:rPr lang="en-US" sz="8000" b="1">
                <a:ln w="9525">
                  <a:solidFill>
                    <a:schemeClr val="bg1"/>
                  </a:solidFill>
                  <a:prstDash val="solid"/>
                </a:ln>
                <a:solidFill>
                  <a:srgbClr val="007D75"/>
                </a:solidFill>
                <a:effectLst>
                  <a:outerShdw blurRad="12700" dist="38100" dir="2700000" algn="tl" rotWithShape="0">
                    <a:schemeClr val="bg1">
                      <a:lumMod val="50000"/>
                    </a:schemeClr>
                  </a:outerShdw>
                </a:effectLst>
                <a:latin typeface="Elephant" panose="02020904090505020303" pitchFamily="18" charset="0"/>
              </a:rPr>
              <a:t>PRACTISE</a:t>
            </a:r>
          </a:p>
        </p:txBody>
      </p:sp>
    </p:spTree>
    <p:extLst>
      <p:ext uri="{BB962C8B-B14F-4D97-AF65-F5344CB8AC3E}">
        <p14:creationId xmlns:p14="http://schemas.microsoft.com/office/powerpoint/2010/main" val="1877199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34" presetClass="emph" presetSubtype="0" fill="hold" grpId="1" nodeType="withEffect">
                                  <p:stCondLst>
                                    <p:cond delay="0"/>
                                  </p:stCondLst>
                                  <p:iterate type="lt">
                                    <p:tmPct val="10000"/>
                                  </p:iterate>
                                  <p:childTnLst>
                                    <p:animMotion origin="layout" path="M 3.54167E-6 4.81481E-6 L 3.54167E-6 -0.07223 " pathEditMode="relative" rAng="0" ptsTypes="AA">
                                      <p:cBhvr>
                                        <p:cTn id="9" dur="375" accel="50000" decel="50000" autoRev="1" fill="hold">
                                          <p:stCondLst>
                                            <p:cond delay="0"/>
                                          </p:stCondLst>
                                        </p:cTn>
                                        <p:tgtEl>
                                          <p:spTgt spid="4"/>
                                        </p:tgtEl>
                                        <p:attrNameLst>
                                          <p:attrName>ppt_x</p:attrName>
                                          <p:attrName>ppt_y</p:attrName>
                                        </p:attrNameLst>
                                      </p:cBhvr>
                                      <p:rCtr x="0" y="-3611"/>
                                    </p:animMotion>
                                    <p:animRot by="1500000">
                                      <p:cBhvr>
                                        <p:cTn id="10" dur="188" fill="hold">
                                          <p:stCondLst>
                                            <p:cond delay="0"/>
                                          </p:stCondLst>
                                        </p:cTn>
                                        <p:tgtEl>
                                          <p:spTgt spid="4"/>
                                        </p:tgtEl>
                                        <p:attrNameLst>
                                          <p:attrName>r</p:attrName>
                                        </p:attrNameLst>
                                      </p:cBhvr>
                                    </p:animRot>
                                    <p:animRot by="-1500000">
                                      <p:cBhvr>
                                        <p:cTn id="11" dur="188" fill="hold">
                                          <p:stCondLst>
                                            <p:cond delay="188"/>
                                          </p:stCondLst>
                                        </p:cTn>
                                        <p:tgtEl>
                                          <p:spTgt spid="4"/>
                                        </p:tgtEl>
                                        <p:attrNameLst>
                                          <p:attrName>r</p:attrName>
                                        </p:attrNameLst>
                                      </p:cBhvr>
                                    </p:animRot>
                                    <p:animRot by="-1500000">
                                      <p:cBhvr>
                                        <p:cTn id="12" dur="188" fill="hold">
                                          <p:stCondLst>
                                            <p:cond delay="375"/>
                                          </p:stCondLst>
                                        </p:cTn>
                                        <p:tgtEl>
                                          <p:spTgt spid="4"/>
                                        </p:tgtEl>
                                        <p:attrNameLst>
                                          <p:attrName>r</p:attrName>
                                        </p:attrNameLst>
                                      </p:cBhvr>
                                    </p:animRot>
                                    <p:animRot by="1500000">
                                      <p:cBhvr>
                                        <p:cTn id="13" dur="188" fill="hold">
                                          <p:stCondLst>
                                            <p:cond delay="563"/>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ếng Anh 5 - Unit 10 - Lesson 3 - Chant -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82387" y="1067657"/>
            <a:ext cx="9079222" cy="5107062"/>
          </a:xfrm>
          <a:prstGeom prst="rect">
            <a:avLst/>
          </a:prstGeom>
        </p:spPr>
      </p:pic>
      <p:sp>
        <p:nvSpPr>
          <p:cNvPr id="14" name="Mspham-0936082789"/>
          <p:cNvSpPr/>
          <p:nvPr/>
        </p:nvSpPr>
        <p:spPr>
          <a:xfrm>
            <a:off x="676466" y="350287"/>
            <a:ext cx="1811843"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3. Let’s chant</a:t>
            </a:r>
            <a:endParaRPr lang="en-US" sz="200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6"/>
          <a:stretch>
            <a:fillRect/>
          </a:stretch>
        </p:blipFill>
        <p:spPr>
          <a:xfrm>
            <a:off x="931109" y="1003043"/>
            <a:ext cx="10562551" cy="5236290"/>
          </a:xfrm>
          <a:prstGeom prst="rect">
            <a:avLst/>
          </a:prstGeom>
        </p:spPr>
      </p:pic>
      <p:pic>
        <p:nvPicPr>
          <p:cNvPr id="7" name="Mspham0936082789">
            <a:extLst>
              <a:ext uri="{FF2B5EF4-FFF2-40B4-BE49-F238E27FC236}">
                <a16:creationId xmlns:a16="http://schemas.microsoft.com/office/drawing/2014/main" id="{7D785C09-6D27-4CA3-B8AE-1812F57E29C4}"/>
              </a:ext>
            </a:extLst>
          </p:cNvPr>
          <p:cNvPicPr>
            <a:picLocks noChangeAspect="1"/>
          </p:cNvPicPr>
          <p:nvPr/>
        </p:nvPicPr>
        <p:blipFill>
          <a:blip r:embed="rId7"/>
          <a:stretch>
            <a:fillRect/>
          </a:stretch>
        </p:blipFill>
        <p:spPr>
          <a:xfrm>
            <a:off x="9611197" y="5896472"/>
            <a:ext cx="452423" cy="457200"/>
          </a:xfrm>
          <a:prstGeom prst="rect">
            <a:avLst/>
          </a:prstGeom>
        </p:spPr>
      </p:pic>
      <p:pic>
        <p:nvPicPr>
          <p:cNvPr id="8" name="Mspham0936082789">
            <a:extLst>
              <a:ext uri="{FF2B5EF4-FFF2-40B4-BE49-F238E27FC236}">
                <a16:creationId xmlns:a16="http://schemas.microsoft.com/office/drawing/2014/main" id="{B6D12390-D4DE-4762-BC27-4081C134AEC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112969" y="5850752"/>
            <a:ext cx="548640" cy="54864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37672593"/>
      </p:ext>
    </p:extLst>
  </p:cSld>
  <p:clrMapOvr>
    <a:masterClrMapping/>
  </p:clrMapOvr>
  <p:timing>
    <p:tnLst>
      <p:par>
        <p:cTn id="1" dur="indefinite" restart="never" nodeType="tmRoot">
          <p:childTnLst>
            <p:video fullScrn="1">
              <p:cMediaNode vol="80000">
                <p:cTn id="2" fill="hold" display="0">
                  <p:stCondLst>
                    <p:cond delay="indefinite"/>
                  </p:stCondLst>
                </p:cTn>
                <p:tgtEl>
                  <p:spTgt spid="6"/>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6" presetClass="emph" presetSubtype="0" fill="hold" nodeType="clickEffect">
                                  <p:stCondLst>
                                    <p:cond delay="0"/>
                                  </p:stCondLst>
                                  <p:childTnLst>
                                    <p:animEffect transition="out" filter="fade">
                                      <p:cBhvr>
                                        <p:cTn id="7" dur="500" tmFilter="0, 0; .2, .5; .8, .5; 1, 0"/>
                                        <p:tgtEl>
                                          <p:spTgt spid="7"/>
                                        </p:tgtEl>
                                      </p:cBhvr>
                                    </p:animEffect>
                                    <p:animScale>
                                      <p:cBhvr>
                                        <p:cTn id="8" dur="250" autoRev="1" fill="hold"/>
                                        <p:tgtEl>
                                          <p:spTgt spid="7"/>
                                        </p:tgtEl>
                                      </p:cBhvr>
                                      <p:by x="105000" y="105000"/>
                                    </p:animScale>
                                  </p:childTnLst>
                                  <p:subTnLst>
                                    <p:audio>
                                      <p:cMediaNode>
                                        <p:cTn display="0" masterRel="sameClick">
                                          <p:stCondLst>
                                            <p:cond evt="begin" delay="0">
                                              <p:tn val="6"/>
                                            </p:cond>
                                          </p:stCondLst>
                                          <p:endCondLst>
                                            <p:cond evt="onStopAudio" delay="0">
                                              <p:tgtEl>
                                                <p:sldTgt/>
                                              </p:tgtEl>
                                            </p:cond>
                                          </p:endCondLst>
                                        </p:cTn>
                                        <p:tgtEl>
                                          <p:sndTgt r:embed="rId4" name="Tiếng Anh 5 Tập 1 - Unit 10 When will Sports Day be- - Lesson 3 - 3 Let’s chant (mp3cut.net).wav"/>
                                        </p:tgtEl>
                                      </p:cMediaNode>
                                    </p:audio>
                                  </p:sub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6" presetClass="emph" presetSubtype="0" fill="hold" nodeType="clickEffect">
                                  <p:stCondLst>
                                    <p:cond delay="0"/>
                                  </p:stCondLst>
                                  <p:childTnLst>
                                    <p:animEffect transition="out" filter="fade">
                                      <p:cBhvr>
                                        <p:cTn id="13" dur="500" tmFilter="0, 0; .2, .5; .8, .5; 1, 0"/>
                                        <p:tgtEl>
                                          <p:spTgt spid="8"/>
                                        </p:tgtEl>
                                      </p:cBhvr>
                                    </p:animEffect>
                                    <p:animScale>
                                      <p:cBhvr>
                                        <p:cTn id="14" dur="250" autoRev="1" fill="hold"/>
                                        <p:tgtEl>
                                          <p:spTgt spid="8"/>
                                        </p:tgtEl>
                                      </p:cBhvr>
                                      <p:by x="105000" y="105000"/>
                                    </p:animScale>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31905" fill="hold"/>
                                        <p:tgtEl>
                                          <p:spTgt spid="6"/>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14040" y="617949"/>
            <a:ext cx="9547185" cy="5901599"/>
          </a:xfrm>
          <a:prstGeom prst="rect">
            <a:avLst/>
          </a:prstGeom>
        </p:spPr>
      </p:pic>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54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p:cNvSpPr/>
          <p:nvPr/>
        </p:nvSpPr>
        <p:spPr>
          <a:xfrm>
            <a:off x="621603" y="287289"/>
            <a:ext cx="2135521" cy="400110"/>
          </a:xfrm>
          <a:prstGeom prst="rect">
            <a:avLst/>
          </a:prstGeom>
        </p:spPr>
        <p:txBody>
          <a:bodyPr wrap="none">
            <a:spAutoFit/>
          </a:bodyPr>
          <a:lstStyle/>
          <a:p>
            <a:r>
              <a:rPr lang="en-US" sz="2000" b="1">
                <a:latin typeface="Arial" panose="020B0604020202020204" pitchFamily="34" charset="0"/>
                <a:cs typeface="Arial" panose="020B0604020202020204" pitchFamily="34" charset="0"/>
              </a:rPr>
              <a:t>4. Read and tick</a:t>
            </a:r>
            <a:endParaRPr lang="en-US" sz="2000">
              <a:latin typeface="Arial" panose="020B0604020202020204" pitchFamily="34" charset="0"/>
              <a:cs typeface="Arial" panose="020B0604020202020204" pitchFamily="34" charset="0"/>
            </a:endParaRPr>
          </a:p>
        </p:txBody>
      </p:sp>
      <p:sp>
        <p:nvSpPr>
          <p:cNvPr id="5" name="Rectangle 4"/>
          <p:cNvSpPr/>
          <p:nvPr/>
        </p:nvSpPr>
        <p:spPr>
          <a:xfrm>
            <a:off x="1036319" y="1196647"/>
            <a:ext cx="10336193" cy="4506939"/>
          </a:xfrm>
          <a:prstGeom prst="rect">
            <a:avLst/>
          </a:prstGeom>
        </p:spPr>
        <p:txBody>
          <a:bodyPr wrap="square">
            <a:spAutoFit/>
          </a:bodyPr>
          <a:lstStyle/>
          <a:p>
            <a:pPr algn="just">
              <a:lnSpc>
                <a:spcPct val="130000"/>
              </a:lnSpc>
            </a:pPr>
            <a:r>
              <a:rPr lang="en-US" sz="3200">
                <a:solidFill>
                  <a:srgbClr val="002060"/>
                </a:solidFill>
                <a:latin typeface="Arial" panose="020B0604020202020204" pitchFamily="34" charset="0"/>
                <a:cs typeface="Arial" panose="020B0604020202020204" pitchFamily="34" charset="0"/>
              </a:rPr>
              <a:t>Our school Sports Day will be next Saturday. Everyone in my class is going to take part in it. Mai and Linda are going to play table tennis. Tony's going to play basketball and Peter's going to play badminton. Phong and Nam are going to play in a football match. Tom's going to swim. My classmates are practising hard for the events. We hope that we will win the competitions.</a:t>
            </a:r>
          </a:p>
        </p:txBody>
      </p:sp>
    </p:spTree>
    <p:extLst>
      <p:ext uri="{BB962C8B-B14F-4D97-AF65-F5344CB8AC3E}">
        <p14:creationId xmlns:p14="http://schemas.microsoft.com/office/powerpoint/2010/main" val="654908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182</Words>
  <Application>Microsoft Office PowerPoint</Application>
  <PresentationFormat>Widescreen</PresentationFormat>
  <Paragraphs>22</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.VnVogue</vt:lpstr>
      <vt:lpstr>Calibri</vt:lpstr>
      <vt:lpstr>Calibri Light</vt:lpstr>
      <vt:lpstr>.VnHelvetInsH</vt:lpstr>
      <vt:lpstr>Elephant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Admin</cp:lastModifiedBy>
  <cp:revision>38</cp:revision>
  <dcterms:created xsi:type="dcterms:W3CDTF">2021-05-24T10:09:48Z</dcterms:created>
  <dcterms:modified xsi:type="dcterms:W3CDTF">2022-12-20T17:23:00Z</dcterms:modified>
</cp:coreProperties>
</file>