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3"/>
  </p:notesMasterIdLst>
  <p:sldIdLst>
    <p:sldId id="295" r:id="rId2"/>
    <p:sldId id="282" r:id="rId3"/>
    <p:sldId id="283" r:id="rId4"/>
    <p:sldId id="284" r:id="rId5"/>
    <p:sldId id="285" r:id="rId6"/>
    <p:sldId id="286" r:id="rId7"/>
    <p:sldId id="294" r:id="rId8"/>
    <p:sldId id="287" r:id="rId9"/>
    <p:sldId id="293" r:id="rId10"/>
    <p:sldId id="288" r:id="rId11"/>
    <p:sldId id="289" r:id="rId12"/>
  </p:sldIdLst>
  <p:sldSz cx="12192000" cy="6858000"/>
  <p:notesSz cx="6858000" cy="9144000"/>
  <p:embeddedFontLst>
    <p:embeddedFont>
      <p:font typeface=".VnAristote" panose="020B7200000000000000"/>
      <p:regular r:id="rId14"/>
    </p:embeddedFont>
    <p:embeddedFont>
      <p:font typeface="Bahnschrift SemiBold Condensed" panose="020B0502040204020203" pitchFamily="34" charset="0"/>
      <p:bold r:id="rId15"/>
    </p:embeddedFont>
    <p:embeddedFont>
      <p:font typeface="Calibri" panose="020F0502020204030204" pitchFamily="34" charset="0"/>
      <p:regular r:id="rId16"/>
      <p:bold r:id="rId17"/>
      <p:italic r:id="rId18"/>
      <p:boldItalic r:id="rId19"/>
    </p:embeddedFont>
    <p:embeddedFont>
      <p:font typeface="Calibri Light" panose="020F0302020204030204" pitchFamily="34" charset="0"/>
      <p:regular r:id="rId20"/>
      <p:italic r:id="rId21"/>
    </p:embeddedFont>
    <p:embeddedFont>
      <p:font typeface="Elephant" panose="02020904090505020303" pitchFamily="18" charset="0"/>
      <p:regular r:id="rId22"/>
      <p:italic r:id="rId2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180E"/>
    <a:srgbClr val="FEF9B7"/>
    <a:srgbClr val="00CAF4"/>
    <a:srgbClr val="6B72D5"/>
    <a:srgbClr val="0996FF"/>
    <a:srgbClr val="D5E40E"/>
    <a:srgbClr val="36FC8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9" d="100"/>
          <a:sy n="69" d="100"/>
        </p:scale>
        <p:origin x="780" y="6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font" Target="fonts/font5.fntdata"/><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4.fntdata"/><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font" Target="fonts/font2.fntdata"/><Relationship Id="rId23"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font" Target="fonts/font9.fntdata"/><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1432CD-1729-4401-9D90-76BC32486740}" type="datetimeFigureOut">
              <a:rPr lang="en-US" smtClean="0"/>
              <a:t>21/12/2022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352515-DABC-4F72-B3B8-B21077F6A06B}" type="slidenum">
              <a:rPr lang="en-US" smtClean="0"/>
              <a:t>‹#›</a:t>
            </a:fld>
            <a:endParaRPr lang="en-US"/>
          </a:p>
        </p:txBody>
      </p:sp>
    </p:spTree>
    <p:extLst>
      <p:ext uri="{BB962C8B-B14F-4D97-AF65-F5344CB8AC3E}">
        <p14:creationId xmlns:p14="http://schemas.microsoft.com/office/powerpoint/2010/main" val="30238726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E3A9364-C3A2-438D-B66B-D585EF706B47}" type="datetimeFigureOut">
              <a:rPr lang="en-US" smtClean="0"/>
              <a:t>21/12/2022</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9E86221-6D52-47F2-835E-390680D2D021}" type="slidenum">
              <a:rPr lang="en-US" smtClean="0"/>
              <a:t>‹#›</a:t>
            </a:fld>
            <a:endParaRPr lang="en-US"/>
          </a:p>
        </p:txBody>
      </p:sp>
    </p:spTree>
    <p:extLst>
      <p:ext uri="{BB962C8B-B14F-4D97-AF65-F5344CB8AC3E}">
        <p14:creationId xmlns:p14="http://schemas.microsoft.com/office/powerpoint/2010/main" val="20099022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E3A9364-C3A2-438D-B66B-D585EF706B47}" type="datetimeFigureOut">
              <a:rPr lang="en-US" smtClean="0"/>
              <a:t>21/12/2022</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9E86221-6D52-47F2-835E-390680D2D021}" type="slidenum">
              <a:rPr lang="en-US" smtClean="0"/>
              <a:t>‹#›</a:t>
            </a:fld>
            <a:endParaRPr lang="en-US"/>
          </a:p>
        </p:txBody>
      </p:sp>
    </p:spTree>
    <p:extLst>
      <p:ext uri="{BB962C8B-B14F-4D97-AF65-F5344CB8AC3E}">
        <p14:creationId xmlns:p14="http://schemas.microsoft.com/office/powerpoint/2010/main" val="38452537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E3A9364-C3A2-438D-B66B-D585EF706B47}" type="datetimeFigureOut">
              <a:rPr lang="en-US" smtClean="0"/>
              <a:t>21/12/2022</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9E86221-6D52-47F2-835E-390680D2D021}" type="slidenum">
              <a:rPr lang="en-US" smtClean="0"/>
              <a:t>‹#›</a:t>
            </a:fld>
            <a:endParaRPr lang="en-US"/>
          </a:p>
        </p:txBody>
      </p:sp>
    </p:spTree>
    <p:extLst>
      <p:ext uri="{BB962C8B-B14F-4D97-AF65-F5344CB8AC3E}">
        <p14:creationId xmlns:p14="http://schemas.microsoft.com/office/powerpoint/2010/main" val="15852662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30501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82308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E3A9364-C3A2-438D-B66B-D585EF706B47}" type="datetimeFigureOut">
              <a:rPr lang="en-US" smtClean="0"/>
              <a:t>21/12/2022</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9E86221-6D52-47F2-835E-390680D2D021}" type="slidenum">
              <a:rPr lang="en-US" smtClean="0"/>
              <a:t>‹#›</a:t>
            </a:fld>
            <a:endParaRPr lang="en-US"/>
          </a:p>
        </p:txBody>
      </p:sp>
    </p:spTree>
    <p:extLst>
      <p:ext uri="{BB962C8B-B14F-4D97-AF65-F5344CB8AC3E}">
        <p14:creationId xmlns:p14="http://schemas.microsoft.com/office/powerpoint/2010/main" val="22566718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E3A9364-C3A2-438D-B66B-D585EF706B47}" type="datetimeFigureOut">
              <a:rPr lang="en-US" smtClean="0"/>
              <a:t>21/12/2022</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9E86221-6D52-47F2-835E-390680D2D021}" type="slidenum">
              <a:rPr lang="en-US" smtClean="0"/>
              <a:t>‹#›</a:t>
            </a:fld>
            <a:endParaRPr lang="en-US"/>
          </a:p>
        </p:txBody>
      </p:sp>
    </p:spTree>
    <p:extLst>
      <p:ext uri="{BB962C8B-B14F-4D97-AF65-F5344CB8AC3E}">
        <p14:creationId xmlns:p14="http://schemas.microsoft.com/office/powerpoint/2010/main" val="9612092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E3A9364-C3A2-438D-B66B-D585EF706B47}" type="datetimeFigureOut">
              <a:rPr lang="en-US" smtClean="0"/>
              <a:t>21/12/2022</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9E86221-6D52-47F2-835E-390680D2D021}" type="slidenum">
              <a:rPr lang="en-US" smtClean="0"/>
              <a:t>‹#›</a:t>
            </a:fld>
            <a:endParaRPr lang="en-US"/>
          </a:p>
        </p:txBody>
      </p:sp>
    </p:spTree>
    <p:extLst>
      <p:ext uri="{BB962C8B-B14F-4D97-AF65-F5344CB8AC3E}">
        <p14:creationId xmlns:p14="http://schemas.microsoft.com/office/powerpoint/2010/main" val="15996019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2E3A9364-C3A2-438D-B66B-D585EF706B47}" type="datetimeFigureOut">
              <a:rPr lang="en-US" smtClean="0"/>
              <a:t>21/12/2022</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A9E86221-6D52-47F2-835E-390680D2D021}" type="slidenum">
              <a:rPr lang="en-US" smtClean="0"/>
              <a:t>‹#›</a:t>
            </a:fld>
            <a:endParaRPr lang="en-US"/>
          </a:p>
        </p:txBody>
      </p:sp>
    </p:spTree>
    <p:extLst>
      <p:ext uri="{BB962C8B-B14F-4D97-AF65-F5344CB8AC3E}">
        <p14:creationId xmlns:p14="http://schemas.microsoft.com/office/powerpoint/2010/main" val="1250687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2E3A9364-C3A2-438D-B66B-D585EF706B47}" type="datetimeFigureOut">
              <a:rPr lang="en-US" smtClean="0"/>
              <a:t>21/12/2022</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A9E86221-6D52-47F2-835E-390680D2D021}" type="slidenum">
              <a:rPr lang="en-US" smtClean="0"/>
              <a:t>‹#›</a:t>
            </a:fld>
            <a:endParaRPr lang="en-US"/>
          </a:p>
        </p:txBody>
      </p:sp>
    </p:spTree>
    <p:extLst>
      <p:ext uri="{BB962C8B-B14F-4D97-AF65-F5344CB8AC3E}">
        <p14:creationId xmlns:p14="http://schemas.microsoft.com/office/powerpoint/2010/main" val="2459399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2E3A9364-C3A2-438D-B66B-D585EF706B47}" type="datetimeFigureOut">
              <a:rPr lang="en-US" smtClean="0"/>
              <a:t>21/12/2022</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A9E86221-6D52-47F2-835E-390680D2D021}" type="slidenum">
              <a:rPr lang="en-US" smtClean="0"/>
              <a:t>‹#›</a:t>
            </a:fld>
            <a:endParaRPr lang="en-US"/>
          </a:p>
        </p:txBody>
      </p:sp>
    </p:spTree>
    <p:extLst>
      <p:ext uri="{BB962C8B-B14F-4D97-AF65-F5344CB8AC3E}">
        <p14:creationId xmlns:p14="http://schemas.microsoft.com/office/powerpoint/2010/main" val="11921345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E3A9364-C3A2-438D-B66B-D585EF706B47}" type="datetimeFigureOut">
              <a:rPr lang="en-US" smtClean="0"/>
              <a:t>21/12/2022</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9E86221-6D52-47F2-835E-390680D2D021}" type="slidenum">
              <a:rPr lang="en-US" smtClean="0"/>
              <a:t>‹#›</a:t>
            </a:fld>
            <a:endParaRPr lang="en-US"/>
          </a:p>
        </p:txBody>
      </p:sp>
    </p:spTree>
    <p:extLst>
      <p:ext uri="{BB962C8B-B14F-4D97-AF65-F5344CB8AC3E}">
        <p14:creationId xmlns:p14="http://schemas.microsoft.com/office/powerpoint/2010/main" val="41213348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E3A9364-C3A2-438D-B66B-D585EF706B47}" type="datetimeFigureOut">
              <a:rPr lang="en-US" smtClean="0"/>
              <a:t>21/12/2022</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9E86221-6D52-47F2-835E-390680D2D021}" type="slidenum">
              <a:rPr lang="en-US" smtClean="0"/>
              <a:t>‹#›</a:t>
            </a:fld>
            <a:endParaRPr lang="en-US"/>
          </a:p>
        </p:txBody>
      </p:sp>
    </p:spTree>
    <p:extLst>
      <p:ext uri="{BB962C8B-B14F-4D97-AF65-F5344CB8AC3E}">
        <p14:creationId xmlns:p14="http://schemas.microsoft.com/office/powerpoint/2010/main" val="35654002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5"/>
          <a:stretch>
            <a:fillRect/>
          </a:stretch>
        </p:blipFill>
        <p:spPr>
          <a:xfrm>
            <a:off x="-9673" y="-30780"/>
            <a:ext cx="12211346" cy="6919560"/>
          </a:xfrm>
          <a:prstGeom prst="rect">
            <a:avLst/>
          </a:prstGeom>
        </p:spPr>
      </p:pic>
    </p:spTree>
    <p:extLst>
      <p:ext uri="{BB962C8B-B14F-4D97-AF65-F5344CB8AC3E}">
        <p14:creationId xmlns:p14="http://schemas.microsoft.com/office/powerpoint/2010/main" val="16739550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4"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audio2.wav"/><Relationship Id="rId7" Type="http://schemas.openxmlformats.org/officeDocument/2006/relationships/image" Target="../media/image2.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5.wav"/><Relationship Id="rId5" Type="http://schemas.openxmlformats.org/officeDocument/2006/relationships/audio" Target="../media/audio4.wav"/><Relationship Id="rId4" Type="http://schemas.openxmlformats.org/officeDocument/2006/relationships/audio" Target="../media/audio3.wav"/></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7.xml"/><Relationship Id="rId7" Type="http://schemas.openxmlformats.org/officeDocument/2006/relationships/image" Target="../media/image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audio" Target="../media/audio6.wav"/></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spham-0936082789"/>
          <p:cNvSpPr txBox="1"/>
          <p:nvPr/>
        </p:nvSpPr>
        <p:spPr>
          <a:xfrm>
            <a:off x="1547023" y="840140"/>
            <a:ext cx="1627369" cy="1015663"/>
          </a:xfrm>
          <a:prstGeom prst="rect">
            <a:avLst/>
          </a:prstGeom>
          <a:noFill/>
        </p:spPr>
        <p:txBody>
          <a:bodyPr wrap="none" rtlCol="0">
            <a:spAutoFit/>
          </a:bodyPr>
          <a:lstStyle/>
          <a:p>
            <a:r>
              <a:rPr lang="en-US" sz="6000" b="1">
                <a:ln w="0">
                  <a:solidFill>
                    <a:srgbClr val="D5E40E"/>
                  </a:solidFill>
                </a:ln>
                <a:solidFill>
                  <a:srgbClr val="0996FF"/>
                </a:solidFill>
                <a:effectLst>
                  <a:outerShdw blurRad="38100" dist="19050" dir="2700000" algn="tl" rotWithShape="0">
                    <a:schemeClr val="dk1">
                      <a:alpha val="40000"/>
                    </a:schemeClr>
                  </a:outerShdw>
                </a:effectLst>
                <a:latin typeface="Bahnschrift SemiBold Condensed" panose="020B0502040204020203" pitchFamily="34" charset="0"/>
              </a:rPr>
              <a:t>Unit 9</a:t>
            </a:r>
          </a:p>
        </p:txBody>
      </p:sp>
      <p:sp>
        <p:nvSpPr>
          <p:cNvPr id="5" name="Mspham-0936082789"/>
          <p:cNvSpPr txBox="1"/>
          <p:nvPr/>
        </p:nvSpPr>
        <p:spPr>
          <a:xfrm>
            <a:off x="8700847" y="5191541"/>
            <a:ext cx="2299027" cy="1015663"/>
          </a:xfrm>
          <a:prstGeom prst="rect">
            <a:avLst/>
          </a:prstGeom>
          <a:noFill/>
        </p:spPr>
        <p:txBody>
          <a:bodyPr wrap="none" rtlCol="0">
            <a:spAutoFit/>
          </a:bodyPr>
          <a:lstStyle/>
          <a:p>
            <a:r>
              <a:rPr lang="en-US" sz="6000" b="1">
                <a:ln w="0">
                  <a:solidFill>
                    <a:srgbClr val="D5E40E"/>
                  </a:solidFill>
                </a:ln>
                <a:solidFill>
                  <a:srgbClr val="0996FF"/>
                </a:solidFill>
                <a:effectLst>
                  <a:outerShdw blurRad="38100" dist="19050" dir="2700000" algn="tl" rotWithShape="0">
                    <a:schemeClr val="dk1">
                      <a:alpha val="40000"/>
                    </a:schemeClr>
                  </a:outerShdw>
                </a:effectLst>
                <a:latin typeface="Bahnschrift SemiBold Condensed" panose="020B0502040204020203" pitchFamily="34" charset="0"/>
              </a:rPr>
              <a:t>Lesson 1</a:t>
            </a:r>
          </a:p>
        </p:txBody>
      </p:sp>
      <p:sp>
        <p:nvSpPr>
          <p:cNvPr id="6" name="Mspham-0936082789"/>
          <p:cNvSpPr txBox="1"/>
          <p:nvPr/>
        </p:nvSpPr>
        <p:spPr>
          <a:xfrm>
            <a:off x="1136591" y="1347972"/>
            <a:ext cx="10417322" cy="3629923"/>
          </a:xfrm>
          <a:prstGeom prst="rect">
            <a:avLst/>
          </a:prstGeom>
          <a:noFill/>
        </p:spPr>
        <p:txBody>
          <a:bodyPr wrap="none" rtlCol="0">
            <a:prstTxWarp prst="textInflateTop">
              <a:avLst/>
            </a:prstTxWarp>
            <a:spAutoFit/>
          </a:bodyPr>
          <a:lstStyle/>
          <a:p>
            <a:pPr algn="ctr"/>
            <a:r>
              <a:rPr lang="en-US" sz="8800" b="1">
                <a:ln w="12700" cmpd="sng">
                  <a:solidFill>
                    <a:schemeClr val="accent4"/>
                  </a:solidFill>
                  <a:prstDash val="solid"/>
                </a:ln>
                <a:solidFill>
                  <a:srgbClr val="FF180E"/>
                </a:solidFill>
                <a:effectLst>
                  <a:outerShdw blurRad="50800" dist="38100" dir="18900000" algn="bl" rotWithShape="0">
                    <a:prstClr val="black">
                      <a:alpha val="40000"/>
                    </a:prstClr>
                  </a:outerShdw>
                </a:effectLst>
                <a:latin typeface=".VnAristote" panose="020B7200000000000000" pitchFamily="34" charset="0"/>
              </a:rPr>
              <a:t>What did you see </a:t>
            </a:r>
          </a:p>
          <a:p>
            <a:pPr algn="ctr"/>
            <a:r>
              <a:rPr lang="en-US" sz="8800" b="1">
                <a:ln w="12700" cmpd="sng">
                  <a:solidFill>
                    <a:schemeClr val="accent4"/>
                  </a:solidFill>
                  <a:prstDash val="solid"/>
                </a:ln>
                <a:solidFill>
                  <a:srgbClr val="FF180E"/>
                </a:solidFill>
                <a:effectLst>
                  <a:outerShdw blurRad="50800" dist="38100" dir="18900000" algn="bl" rotWithShape="0">
                    <a:prstClr val="black">
                      <a:alpha val="40000"/>
                    </a:prstClr>
                  </a:outerShdw>
                </a:effectLst>
                <a:latin typeface=".VnAristote" panose="020B7200000000000000" pitchFamily="34" charset="0"/>
              </a:rPr>
              <a:t>at the zoo?</a:t>
            </a:r>
          </a:p>
        </p:txBody>
      </p:sp>
    </p:spTree>
    <p:extLst>
      <p:ext uri="{BB962C8B-B14F-4D97-AF65-F5344CB8AC3E}">
        <p14:creationId xmlns:p14="http://schemas.microsoft.com/office/powerpoint/2010/main" val="178852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0-#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2" presetClass="entr" presetSubtype="8"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1000"/>
                                        <p:tgtEl>
                                          <p:spTgt spid="6"/>
                                        </p:tgtEl>
                                      </p:cBhvr>
                                    </p:animEffect>
                                  </p:childTnLst>
                                </p:cTn>
                              </p:par>
                            </p:childTnLst>
                          </p:cTn>
                        </p:par>
                        <p:par>
                          <p:cTn id="13" fill="hold">
                            <p:stCondLst>
                              <p:cond delay="2000"/>
                            </p:stCondLst>
                            <p:childTnLst>
                              <p:par>
                                <p:cTn id="14" presetID="2" presetClass="entr" presetSubtype="8"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1000" fill="hold"/>
                                        <p:tgtEl>
                                          <p:spTgt spid="5"/>
                                        </p:tgtEl>
                                        <p:attrNameLst>
                                          <p:attrName>ppt_x</p:attrName>
                                        </p:attrNameLst>
                                      </p:cBhvr>
                                      <p:tavLst>
                                        <p:tav tm="0">
                                          <p:val>
                                            <p:strVal val="0-#ppt_w/2"/>
                                          </p:val>
                                        </p:tav>
                                        <p:tav tm="100000">
                                          <p:val>
                                            <p:strVal val="#ppt_x"/>
                                          </p:val>
                                        </p:tav>
                                      </p:tavLst>
                                    </p:anim>
                                    <p:anim calcmode="lin" valueType="num">
                                      <p:cBhvr additive="base">
                                        <p:cTn id="17"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26753" y="274717"/>
            <a:ext cx="4931350" cy="400110"/>
          </a:xfrm>
          <a:prstGeom prst="rect">
            <a:avLst/>
          </a:prstGeom>
        </p:spPr>
        <p:txBody>
          <a:bodyPr wrap="none">
            <a:spAutoFit/>
          </a:bodyPr>
          <a:lstStyle/>
          <a:p>
            <a:r>
              <a:rPr lang="en-US" sz="2000" b="1">
                <a:latin typeface="Arial" panose="020B0604020202020204" pitchFamily="34" charset="0"/>
                <a:cs typeface="Arial" panose="020B0604020202020204" pitchFamily="34" charset="0"/>
              </a:rPr>
              <a:t>5. </a:t>
            </a:r>
            <a:r>
              <a:rPr lang="en-US" sz="2000" b="1"/>
              <a:t> </a:t>
            </a:r>
            <a:r>
              <a:rPr lang="en-US" sz="2000" b="1">
                <a:latin typeface="Arial" panose="020B0604020202020204" pitchFamily="34" charset="0"/>
                <a:cs typeface="Arial" panose="020B0604020202020204" pitchFamily="34" charset="0"/>
              </a:rPr>
              <a:t>Write about your last visit to the zoo</a:t>
            </a:r>
          </a:p>
        </p:txBody>
      </p:sp>
      <p:sp>
        <p:nvSpPr>
          <p:cNvPr id="2" name="Rectangle 1"/>
          <p:cNvSpPr/>
          <p:nvPr/>
        </p:nvSpPr>
        <p:spPr>
          <a:xfrm>
            <a:off x="1064510" y="1372553"/>
            <a:ext cx="10548360" cy="3416320"/>
          </a:xfrm>
          <a:prstGeom prst="rect">
            <a:avLst/>
          </a:prstGeom>
        </p:spPr>
        <p:txBody>
          <a:bodyPr wrap="square">
            <a:spAutoFit/>
          </a:bodyPr>
          <a:lstStyle/>
          <a:p>
            <a:pPr>
              <a:lnSpc>
                <a:spcPct val="150000"/>
              </a:lnSpc>
            </a:pPr>
            <a:r>
              <a:rPr lang="en-US" sz="3600">
                <a:solidFill>
                  <a:srgbClr val="002060"/>
                </a:solidFill>
                <a:latin typeface="Arial" panose="020B0604020202020204" pitchFamily="34" charset="0"/>
                <a:cs typeface="Arial" panose="020B0604020202020204" pitchFamily="34" charset="0"/>
              </a:rPr>
              <a:t>I went to the zoo with_________last _________.</a:t>
            </a:r>
          </a:p>
          <a:p>
            <a:pPr>
              <a:lnSpc>
                <a:spcPct val="150000"/>
              </a:lnSpc>
            </a:pPr>
            <a:r>
              <a:rPr lang="en-US" sz="3600">
                <a:solidFill>
                  <a:srgbClr val="002060"/>
                </a:solidFill>
                <a:latin typeface="Arial" panose="020B0604020202020204" pitchFamily="34" charset="0"/>
                <a:cs typeface="Arial" panose="020B0604020202020204" pitchFamily="34" charset="0"/>
              </a:rPr>
              <a:t>At the zoo, I saw  ________________________.</a:t>
            </a:r>
          </a:p>
          <a:p>
            <a:pPr>
              <a:lnSpc>
                <a:spcPct val="150000"/>
              </a:lnSpc>
            </a:pPr>
            <a:r>
              <a:rPr lang="en-US" sz="3600">
                <a:solidFill>
                  <a:srgbClr val="002060"/>
                </a:solidFill>
                <a:latin typeface="Arial" panose="020B0604020202020204" pitchFamily="34" charset="0"/>
                <a:cs typeface="Arial" panose="020B0604020202020204" pitchFamily="34" charset="0"/>
              </a:rPr>
              <a:t>The _________ and the _________.</a:t>
            </a:r>
          </a:p>
          <a:p>
            <a:pPr>
              <a:lnSpc>
                <a:spcPct val="150000"/>
              </a:lnSpc>
            </a:pPr>
            <a:r>
              <a:rPr lang="en-US" sz="3600">
                <a:solidFill>
                  <a:srgbClr val="002060"/>
                </a:solidFill>
                <a:latin typeface="Arial" panose="020B0604020202020204" pitchFamily="34" charset="0"/>
                <a:cs typeface="Arial" panose="020B0604020202020204" pitchFamily="34" charset="0"/>
              </a:rPr>
              <a:t>I think the animals at the zoo are ____________.</a:t>
            </a:r>
          </a:p>
        </p:txBody>
      </p:sp>
    </p:spTree>
    <p:extLst>
      <p:ext uri="{BB962C8B-B14F-4D97-AF65-F5344CB8AC3E}">
        <p14:creationId xmlns:p14="http://schemas.microsoft.com/office/powerpoint/2010/main" val="16913587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spham-0936082789"/>
          <p:cNvSpPr/>
          <p:nvPr/>
        </p:nvSpPr>
        <p:spPr>
          <a:xfrm>
            <a:off x="825269" y="367359"/>
            <a:ext cx="1337226" cy="400110"/>
          </a:xfrm>
          <a:prstGeom prst="rect">
            <a:avLst/>
          </a:prstGeom>
        </p:spPr>
        <p:txBody>
          <a:bodyPr wrap="none">
            <a:spAutoFit/>
          </a:bodyPr>
          <a:lstStyle/>
          <a:p>
            <a:r>
              <a:rPr lang="en-US" sz="2000" b="1">
                <a:latin typeface="Arial" panose="020B0604020202020204" pitchFamily="34" charset="0"/>
                <a:cs typeface="Arial" panose="020B0604020202020204" pitchFamily="34" charset="0"/>
              </a:rPr>
              <a:t>6. Project</a:t>
            </a:r>
          </a:p>
        </p:txBody>
      </p:sp>
      <p:sp>
        <p:nvSpPr>
          <p:cNvPr id="3" name="Rectangle 2"/>
          <p:cNvSpPr/>
          <p:nvPr/>
        </p:nvSpPr>
        <p:spPr>
          <a:xfrm>
            <a:off x="1641657" y="567414"/>
            <a:ext cx="9340770" cy="707886"/>
          </a:xfrm>
          <a:prstGeom prst="rect">
            <a:avLst/>
          </a:prstGeom>
        </p:spPr>
        <p:txBody>
          <a:bodyPr wrap="square">
            <a:spAutoFit/>
          </a:bodyPr>
          <a:lstStyle/>
          <a:p>
            <a:pPr algn="ctr"/>
            <a:r>
              <a:rPr lang="en-US" sz="4000" b="1">
                <a:solidFill>
                  <a:srgbClr val="0996FF"/>
                </a:solidFill>
                <a:latin typeface="Arial" panose="020B0604020202020204" pitchFamily="34" charset="0"/>
                <a:cs typeface="Arial" panose="020B0604020202020204" pitchFamily="34" charset="0"/>
              </a:rPr>
              <a:t>Draw your dream zoo.</a:t>
            </a:r>
            <a:endParaRPr lang="en-US" sz="4000">
              <a:solidFill>
                <a:srgbClr val="0996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669940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spham-0936082789"/>
          <p:cNvSpPr txBox="1"/>
          <p:nvPr/>
        </p:nvSpPr>
        <p:spPr>
          <a:xfrm>
            <a:off x="1216352" y="2767281"/>
            <a:ext cx="9759297" cy="1200329"/>
          </a:xfrm>
          <a:prstGeom prst="rect">
            <a:avLst/>
          </a:prstGeom>
          <a:noFill/>
        </p:spPr>
        <p:txBody>
          <a:bodyPr wrap="square" rtlCol="0">
            <a:spAutoFit/>
          </a:bodyPr>
          <a:lstStyle/>
          <a:p>
            <a:pPr algn="ctr"/>
            <a:r>
              <a:rPr lang="en-US" sz="7200" b="1">
                <a:ln w="9525">
                  <a:solidFill>
                    <a:schemeClr val="bg1"/>
                  </a:solidFill>
                  <a:prstDash val="solid"/>
                </a:ln>
                <a:solidFill>
                  <a:srgbClr val="D5E40E"/>
                </a:solidFill>
                <a:effectLst>
                  <a:outerShdw blurRad="12700" dist="38100" dir="2700000" algn="tl" rotWithShape="0">
                    <a:schemeClr val="bg1">
                      <a:lumMod val="50000"/>
                    </a:schemeClr>
                  </a:outerShdw>
                </a:effectLst>
                <a:latin typeface="Elephant" panose="02020904090505020303" pitchFamily="18" charset="0"/>
              </a:rPr>
              <a:t>PRONUNCIATION</a:t>
            </a:r>
          </a:p>
        </p:txBody>
      </p:sp>
    </p:spTree>
    <p:extLst>
      <p:ext uri="{BB962C8B-B14F-4D97-AF65-F5344CB8AC3E}">
        <p14:creationId xmlns:p14="http://schemas.microsoft.com/office/powerpoint/2010/main" val="105152697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lt">
                                    <p:tmPct val="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34" presetClass="emph" presetSubtype="0" fill="hold" grpId="1" nodeType="withEffect">
                                  <p:stCondLst>
                                    <p:cond delay="0"/>
                                  </p:stCondLst>
                                  <p:iterate type="lt">
                                    <p:tmPct val="10000"/>
                                  </p:iterate>
                                  <p:childTnLst>
                                    <p:animMotion origin="layout" path="M 0 -2.22222E-6 L 0 -0.07222 " pathEditMode="relative" rAng="0" ptsTypes="AA">
                                      <p:cBhvr>
                                        <p:cTn id="9" dur="375" accel="50000" decel="50000" autoRev="1" fill="hold">
                                          <p:stCondLst>
                                            <p:cond delay="0"/>
                                          </p:stCondLst>
                                        </p:cTn>
                                        <p:tgtEl>
                                          <p:spTgt spid="4"/>
                                        </p:tgtEl>
                                        <p:attrNameLst>
                                          <p:attrName>ppt_x</p:attrName>
                                          <p:attrName>ppt_y</p:attrName>
                                        </p:attrNameLst>
                                      </p:cBhvr>
                                      <p:rCtr x="0" y="-3611"/>
                                    </p:animMotion>
                                    <p:animRot by="1500000">
                                      <p:cBhvr>
                                        <p:cTn id="10" dur="188" fill="hold">
                                          <p:stCondLst>
                                            <p:cond delay="0"/>
                                          </p:stCondLst>
                                        </p:cTn>
                                        <p:tgtEl>
                                          <p:spTgt spid="4"/>
                                        </p:tgtEl>
                                        <p:attrNameLst>
                                          <p:attrName>r</p:attrName>
                                        </p:attrNameLst>
                                      </p:cBhvr>
                                    </p:animRot>
                                    <p:animRot by="-1500000">
                                      <p:cBhvr>
                                        <p:cTn id="11" dur="188" fill="hold">
                                          <p:stCondLst>
                                            <p:cond delay="188"/>
                                          </p:stCondLst>
                                        </p:cTn>
                                        <p:tgtEl>
                                          <p:spTgt spid="4"/>
                                        </p:tgtEl>
                                        <p:attrNameLst>
                                          <p:attrName>r</p:attrName>
                                        </p:attrNameLst>
                                      </p:cBhvr>
                                    </p:animRot>
                                    <p:animRot by="-1500000">
                                      <p:cBhvr>
                                        <p:cTn id="12" dur="188" fill="hold">
                                          <p:stCondLst>
                                            <p:cond delay="375"/>
                                          </p:stCondLst>
                                        </p:cTn>
                                        <p:tgtEl>
                                          <p:spTgt spid="4"/>
                                        </p:tgtEl>
                                        <p:attrNameLst>
                                          <p:attrName>r</p:attrName>
                                        </p:attrNameLst>
                                      </p:cBhvr>
                                    </p:animRot>
                                    <p:animRot by="1500000">
                                      <p:cBhvr>
                                        <p:cTn id="13" dur="188" fill="hold">
                                          <p:stCondLst>
                                            <p:cond delay="563"/>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spham-0936082789"/>
          <p:cNvSpPr/>
          <p:nvPr/>
        </p:nvSpPr>
        <p:spPr>
          <a:xfrm>
            <a:off x="705662" y="237906"/>
            <a:ext cx="2661306" cy="400110"/>
          </a:xfrm>
          <a:prstGeom prst="rect">
            <a:avLst/>
          </a:prstGeom>
        </p:spPr>
        <p:txBody>
          <a:bodyPr wrap="none">
            <a:spAutoFit/>
          </a:bodyPr>
          <a:lstStyle/>
          <a:p>
            <a:r>
              <a:rPr lang="en-US" sz="2000" b="1">
                <a:latin typeface="Arial" panose="020B0604020202020204" pitchFamily="34" charset="0"/>
                <a:cs typeface="Arial" panose="020B0604020202020204" pitchFamily="34" charset="0"/>
              </a:rPr>
              <a:t>1. Listen and repeat.</a:t>
            </a:r>
            <a:endParaRPr lang="en-US" sz="2000">
              <a:latin typeface="Arial" panose="020B0604020202020204" pitchFamily="34" charset="0"/>
              <a:cs typeface="Arial" panose="020B0604020202020204" pitchFamily="34" charset="0"/>
            </a:endParaRPr>
          </a:p>
        </p:txBody>
      </p:sp>
      <p:pic>
        <p:nvPicPr>
          <p:cNvPr id="6" name="Msphamsound"/>
          <p:cNvPicPr>
            <a:picLocks noChangeAspect="1"/>
          </p:cNvPicPr>
          <p:nvPr/>
        </p:nvPicPr>
        <p:blipFill>
          <a:blip r:embed="rId7"/>
          <a:stretch>
            <a:fillRect/>
          </a:stretch>
        </p:blipFill>
        <p:spPr>
          <a:xfrm>
            <a:off x="5531556" y="780102"/>
            <a:ext cx="371888" cy="365792"/>
          </a:xfrm>
          <a:prstGeom prst="rect">
            <a:avLst/>
          </a:prstGeom>
        </p:spPr>
      </p:pic>
      <p:pic>
        <p:nvPicPr>
          <p:cNvPr id="7" name="Picture 6"/>
          <p:cNvPicPr>
            <a:picLocks noChangeAspect="1"/>
          </p:cNvPicPr>
          <p:nvPr/>
        </p:nvPicPr>
        <p:blipFill>
          <a:blip r:embed="rId8"/>
          <a:stretch>
            <a:fillRect/>
          </a:stretch>
        </p:blipFill>
        <p:spPr>
          <a:xfrm>
            <a:off x="451413" y="1145894"/>
            <a:ext cx="11045299" cy="4096318"/>
          </a:xfrm>
          <a:prstGeom prst="rect">
            <a:avLst/>
          </a:prstGeom>
        </p:spPr>
      </p:pic>
      <p:pic>
        <p:nvPicPr>
          <p:cNvPr id="9" name="Msphamsound"/>
          <p:cNvPicPr>
            <a:picLocks noChangeAspect="1"/>
          </p:cNvPicPr>
          <p:nvPr/>
        </p:nvPicPr>
        <p:blipFill>
          <a:blip r:embed="rId7"/>
          <a:stretch>
            <a:fillRect/>
          </a:stretch>
        </p:blipFill>
        <p:spPr>
          <a:xfrm>
            <a:off x="5612579" y="5213275"/>
            <a:ext cx="371888" cy="365792"/>
          </a:xfrm>
          <a:prstGeom prst="rect">
            <a:avLst/>
          </a:prstGeom>
        </p:spPr>
      </p:pic>
      <p:pic>
        <p:nvPicPr>
          <p:cNvPr id="10" name="Msphamsound"/>
          <p:cNvPicPr>
            <a:picLocks noChangeAspect="1"/>
          </p:cNvPicPr>
          <p:nvPr/>
        </p:nvPicPr>
        <p:blipFill>
          <a:blip r:embed="rId7"/>
          <a:stretch>
            <a:fillRect/>
          </a:stretch>
        </p:blipFill>
        <p:spPr>
          <a:xfrm>
            <a:off x="7248409" y="791682"/>
            <a:ext cx="371888" cy="365792"/>
          </a:xfrm>
          <a:prstGeom prst="rect">
            <a:avLst/>
          </a:prstGeom>
        </p:spPr>
      </p:pic>
      <p:pic>
        <p:nvPicPr>
          <p:cNvPr id="11" name="Msphamsound"/>
          <p:cNvPicPr>
            <a:picLocks noChangeAspect="1"/>
          </p:cNvPicPr>
          <p:nvPr/>
        </p:nvPicPr>
        <p:blipFill>
          <a:blip r:embed="rId7"/>
          <a:stretch>
            <a:fillRect/>
          </a:stretch>
        </p:blipFill>
        <p:spPr>
          <a:xfrm>
            <a:off x="7248409" y="5213275"/>
            <a:ext cx="371888" cy="365792"/>
          </a:xfrm>
          <a:prstGeom prst="rect">
            <a:avLst/>
          </a:prstGeom>
        </p:spPr>
      </p:pic>
      <p:pic>
        <p:nvPicPr>
          <p:cNvPr id="12" name="Msphamsound"/>
          <p:cNvPicPr>
            <a:picLocks noChangeAspect="1"/>
          </p:cNvPicPr>
          <p:nvPr/>
        </p:nvPicPr>
        <p:blipFill>
          <a:blip r:embed="rId7"/>
          <a:stretch>
            <a:fillRect/>
          </a:stretch>
        </p:blipFill>
        <p:spPr>
          <a:xfrm>
            <a:off x="10994806" y="5849813"/>
            <a:ext cx="557783" cy="548640"/>
          </a:xfrm>
          <a:prstGeom prst="rect">
            <a:avLst/>
          </a:prstGeom>
        </p:spPr>
      </p:pic>
    </p:spTree>
    <p:extLst>
      <p:ext uri="{BB962C8B-B14F-4D97-AF65-F5344CB8AC3E}">
        <p14:creationId xmlns:p14="http://schemas.microsoft.com/office/powerpoint/2010/main" val="94034632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6"/>
                                        </p:tgtEl>
                                      </p:cBhvr>
                                    </p:animEffect>
                                    <p:animScale>
                                      <p:cBhvr>
                                        <p:cTn id="7" dur="250" autoRev="1" fill="hold"/>
                                        <p:tgtEl>
                                          <p:spTgt spid="6"/>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Tiếng Anh 5 Tập 1 - Unit 9 What did you see at the zoo- - Lesson 3 - 1 Listen and repeat (mp3cut.net) (1).wav"/>
                                        </p:tgtEl>
                                      </p:cMediaNode>
                                    </p:audio>
                                  </p:sub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6" presetClass="emph" presetSubtype="0" fill="hold" nodeType="clickEffect">
                                  <p:stCondLst>
                                    <p:cond delay="0"/>
                                  </p:stCondLst>
                                  <p:childTnLst>
                                    <p:animEffect transition="out" filter="fade">
                                      <p:cBhvr>
                                        <p:cTn id="12" dur="500" tmFilter="0, 0; .2, .5; .8, .5; 1, 0"/>
                                        <p:tgtEl>
                                          <p:spTgt spid="9"/>
                                        </p:tgtEl>
                                      </p:cBhvr>
                                    </p:animEffect>
                                    <p:animScale>
                                      <p:cBhvr>
                                        <p:cTn id="13" dur="250" autoRev="1" fill="hold"/>
                                        <p:tgtEl>
                                          <p:spTgt spid="9"/>
                                        </p:tgtEl>
                                      </p:cBhvr>
                                      <p:by x="105000" y="105000"/>
                                    </p:animScale>
                                  </p:childTnLst>
                                  <p:subTnLst>
                                    <p:audio>
                                      <p:cMediaNode>
                                        <p:cTn display="0" masterRel="sameClick">
                                          <p:stCondLst>
                                            <p:cond evt="begin" delay="0">
                                              <p:tn val="11"/>
                                            </p:cond>
                                          </p:stCondLst>
                                          <p:endCondLst>
                                            <p:cond evt="onStopAudio" delay="0">
                                              <p:tgtEl>
                                                <p:sldTgt/>
                                              </p:tgtEl>
                                            </p:cond>
                                          </p:endCondLst>
                                        </p:cTn>
                                        <p:tgtEl>
                                          <p:sndTgt r:embed="rId3" name="Tiếng Anh 5 Tập 1 - Unit 9 What did you see at the zoo- - Lesson 3 - 1 Listen and repeat (mp3cut.net) (3).wav"/>
                                        </p:tgtEl>
                                      </p:cMediaNode>
                                    </p:audio>
                                  </p:subTnLst>
                                </p:cTn>
                              </p:par>
                            </p:childTnLst>
                          </p:cTn>
                        </p:par>
                      </p:childTnLst>
                    </p:cTn>
                  </p:par>
                </p:childTnLst>
              </p:cTn>
              <p:nextCondLst>
                <p:cond evt="onClick" delay="0">
                  <p:tgtEl>
                    <p:spTgt spid="9"/>
                  </p:tgtEl>
                </p:cond>
              </p:nextCondLst>
            </p:seq>
            <p:seq concurrent="1" nextAc="seek">
              <p:cTn id="14" restart="whenNotActive" fill="hold" evtFilter="cancelBubble" nodeType="interactiveSeq">
                <p:stCondLst>
                  <p:cond evt="onClick" delay="0">
                    <p:tgtEl>
                      <p:spTgt spid="10"/>
                    </p:tgtEl>
                  </p:cond>
                </p:stCondLst>
                <p:endSync evt="end" delay="0">
                  <p:rtn val="all"/>
                </p:endSync>
                <p:childTnLst>
                  <p:par>
                    <p:cTn id="15" fill="hold">
                      <p:stCondLst>
                        <p:cond delay="0"/>
                      </p:stCondLst>
                      <p:childTnLst>
                        <p:par>
                          <p:cTn id="16" fill="hold">
                            <p:stCondLst>
                              <p:cond delay="0"/>
                            </p:stCondLst>
                            <p:childTnLst>
                              <p:par>
                                <p:cTn id="17" presetID="26" presetClass="emph" presetSubtype="0" fill="hold" nodeType="clickEffect">
                                  <p:stCondLst>
                                    <p:cond delay="0"/>
                                  </p:stCondLst>
                                  <p:childTnLst>
                                    <p:animEffect transition="out" filter="fade">
                                      <p:cBhvr>
                                        <p:cTn id="18" dur="500" tmFilter="0, 0; .2, .5; .8, .5; 1, 0"/>
                                        <p:tgtEl>
                                          <p:spTgt spid="10"/>
                                        </p:tgtEl>
                                      </p:cBhvr>
                                    </p:animEffect>
                                    <p:animScale>
                                      <p:cBhvr>
                                        <p:cTn id="19" dur="250" autoRev="1" fill="hold"/>
                                        <p:tgtEl>
                                          <p:spTgt spid="10"/>
                                        </p:tgtEl>
                                      </p:cBhvr>
                                      <p:by x="105000" y="105000"/>
                                    </p:animScale>
                                  </p:childTnLst>
                                  <p:subTnLst>
                                    <p:audio>
                                      <p:cMediaNode>
                                        <p:cTn display="0" masterRel="sameClick">
                                          <p:stCondLst>
                                            <p:cond evt="begin" delay="0">
                                              <p:tn val="17"/>
                                            </p:cond>
                                          </p:stCondLst>
                                          <p:endCondLst>
                                            <p:cond evt="onStopAudio" delay="0">
                                              <p:tgtEl>
                                                <p:sldTgt/>
                                              </p:tgtEl>
                                            </p:cond>
                                          </p:endCondLst>
                                        </p:cTn>
                                        <p:tgtEl>
                                          <p:sndTgt r:embed="rId4" name="Tiếng Anh 5 Tập 1 - Unit 9 What did you see at the zoo- - Lesson 3 - 1 Listen and repeat (mp3cut.net) (2).wav"/>
                                        </p:tgtEl>
                                      </p:cMediaNode>
                                    </p:audio>
                                  </p:sub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1"/>
                    </p:tgtEl>
                  </p:cond>
                </p:stCondLst>
                <p:endSync evt="end" delay="0">
                  <p:rtn val="all"/>
                </p:endSync>
                <p:childTnLst>
                  <p:par>
                    <p:cTn id="21" fill="hold">
                      <p:stCondLst>
                        <p:cond delay="0"/>
                      </p:stCondLst>
                      <p:childTnLst>
                        <p:par>
                          <p:cTn id="22" fill="hold">
                            <p:stCondLst>
                              <p:cond delay="0"/>
                            </p:stCondLst>
                            <p:childTnLst>
                              <p:par>
                                <p:cTn id="23" presetID="26" presetClass="emph" presetSubtype="0" fill="hold" nodeType="clickEffect">
                                  <p:stCondLst>
                                    <p:cond delay="0"/>
                                  </p:stCondLst>
                                  <p:childTnLst>
                                    <p:animEffect transition="out" filter="fade">
                                      <p:cBhvr>
                                        <p:cTn id="24" dur="500" tmFilter="0, 0; .2, .5; .8, .5; 1, 0"/>
                                        <p:tgtEl>
                                          <p:spTgt spid="11"/>
                                        </p:tgtEl>
                                      </p:cBhvr>
                                    </p:animEffect>
                                    <p:animScale>
                                      <p:cBhvr>
                                        <p:cTn id="25" dur="250" autoRev="1" fill="hold"/>
                                        <p:tgtEl>
                                          <p:spTgt spid="11"/>
                                        </p:tgtEl>
                                      </p:cBhvr>
                                      <p:by x="105000" y="105000"/>
                                    </p:animScale>
                                  </p:childTnLst>
                                  <p:subTnLst>
                                    <p:audio>
                                      <p:cMediaNode>
                                        <p:cTn display="0" masterRel="sameClick">
                                          <p:stCondLst>
                                            <p:cond evt="begin" delay="0">
                                              <p:tn val="23"/>
                                            </p:cond>
                                          </p:stCondLst>
                                          <p:endCondLst>
                                            <p:cond evt="onStopAudio" delay="0">
                                              <p:tgtEl>
                                                <p:sldTgt/>
                                              </p:tgtEl>
                                            </p:cond>
                                          </p:endCondLst>
                                        </p:cTn>
                                        <p:tgtEl>
                                          <p:sndTgt r:embed="rId5" name="Tiếng Anh 5 Tập 1 - Unit 9 What did you see at the zoo- - Lesson 3 - 1 Listen and repeat (mp3cut.net) (4).wav"/>
                                        </p:tgtEl>
                                      </p:cMediaNode>
                                    </p:audio>
                                  </p:subTnLst>
                                </p:cTn>
                              </p:par>
                            </p:childTnLst>
                          </p:cTn>
                        </p:par>
                      </p:childTnLst>
                    </p:cTn>
                  </p:par>
                </p:childTnLst>
              </p:cTn>
              <p:nextCondLst>
                <p:cond evt="onClick" delay="0">
                  <p:tgtEl>
                    <p:spTgt spid="11"/>
                  </p:tgtEl>
                </p:cond>
              </p:nextCondLst>
            </p:seq>
            <p:seq concurrent="1" nextAc="seek">
              <p:cTn id="26" restart="whenNotActive" fill="hold" evtFilter="cancelBubble" nodeType="interactiveSeq">
                <p:stCondLst>
                  <p:cond evt="onClick" delay="0">
                    <p:tgtEl>
                      <p:spTgt spid="12"/>
                    </p:tgtEl>
                  </p:cond>
                </p:stCondLst>
                <p:endSync evt="end" delay="0">
                  <p:rtn val="all"/>
                </p:endSync>
                <p:childTnLst>
                  <p:par>
                    <p:cTn id="27" fill="hold">
                      <p:stCondLst>
                        <p:cond delay="0"/>
                      </p:stCondLst>
                      <p:childTnLst>
                        <p:par>
                          <p:cTn id="28" fill="hold">
                            <p:stCondLst>
                              <p:cond delay="0"/>
                            </p:stCondLst>
                            <p:childTnLst>
                              <p:par>
                                <p:cTn id="29" presetID="26" presetClass="emph" presetSubtype="0" fill="hold" nodeType="clickEffect">
                                  <p:stCondLst>
                                    <p:cond delay="0"/>
                                  </p:stCondLst>
                                  <p:childTnLst>
                                    <p:animEffect transition="out" filter="fade">
                                      <p:cBhvr>
                                        <p:cTn id="30" dur="500" tmFilter="0, 0; .2, .5; .8, .5; 1, 0"/>
                                        <p:tgtEl>
                                          <p:spTgt spid="12"/>
                                        </p:tgtEl>
                                      </p:cBhvr>
                                    </p:animEffect>
                                    <p:animScale>
                                      <p:cBhvr>
                                        <p:cTn id="31" dur="250" autoRev="1" fill="hold"/>
                                        <p:tgtEl>
                                          <p:spTgt spid="12"/>
                                        </p:tgtEl>
                                      </p:cBhvr>
                                      <p:by x="105000" y="105000"/>
                                    </p:animScale>
                                  </p:childTnLst>
                                  <p:subTnLst>
                                    <p:audio>
                                      <p:cMediaNode>
                                        <p:cTn display="0" masterRel="sameClick">
                                          <p:stCondLst>
                                            <p:cond evt="begin" delay="0">
                                              <p:tn val="29"/>
                                            </p:cond>
                                          </p:stCondLst>
                                          <p:endCondLst>
                                            <p:cond evt="onStopAudio" delay="0">
                                              <p:tgtEl>
                                                <p:sldTgt/>
                                              </p:tgtEl>
                                            </p:cond>
                                          </p:endCondLst>
                                        </p:cTn>
                                        <p:tgtEl>
                                          <p:sndTgt r:embed="rId6" name="Tiếng Anh 5 Tập 1 - Unit 9 What did you see at the zoo- - Lesson 3 - 1 Listen and repeat (mp3cut.net).wav"/>
                                        </p:tgtEl>
                                      </p:cMediaNode>
                                    </p:audio>
                                  </p:subTnLst>
                                </p:cTn>
                              </p:par>
                            </p:childTnLst>
                          </p:cTn>
                        </p:par>
                      </p:childTnLst>
                    </p:cTn>
                  </p:par>
                </p:childTnLst>
              </p:cTn>
              <p:nextCondLst>
                <p:cond evt="onClick" delay="0">
                  <p:tgtEl>
                    <p:spTgt spid="1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145924" y="1480271"/>
            <a:ext cx="10602380" cy="3217843"/>
          </a:xfrm>
          <a:prstGeom prst="rect">
            <a:avLst/>
          </a:prstGeom>
        </p:spPr>
      </p:pic>
      <p:sp>
        <p:nvSpPr>
          <p:cNvPr id="2" name="Mspham-0936082789"/>
          <p:cNvSpPr/>
          <p:nvPr/>
        </p:nvSpPr>
        <p:spPr>
          <a:xfrm>
            <a:off x="616315" y="258574"/>
            <a:ext cx="9241632" cy="400110"/>
          </a:xfrm>
          <a:prstGeom prst="rect">
            <a:avLst/>
          </a:prstGeom>
        </p:spPr>
        <p:txBody>
          <a:bodyPr wrap="none">
            <a:spAutoFit/>
          </a:bodyPr>
          <a:lstStyle/>
          <a:p>
            <a:r>
              <a:rPr lang="en-US" sz="2000" b="1">
                <a:latin typeface="Arial" panose="020B0604020202020204" pitchFamily="34" charset="0"/>
                <a:cs typeface="Arial" panose="020B0604020202020204" pitchFamily="34" charset="0"/>
              </a:rPr>
              <a:t>2. Listen and underline the stressed words. Then say the sentences aloud.</a:t>
            </a:r>
          </a:p>
        </p:txBody>
      </p:sp>
      <p:pic>
        <p:nvPicPr>
          <p:cNvPr id="7" name="Msphamsound-0936082789"/>
          <p:cNvPicPr>
            <a:picLocks noChangeAspect="1"/>
          </p:cNvPicPr>
          <p:nvPr/>
        </p:nvPicPr>
        <p:blipFill>
          <a:blip r:embed="rId3"/>
          <a:stretch>
            <a:fillRect/>
          </a:stretch>
        </p:blipFill>
        <p:spPr>
          <a:xfrm>
            <a:off x="11208657" y="5731075"/>
            <a:ext cx="539647" cy="548640"/>
          </a:xfrm>
          <a:prstGeom prst="rect">
            <a:avLst/>
          </a:prstGeom>
        </p:spPr>
      </p:pic>
      <p:pic>
        <p:nvPicPr>
          <p:cNvPr id="9" name="Msphamsound-0936082789"/>
          <p:cNvPicPr>
            <a:picLocks noChangeAspect="1"/>
          </p:cNvPicPr>
          <p:nvPr/>
        </p:nvPicPr>
        <p:blipFill>
          <a:blip r:embed="rId3"/>
          <a:stretch>
            <a:fillRect/>
          </a:stretch>
        </p:blipFill>
        <p:spPr>
          <a:xfrm>
            <a:off x="7594923" y="1837062"/>
            <a:ext cx="359765" cy="365760"/>
          </a:xfrm>
          <a:prstGeom prst="rect">
            <a:avLst/>
          </a:prstGeom>
        </p:spPr>
      </p:pic>
      <p:pic>
        <p:nvPicPr>
          <p:cNvPr id="10" name="Msphamsound-0936082789"/>
          <p:cNvPicPr>
            <a:picLocks noChangeAspect="1"/>
          </p:cNvPicPr>
          <p:nvPr/>
        </p:nvPicPr>
        <p:blipFill>
          <a:blip r:embed="rId3"/>
          <a:stretch>
            <a:fillRect/>
          </a:stretch>
        </p:blipFill>
        <p:spPr>
          <a:xfrm>
            <a:off x="5939743" y="2519968"/>
            <a:ext cx="359765" cy="365760"/>
          </a:xfrm>
          <a:prstGeom prst="rect">
            <a:avLst/>
          </a:prstGeom>
        </p:spPr>
      </p:pic>
      <p:pic>
        <p:nvPicPr>
          <p:cNvPr id="11" name="Msphamsound-0936082789"/>
          <p:cNvPicPr>
            <a:picLocks noChangeAspect="1"/>
          </p:cNvPicPr>
          <p:nvPr/>
        </p:nvPicPr>
        <p:blipFill>
          <a:blip r:embed="rId3"/>
          <a:stretch>
            <a:fillRect/>
          </a:stretch>
        </p:blipFill>
        <p:spPr>
          <a:xfrm>
            <a:off x="11388539" y="3422793"/>
            <a:ext cx="359765" cy="365760"/>
          </a:xfrm>
          <a:prstGeom prst="rect">
            <a:avLst/>
          </a:prstGeom>
        </p:spPr>
      </p:pic>
      <p:pic>
        <p:nvPicPr>
          <p:cNvPr id="12" name="Msphamsound-0936082789"/>
          <p:cNvPicPr>
            <a:picLocks noChangeAspect="1"/>
          </p:cNvPicPr>
          <p:nvPr/>
        </p:nvPicPr>
        <p:blipFill>
          <a:blip r:embed="rId3"/>
          <a:stretch>
            <a:fillRect/>
          </a:stretch>
        </p:blipFill>
        <p:spPr>
          <a:xfrm>
            <a:off x="6538747" y="4013102"/>
            <a:ext cx="359765" cy="365760"/>
          </a:xfrm>
          <a:prstGeom prst="rect">
            <a:avLst/>
          </a:prstGeom>
        </p:spPr>
      </p:pic>
      <p:cxnSp>
        <p:nvCxnSpPr>
          <p:cNvPr id="15" name="Mspham-0936082789"/>
          <p:cNvCxnSpPr/>
          <p:nvPr/>
        </p:nvCxnSpPr>
        <p:spPr>
          <a:xfrm>
            <a:off x="1853220" y="2249122"/>
            <a:ext cx="1006998" cy="0"/>
          </a:xfrm>
          <a:prstGeom prst="line">
            <a:avLst/>
          </a:prstGeom>
          <a:ln w="28575">
            <a:solidFill>
              <a:srgbClr val="FF180E"/>
            </a:solidFill>
          </a:ln>
        </p:spPr>
        <p:style>
          <a:lnRef idx="1">
            <a:schemeClr val="accent1"/>
          </a:lnRef>
          <a:fillRef idx="0">
            <a:schemeClr val="accent1"/>
          </a:fillRef>
          <a:effectRef idx="0">
            <a:schemeClr val="accent1"/>
          </a:effectRef>
          <a:fontRef idx="minor">
            <a:schemeClr val="tx1"/>
          </a:fontRef>
        </p:style>
      </p:cxnSp>
      <p:cxnSp>
        <p:nvCxnSpPr>
          <p:cNvPr id="13" name="Mspham-0936082789"/>
          <p:cNvCxnSpPr/>
          <p:nvPr/>
        </p:nvCxnSpPr>
        <p:spPr>
          <a:xfrm>
            <a:off x="4516173" y="2213973"/>
            <a:ext cx="694156" cy="0"/>
          </a:xfrm>
          <a:prstGeom prst="line">
            <a:avLst/>
          </a:prstGeom>
          <a:ln w="28575">
            <a:solidFill>
              <a:srgbClr val="FF180E"/>
            </a:solidFill>
          </a:ln>
        </p:spPr>
        <p:style>
          <a:lnRef idx="1">
            <a:schemeClr val="accent1"/>
          </a:lnRef>
          <a:fillRef idx="0">
            <a:schemeClr val="accent1"/>
          </a:fillRef>
          <a:effectRef idx="0">
            <a:schemeClr val="accent1"/>
          </a:effectRef>
          <a:fontRef idx="minor">
            <a:schemeClr val="tx1"/>
          </a:fontRef>
        </p:style>
      </p:cxnSp>
      <p:cxnSp>
        <p:nvCxnSpPr>
          <p:cNvPr id="14" name="Mspham-0936082789"/>
          <p:cNvCxnSpPr/>
          <p:nvPr/>
        </p:nvCxnSpPr>
        <p:spPr>
          <a:xfrm>
            <a:off x="6551434" y="2238590"/>
            <a:ext cx="694156" cy="0"/>
          </a:xfrm>
          <a:prstGeom prst="line">
            <a:avLst/>
          </a:prstGeom>
          <a:ln w="28575">
            <a:solidFill>
              <a:srgbClr val="FF180E"/>
            </a:solidFill>
          </a:ln>
        </p:spPr>
        <p:style>
          <a:lnRef idx="1">
            <a:schemeClr val="accent1"/>
          </a:lnRef>
          <a:fillRef idx="0">
            <a:schemeClr val="accent1"/>
          </a:fillRef>
          <a:effectRef idx="0">
            <a:schemeClr val="accent1"/>
          </a:effectRef>
          <a:fontRef idx="minor">
            <a:schemeClr val="tx1"/>
          </a:fontRef>
        </p:style>
      </p:cxnSp>
      <p:cxnSp>
        <p:nvCxnSpPr>
          <p:cNvPr id="16" name="Mspham-0936082789"/>
          <p:cNvCxnSpPr/>
          <p:nvPr/>
        </p:nvCxnSpPr>
        <p:spPr>
          <a:xfrm>
            <a:off x="2062977" y="2882304"/>
            <a:ext cx="741486" cy="0"/>
          </a:xfrm>
          <a:prstGeom prst="line">
            <a:avLst/>
          </a:prstGeom>
          <a:ln w="28575">
            <a:solidFill>
              <a:srgbClr val="FF180E"/>
            </a:solidFill>
          </a:ln>
        </p:spPr>
        <p:style>
          <a:lnRef idx="1">
            <a:schemeClr val="accent1"/>
          </a:lnRef>
          <a:fillRef idx="0">
            <a:schemeClr val="accent1"/>
          </a:fillRef>
          <a:effectRef idx="0">
            <a:schemeClr val="accent1"/>
          </a:effectRef>
          <a:fontRef idx="minor">
            <a:schemeClr val="tx1"/>
          </a:fontRef>
        </p:style>
      </p:cxnSp>
      <p:cxnSp>
        <p:nvCxnSpPr>
          <p:cNvPr id="17" name="Mspham-0936082789"/>
          <p:cNvCxnSpPr/>
          <p:nvPr/>
        </p:nvCxnSpPr>
        <p:spPr>
          <a:xfrm>
            <a:off x="2955075" y="2868715"/>
            <a:ext cx="669071" cy="13589"/>
          </a:xfrm>
          <a:prstGeom prst="line">
            <a:avLst/>
          </a:prstGeom>
          <a:ln w="28575">
            <a:solidFill>
              <a:srgbClr val="FF180E"/>
            </a:solidFill>
          </a:ln>
        </p:spPr>
        <p:style>
          <a:lnRef idx="1">
            <a:schemeClr val="accent1"/>
          </a:lnRef>
          <a:fillRef idx="0">
            <a:schemeClr val="accent1"/>
          </a:fillRef>
          <a:effectRef idx="0">
            <a:schemeClr val="accent1"/>
          </a:effectRef>
          <a:fontRef idx="minor">
            <a:schemeClr val="tx1"/>
          </a:fontRef>
        </p:style>
      </p:cxnSp>
      <p:cxnSp>
        <p:nvCxnSpPr>
          <p:cNvPr id="18" name="Mspham-0936082789"/>
          <p:cNvCxnSpPr/>
          <p:nvPr/>
        </p:nvCxnSpPr>
        <p:spPr>
          <a:xfrm>
            <a:off x="4279078" y="2882304"/>
            <a:ext cx="1486102" cy="6794"/>
          </a:xfrm>
          <a:prstGeom prst="line">
            <a:avLst/>
          </a:prstGeom>
          <a:ln w="28575">
            <a:solidFill>
              <a:srgbClr val="FF180E"/>
            </a:solidFill>
          </a:ln>
        </p:spPr>
        <p:style>
          <a:lnRef idx="1">
            <a:schemeClr val="accent1"/>
          </a:lnRef>
          <a:fillRef idx="0">
            <a:schemeClr val="accent1"/>
          </a:fillRef>
          <a:effectRef idx="0">
            <a:schemeClr val="accent1"/>
          </a:effectRef>
          <a:fontRef idx="minor">
            <a:schemeClr val="tx1"/>
          </a:fontRef>
        </p:style>
      </p:cxnSp>
      <p:cxnSp>
        <p:nvCxnSpPr>
          <p:cNvPr id="21" name="Mspham-0936082789"/>
          <p:cNvCxnSpPr/>
          <p:nvPr/>
        </p:nvCxnSpPr>
        <p:spPr>
          <a:xfrm>
            <a:off x="1852164" y="3740524"/>
            <a:ext cx="1006998" cy="0"/>
          </a:xfrm>
          <a:prstGeom prst="line">
            <a:avLst/>
          </a:prstGeom>
          <a:ln w="28575">
            <a:solidFill>
              <a:srgbClr val="FF180E"/>
            </a:solidFill>
          </a:ln>
        </p:spPr>
        <p:style>
          <a:lnRef idx="1">
            <a:schemeClr val="accent1"/>
          </a:lnRef>
          <a:fillRef idx="0">
            <a:schemeClr val="accent1"/>
          </a:fillRef>
          <a:effectRef idx="0">
            <a:schemeClr val="accent1"/>
          </a:effectRef>
          <a:fontRef idx="minor">
            <a:schemeClr val="tx1"/>
          </a:fontRef>
        </p:style>
      </p:cxnSp>
      <p:cxnSp>
        <p:nvCxnSpPr>
          <p:cNvPr id="22" name="Mspham-0936082789"/>
          <p:cNvCxnSpPr/>
          <p:nvPr/>
        </p:nvCxnSpPr>
        <p:spPr>
          <a:xfrm>
            <a:off x="4382054" y="3743949"/>
            <a:ext cx="1828800" cy="0"/>
          </a:xfrm>
          <a:prstGeom prst="line">
            <a:avLst/>
          </a:prstGeom>
          <a:ln w="28575">
            <a:solidFill>
              <a:srgbClr val="FF180E"/>
            </a:solidFill>
          </a:ln>
        </p:spPr>
        <p:style>
          <a:lnRef idx="1">
            <a:schemeClr val="accent1"/>
          </a:lnRef>
          <a:fillRef idx="0">
            <a:schemeClr val="accent1"/>
          </a:fillRef>
          <a:effectRef idx="0">
            <a:schemeClr val="accent1"/>
          </a:effectRef>
          <a:fontRef idx="minor">
            <a:schemeClr val="tx1"/>
          </a:fontRef>
        </p:style>
      </p:cxnSp>
      <p:cxnSp>
        <p:nvCxnSpPr>
          <p:cNvPr id="23" name="Mspham-0936082789"/>
          <p:cNvCxnSpPr/>
          <p:nvPr/>
        </p:nvCxnSpPr>
        <p:spPr>
          <a:xfrm>
            <a:off x="6384093" y="3729373"/>
            <a:ext cx="457200" cy="13589"/>
          </a:xfrm>
          <a:prstGeom prst="line">
            <a:avLst/>
          </a:prstGeom>
          <a:ln w="28575">
            <a:solidFill>
              <a:srgbClr val="FF180E"/>
            </a:solidFill>
          </a:ln>
        </p:spPr>
        <p:style>
          <a:lnRef idx="1">
            <a:schemeClr val="accent1"/>
          </a:lnRef>
          <a:fillRef idx="0">
            <a:schemeClr val="accent1"/>
          </a:fillRef>
          <a:effectRef idx="0">
            <a:schemeClr val="accent1"/>
          </a:effectRef>
          <a:fontRef idx="minor">
            <a:schemeClr val="tx1"/>
          </a:fontRef>
        </p:style>
      </p:cxnSp>
      <p:cxnSp>
        <p:nvCxnSpPr>
          <p:cNvPr id="25" name="Mspham-0936082789"/>
          <p:cNvCxnSpPr/>
          <p:nvPr/>
        </p:nvCxnSpPr>
        <p:spPr>
          <a:xfrm>
            <a:off x="10136460" y="3742962"/>
            <a:ext cx="970155" cy="0"/>
          </a:xfrm>
          <a:prstGeom prst="line">
            <a:avLst/>
          </a:prstGeom>
          <a:ln w="28575">
            <a:solidFill>
              <a:srgbClr val="FF180E"/>
            </a:solidFill>
          </a:ln>
        </p:spPr>
        <p:style>
          <a:lnRef idx="1">
            <a:schemeClr val="accent1"/>
          </a:lnRef>
          <a:fillRef idx="0">
            <a:schemeClr val="accent1"/>
          </a:fillRef>
          <a:effectRef idx="0">
            <a:schemeClr val="accent1"/>
          </a:effectRef>
          <a:fontRef idx="minor">
            <a:schemeClr val="tx1"/>
          </a:fontRef>
        </p:style>
      </p:cxnSp>
      <p:cxnSp>
        <p:nvCxnSpPr>
          <p:cNvPr id="27" name="Mspham-0936082789"/>
          <p:cNvCxnSpPr/>
          <p:nvPr/>
        </p:nvCxnSpPr>
        <p:spPr>
          <a:xfrm>
            <a:off x="2888169" y="4352712"/>
            <a:ext cx="1335154" cy="0"/>
          </a:xfrm>
          <a:prstGeom prst="line">
            <a:avLst/>
          </a:prstGeom>
          <a:ln w="28575">
            <a:solidFill>
              <a:srgbClr val="FF180E"/>
            </a:solidFill>
          </a:ln>
        </p:spPr>
        <p:style>
          <a:lnRef idx="1">
            <a:schemeClr val="accent1"/>
          </a:lnRef>
          <a:fillRef idx="0">
            <a:schemeClr val="accent1"/>
          </a:fillRef>
          <a:effectRef idx="0">
            <a:schemeClr val="accent1"/>
          </a:effectRef>
          <a:fontRef idx="minor">
            <a:schemeClr val="tx1"/>
          </a:fontRef>
        </p:style>
      </p:cxnSp>
      <p:cxnSp>
        <p:nvCxnSpPr>
          <p:cNvPr id="29" name="Mspham-0936082789"/>
          <p:cNvCxnSpPr/>
          <p:nvPr/>
        </p:nvCxnSpPr>
        <p:spPr>
          <a:xfrm>
            <a:off x="4354552" y="4352712"/>
            <a:ext cx="1856302" cy="0"/>
          </a:xfrm>
          <a:prstGeom prst="line">
            <a:avLst/>
          </a:prstGeom>
          <a:ln w="28575">
            <a:solidFill>
              <a:srgbClr val="FF180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7204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fade">
                                      <p:cBhvr>
                                        <p:cTn id="42" dur="500"/>
                                        <p:tgtEl>
                                          <p:spTgt spid="2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fade">
                                      <p:cBhvr>
                                        <p:cTn id="47" dur="500"/>
                                        <p:tgtEl>
                                          <p:spTgt spid="27"/>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fade">
                                      <p:cBhvr>
                                        <p:cTn id="5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7"/>
                    </p:tgtEl>
                  </p:cond>
                </p:stCondLst>
                <p:endSync evt="end" delay="0">
                  <p:rtn val="all"/>
                </p:endSync>
                <p:childTnLst>
                  <p:par>
                    <p:cTn id="54" fill="hold">
                      <p:stCondLst>
                        <p:cond delay="0"/>
                      </p:stCondLst>
                      <p:childTnLst>
                        <p:par>
                          <p:cTn id="55" fill="hold">
                            <p:stCondLst>
                              <p:cond delay="0"/>
                            </p:stCondLst>
                            <p:childTnLst>
                              <p:par>
                                <p:cTn id="56" presetID="26" presetClass="emph" presetSubtype="0" fill="hold" nodeType="clickEffect">
                                  <p:stCondLst>
                                    <p:cond delay="0"/>
                                  </p:stCondLst>
                                  <p:childTnLst>
                                    <p:animEffect transition="out" filter="fade">
                                      <p:cBhvr>
                                        <p:cTn id="57" dur="500" tmFilter="0, 0; .2, .5; .8, .5; 1, 0"/>
                                        <p:tgtEl>
                                          <p:spTgt spid="7"/>
                                        </p:tgtEl>
                                      </p:cBhvr>
                                    </p:animEffect>
                                    <p:animScale>
                                      <p:cBhvr>
                                        <p:cTn id="58" dur="250" autoRev="1" fill="hold"/>
                                        <p:tgtEl>
                                          <p:spTgt spid="7"/>
                                        </p:tgtEl>
                                      </p:cBhvr>
                                      <p:by x="105000" y="105000"/>
                                    </p:animScale>
                                  </p:childTnLst>
                                </p:cTn>
                              </p:par>
                            </p:childTnLst>
                          </p:cTn>
                        </p:par>
                      </p:childTnLst>
                    </p:cTn>
                  </p:par>
                </p:childTnLst>
              </p:cTn>
              <p:nextCondLst>
                <p:cond evt="onClick" delay="0">
                  <p:tgtEl>
                    <p:spTgt spid="7"/>
                  </p:tgtEl>
                </p:cond>
              </p:nextCondLst>
            </p:seq>
            <p:seq concurrent="1" nextAc="seek">
              <p:cTn id="59" restart="whenNotActive" fill="hold" evtFilter="cancelBubble" nodeType="interactiveSeq">
                <p:stCondLst>
                  <p:cond evt="onClick" delay="0">
                    <p:tgtEl>
                      <p:spTgt spid="9"/>
                    </p:tgtEl>
                  </p:cond>
                </p:stCondLst>
                <p:endSync evt="end" delay="0">
                  <p:rtn val="all"/>
                </p:endSync>
                <p:childTnLst>
                  <p:par>
                    <p:cTn id="60" fill="hold">
                      <p:stCondLst>
                        <p:cond delay="0"/>
                      </p:stCondLst>
                      <p:childTnLst>
                        <p:par>
                          <p:cTn id="61" fill="hold">
                            <p:stCondLst>
                              <p:cond delay="0"/>
                            </p:stCondLst>
                            <p:childTnLst>
                              <p:par>
                                <p:cTn id="62" presetID="26" presetClass="emph" presetSubtype="0" fill="hold" nodeType="clickEffect">
                                  <p:stCondLst>
                                    <p:cond delay="0"/>
                                  </p:stCondLst>
                                  <p:childTnLst>
                                    <p:animEffect transition="out" filter="fade">
                                      <p:cBhvr>
                                        <p:cTn id="63" dur="500" tmFilter="0, 0; .2, .5; .8, .5; 1, 0"/>
                                        <p:tgtEl>
                                          <p:spTgt spid="9"/>
                                        </p:tgtEl>
                                      </p:cBhvr>
                                    </p:animEffect>
                                    <p:animScale>
                                      <p:cBhvr>
                                        <p:cTn id="64" dur="250" autoRev="1" fill="hold"/>
                                        <p:tgtEl>
                                          <p:spTgt spid="9"/>
                                        </p:tgtEl>
                                      </p:cBhvr>
                                      <p:by x="105000" y="105000"/>
                                    </p:animScale>
                                  </p:childTnLst>
                                </p:cTn>
                              </p:par>
                            </p:childTnLst>
                          </p:cTn>
                        </p:par>
                      </p:childTnLst>
                    </p:cTn>
                  </p:par>
                </p:childTnLst>
              </p:cTn>
              <p:nextCondLst>
                <p:cond evt="onClick" delay="0">
                  <p:tgtEl>
                    <p:spTgt spid="9"/>
                  </p:tgtEl>
                </p:cond>
              </p:nextCondLst>
            </p:seq>
            <p:seq concurrent="1" nextAc="seek">
              <p:cTn id="65" restart="whenNotActive" fill="hold" evtFilter="cancelBubble" nodeType="interactiveSeq">
                <p:stCondLst>
                  <p:cond evt="onClick" delay="0">
                    <p:tgtEl>
                      <p:spTgt spid="10"/>
                    </p:tgtEl>
                  </p:cond>
                </p:stCondLst>
                <p:endSync evt="end" delay="0">
                  <p:rtn val="all"/>
                </p:endSync>
                <p:childTnLst>
                  <p:par>
                    <p:cTn id="66" fill="hold">
                      <p:stCondLst>
                        <p:cond delay="0"/>
                      </p:stCondLst>
                      <p:childTnLst>
                        <p:par>
                          <p:cTn id="67" fill="hold">
                            <p:stCondLst>
                              <p:cond delay="0"/>
                            </p:stCondLst>
                            <p:childTnLst>
                              <p:par>
                                <p:cTn id="68" presetID="26" presetClass="emph" presetSubtype="0" fill="hold" nodeType="clickEffect">
                                  <p:stCondLst>
                                    <p:cond delay="0"/>
                                  </p:stCondLst>
                                  <p:childTnLst>
                                    <p:animEffect transition="out" filter="fade">
                                      <p:cBhvr>
                                        <p:cTn id="69" dur="500" tmFilter="0, 0; .2, .5; .8, .5; 1, 0"/>
                                        <p:tgtEl>
                                          <p:spTgt spid="10"/>
                                        </p:tgtEl>
                                      </p:cBhvr>
                                    </p:animEffect>
                                    <p:animScale>
                                      <p:cBhvr>
                                        <p:cTn id="70" dur="250" autoRev="1" fill="hold"/>
                                        <p:tgtEl>
                                          <p:spTgt spid="10"/>
                                        </p:tgtEl>
                                      </p:cBhvr>
                                      <p:by x="105000" y="105000"/>
                                    </p:animScale>
                                  </p:childTnLst>
                                </p:cTn>
                              </p:par>
                            </p:childTnLst>
                          </p:cTn>
                        </p:par>
                      </p:childTnLst>
                    </p:cTn>
                  </p:par>
                </p:childTnLst>
              </p:cTn>
              <p:nextCondLst>
                <p:cond evt="onClick" delay="0">
                  <p:tgtEl>
                    <p:spTgt spid="10"/>
                  </p:tgtEl>
                </p:cond>
              </p:nextCondLst>
            </p:seq>
            <p:seq concurrent="1" nextAc="seek">
              <p:cTn id="71" restart="whenNotActive" fill="hold" evtFilter="cancelBubble" nodeType="interactiveSeq">
                <p:stCondLst>
                  <p:cond evt="onClick" delay="0">
                    <p:tgtEl>
                      <p:spTgt spid="11"/>
                    </p:tgtEl>
                  </p:cond>
                </p:stCondLst>
                <p:endSync evt="end" delay="0">
                  <p:rtn val="all"/>
                </p:endSync>
                <p:childTnLst>
                  <p:par>
                    <p:cTn id="72" fill="hold">
                      <p:stCondLst>
                        <p:cond delay="0"/>
                      </p:stCondLst>
                      <p:childTnLst>
                        <p:par>
                          <p:cTn id="73" fill="hold">
                            <p:stCondLst>
                              <p:cond delay="0"/>
                            </p:stCondLst>
                            <p:childTnLst>
                              <p:par>
                                <p:cTn id="74" presetID="26" presetClass="emph" presetSubtype="0" fill="hold" nodeType="clickEffect">
                                  <p:stCondLst>
                                    <p:cond delay="0"/>
                                  </p:stCondLst>
                                  <p:childTnLst>
                                    <p:animEffect transition="out" filter="fade">
                                      <p:cBhvr>
                                        <p:cTn id="75" dur="500" tmFilter="0, 0; .2, .5; .8, .5; 1, 0"/>
                                        <p:tgtEl>
                                          <p:spTgt spid="11"/>
                                        </p:tgtEl>
                                      </p:cBhvr>
                                    </p:animEffect>
                                    <p:animScale>
                                      <p:cBhvr>
                                        <p:cTn id="76" dur="250" autoRev="1" fill="hold"/>
                                        <p:tgtEl>
                                          <p:spTgt spid="11"/>
                                        </p:tgtEl>
                                      </p:cBhvr>
                                      <p:by x="105000" y="105000"/>
                                    </p:animScale>
                                  </p:childTnLst>
                                </p:cTn>
                              </p:par>
                            </p:childTnLst>
                          </p:cTn>
                        </p:par>
                      </p:childTnLst>
                    </p:cTn>
                  </p:par>
                </p:childTnLst>
              </p:cTn>
              <p:nextCondLst>
                <p:cond evt="onClick" delay="0">
                  <p:tgtEl>
                    <p:spTgt spid="11"/>
                  </p:tgtEl>
                </p:cond>
              </p:nextCondLst>
            </p:seq>
            <p:seq concurrent="1" nextAc="seek">
              <p:cTn id="77" restart="whenNotActive" fill="hold" evtFilter="cancelBubble" nodeType="interactiveSeq">
                <p:stCondLst>
                  <p:cond evt="onClick" delay="0">
                    <p:tgtEl>
                      <p:spTgt spid="12"/>
                    </p:tgtEl>
                  </p:cond>
                </p:stCondLst>
                <p:endSync evt="end" delay="0">
                  <p:rtn val="all"/>
                </p:endSync>
                <p:childTnLst>
                  <p:par>
                    <p:cTn id="78" fill="hold">
                      <p:stCondLst>
                        <p:cond delay="0"/>
                      </p:stCondLst>
                      <p:childTnLst>
                        <p:par>
                          <p:cTn id="79" fill="hold">
                            <p:stCondLst>
                              <p:cond delay="0"/>
                            </p:stCondLst>
                            <p:childTnLst>
                              <p:par>
                                <p:cTn id="80" presetID="26" presetClass="emph" presetSubtype="0" fill="hold" nodeType="clickEffect">
                                  <p:stCondLst>
                                    <p:cond delay="0"/>
                                  </p:stCondLst>
                                  <p:childTnLst>
                                    <p:animEffect transition="out" filter="fade">
                                      <p:cBhvr>
                                        <p:cTn id="81" dur="500" tmFilter="0, 0; .2, .5; .8, .5; 1, 0"/>
                                        <p:tgtEl>
                                          <p:spTgt spid="12"/>
                                        </p:tgtEl>
                                      </p:cBhvr>
                                    </p:animEffect>
                                    <p:animScale>
                                      <p:cBhvr>
                                        <p:cTn id="82" dur="250" autoRev="1" fill="hold"/>
                                        <p:tgtEl>
                                          <p:spTgt spid="12"/>
                                        </p:tgtEl>
                                      </p:cBhvr>
                                      <p:by x="105000" y="105000"/>
                                    </p:animScale>
                                  </p:childTnLst>
                                </p:cTn>
                              </p:par>
                            </p:childTnLst>
                          </p:cTn>
                        </p:par>
                      </p:childTnLst>
                    </p:cTn>
                  </p:par>
                </p:childTnLst>
              </p:cTn>
              <p:nextCondLst>
                <p:cond evt="onClick" delay="0">
                  <p:tgtEl>
                    <p:spTgt spid="1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spham-0936082789"/>
          <p:cNvSpPr txBox="1"/>
          <p:nvPr/>
        </p:nvSpPr>
        <p:spPr>
          <a:xfrm>
            <a:off x="1216352" y="2767281"/>
            <a:ext cx="9759297" cy="1323439"/>
          </a:xfrm>
          <a:prstGeom prst="rect">
            <a:avLst/>
          </a:prstGeom>
          <a:noFill/>
        </p:spPr>
        <p:txBody>
          <a:bodyPr wrap="square" rtlCol="0">
            <a:spAutoFit/>
          </a:bodyPr>
          <a:lstStyle/>
          <a:p>
            <a:pPr algn="ctr"/>
            <a:r>
              <a:rPr lang="en-US" sz="8000" b="1">
                <a:ln w="9525">
                  <a:solidFill>
                    <a:schemeClr val="bg1"/>
                  </a:solidFill>
                  <a:prstDash val="solid"/>
                </a:ln>
                <a:solidFill>
                  <a:srgbClr val="D5E40E"/>
                </a:solidFill>
                <a:effectLst>
                  <a:outerShdw blurRad="12700" dist="38100" dir="2700000" algn="tl" rotWithShape="0">
                    <a:schemeClr val="bg1">
                      <a:lumMod val="50000"/>
                    </a:schemeClr>
                  </a:outerShdw>
                </a:effectLst>
                <a:latin typeface="Elephant" panose="02020904090505020303" pitchFamily="18" charset="0"/>
              </a:rPr>
              <a:t>PRACTISE</a:t>
            </a:r>
          </a:p>
        </p:txBody>
      </p:sp>
    </p:spTree>
    <p:extLst>
      <p:ext uri="{BB962C8B-B14F-4D97-AF65-F5344CB8AC3E}">
        <p14:creationId xmlns:p14="http://schemas.microsoft.com/office/powerpoint/2010/main" val="54435038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lt">
                                    <p:tmPct val="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34" presetClass="emph" presetSubtype="0" fill="hold" grpId="1" nodeType="withEffect">
                                  <p:stCondLst>
                                    <p:cond delay="0"/>
                                  </p:stCondLst>
                                  <p:iterate type="lt">
                                    <p:tmPct val="10000"/>
                                  </p:iterate>
                                  <p:childTnLst>
                                    <p:animMotion origin="layout" path="M 3.54167E-6 4.81481E-6 L 3.54167E-6 -0.07223 " pathEditMode="relative" rAng="0" ptsTypes="AA">
                                      <p:cBhvr>
                                        <p:cTn id="9" dur="375" accel="50000" decel="50000" autoRev="1" fill="hold">
                                          <p:stCondLst>
                                            <p:cond delay="0"/>
                                          </p:stCondLst>
                                        </p:cTn>
                                        <p:tgtEl>
                                          <p:spTgt spid="4"/>
                                        </p:tgtEl>
                                        <p:attrNameLst>
                                          <p:attrName>ppt_x</p:attrName>
                                          <p:attrName>ppt_y</p:attrName>
                                        </p:attrNameLst>
                                      </p:cBhvr>
                                      <p:rCtr x="0" y="-3611"/>
                                    </p:animMotion>
                                    <p:animRot by="1500000">
                                      <p:cBhvr>
                                        <p:cTn id="10" dur="188" fill="hold">
                                          <p:stCondLst>
                                            <p:cond delay="0"/>
                                          </p:stCondLst>
                                        </p:cTn>
                                        <p:tgtEl>
                                          <p:spTgt spid="4"/>
                                        </p:tgtEl>
                                        <p:attrNameLst>
                                          <p:attrName>r</p:attrName>
                                        </p:attrNameLst>
                                      </p:cBhvr>
                                    </p:animRot>
                                    <p:animRot by="-1500000">
                                      <p:cBhvr>
                                        <p:cTn id="11" dur="188" fill="hold">
                                          <p:stCondLst>
                                            <p:cond delay="188"/>
                                          </p:stCondLst>
                                        </p:cTn>
                                        <p:tgtEl>
                                          <p:spTgt spid="4"/>
                                        </p:tgtEl>
                                        <p:attrNameLst>
                                          <p:attrName>r</p:attrName>
                                        </p:attrNameLst>
                                      </p:cBhvr>
                                    </p:animRot>
                                    <p:animRot by="-1500000">
                                      <p:cBhvr>
                                        <p:cTn id="12" dur="188" fill="hold">
                                          <p:stCondLst>
                                            <p:cond delay="375"/>
                                          </p:stCondLst>
                                        </p:cTn>
                                        <p:tgtEl>
                                          <p:spTgt spid="4"/>
                                        </p:tgtEl>
                                        <p:attrNameLst>
                                          <p:attrName>r</p:attrName>
                                        </p:attrNameLst>
                                      </p:cBhvr>
                                    </p:animRot>
                                    <p:animRot by="1500000">
                                      <p:cBhvr>
                                        <p:cTn id="13" dur="188" fill="hold">
                                          <p:stCondLst>
                                            <p:cond delay="563"/>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Mspham-0936082789">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438046" y="1011434"/>
            <a:ext cx="9335197" cy="5251048"/>
          </a:xfrm>
          <a:prstGeom prst="rect">
            <a:avLst/>
          </a:prstGeom>
        </p:spPr>
      </p:pic>
      <p:pic>
        <p:nvPicPr>
          <p:cNvPr id="2" name="Mspham-0936082789"/>
          <p:cNvPicPr>
            <a:picLocks noChangeAspect="1"/>
          </p:cNvPicPr>
          <p:nvPr/>
        </p:nvPicPr>
        <p:blipFill>
          <a:blip r:embed="rId6"/>
          <a:stretch>
            <a:fillRect/>
          </a:stretch>
        </p:blipFill>
        <p:spPr>
          <a:xfrm>
            <a:off x="949124" y="213179"/>
            <a:ext cx="10313043" cy="6310340"/>
          </a:xfrm>
          <a:prstGeom prst="roundRect">
            <a:avLst>
              <a:gd name="adj" fmla="val 13626"/>
            </a:avLst>
          </a:prstGeom>
        </p:spPr>
      </p:pic>
      <p:sp>
        <p:nvSpPr>
          <p:cNvPr id="14" name="Mspham-0936082789"/>
          <p:cNvSpPr/>
          <p:nvPr/>
        </p:nvSpPr>
        <p:spPr>
          <a:xfrm>
            <a:off x="688040" y="213179"/>
            <a:ext cx="1811843" cy="400110"/>
          </a:xfrm>
          <a:prstGeom prst="rect">
            <a:avLst/>
          </a:prstGeom>
        </p:spPr>
        <p:txBody>
          <a:bodyPr wrap="none">
            <a:spAutoFit/>
          </a:bodyPr>
          <a:lstStyle/>
          <a:p>
            <a:r>
              <a:rPr lang="en-US" sz="2000" b="1">
                <a:latin typeface="Arial" panose="020B0604020202020204" pitchFamily="34" charset="0"/>
                <a:cs typeface="Arial" panose="020B0604020202020204" pitchFamily="34" charset="0"/>
              </a:rPr>
              <a:t>3. Let’s chant</a:t>
            </a:r>
            <a:endParaRPr lang="en-US" sz="2000">
              <a:latin typeface="Arial" panose="020B0604020202020204" pitchFamily="34" charset="0"/>
              <a:cs typeface="Arial" panose="020B0604020202020204" pitchFamily="34" charset="0"/>
            </a:endParaRPr>
          </a:p>
        </p:txBody>
      </p:sp>
      <p:pic>
        <p:nvPicPr>
          <p:cNvPr id="6" name="Mspham0936082789">
            <a:extLst>
              <a:ext uri="{FF2B5EF4-FFF2-40B4-BE49-F238E27FC236}">
                <a16:creationId xmlns:a16="http://schemas.microsoft.com/office/drawing/2014/main" id="{7FE67062-5D82-4304-8C9C-D5E5E947DEF8}"/>
              </a:ext>
            </a:extLst>
          </p:cNvPr>
          <p:cNvPicPr>
            <a:picLocks noChangeAspect="1"/>
          </p:cNvPicPr>
          <p:nvPr/>
        </p:nvPicPr>
        <p:blipFill>
          <a:blip r:embed="rId7"/>
          <a:stretch>
            <a:fillRect/>
          </a:stretch>
        </p:blipFill>
        <p:spPr>
          <a:xfrm>
            <a:off x="11298666" y="5672574"/>
            <a:ext cx="452423" cy="457200"/>
          </a:xfrm>
          <a:prstGeom prst="rect">
            <a:avLst/>
          </a:prstGeom>
        </p:spPr>
      </p:pic>
      <p:pic>
        <p:nvPicPr>
          <p:cNvPr id="7" name="Mspham0936082789">
            <a:extLst>
              <a:ext uri="{FF2B5EF4-FFF2-40B4-BE49-F238E27FC236}">
                <a16:creationId xmlns:a16="http://schemas.microsoft.com/office/drawing/2014/main" id="{1364AFD2-6098-4746-B2D6-82F3369418C8}"/>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1210325" y="5049806"/>
            <a:ext cx="548640" cy="54864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529239765"/>
      </p:ext>
    </p:extLst>
  </p:cSld>
  <p:clrMapOvr>
    <a:masterClrMapping/>
  </p:clrMapOvr>
  <p:timing>
    <p:tnLst>
      <p:par>
        <p:cTn id="1" dur="indefinite" restart="never" nodeType="tmRoot">
          <p:childTnLst>
            <p:video fullScrn="1">
              <p:cMediaNode vol="80000">
                <p:cTn id="2" fill="hold" display="0">
                  <p:stCondLst>
                    <p:cond delay="indefinite"/>
                  </p:stCondLst>
                </p:cTn>
                <p:tgtEl>
                  <p:spTgt spid="3"/>
                </p:tgtEl>
              </p:cMediaNode>
            </p:video>
            <p:seq concurrent="1" nextAc="seek">
              <p:cTn id="3" restart="whenNotActive" fill="hold" evtFilter="cancelBubble" nodeType="interactiveSeq">
                <p:stCondLst>
                  <p:cond evt="onClick" delay="0">
                    <p:tgtEl>
                      <p:spTgt spid="6"/>
                    </p:tgtEl>
                  </p:cond>
                </p:stCondLst>
                <p:endSync evt="end" delay="0">
                  <p:rtn val="all"/>
                </p:endSync>
                <p:childTnLst>
                  <p:par>
                    <p:cTn id="4" fill="hold">
                      <p:stCondLst>
                        <p:cond delay="0"/>
                      </p:stCondLst>
                      <p:childTnLst>
                        <p:par>
                          <p:cTn id="5" fill="hold">
                            <p:stCondLst>
                              <p:cond delay="0"/>
                            </p:stCondLst>
                            <p:childTnLst>
                              <p:par>
                                <p:cTn id="6" presetID="26" presetClass="emph" presetSubtype="0" fill="hold" nodeType="clickEffect">
                                  <p:stCondLst>
                                    <p:cond delay="0"/>
                                  </p:stCondLst>
                                  <p:childTnLst>
                                    <p:animEffect transition="out" filter="fade">
                                      <p:cBhvr>
                                        <p:cTn id="7" dur="500" tmFilter="0, 0; .2, .5; .8, .5; 1, 0"/>
                                        <p:tgtEl>
                                          <p:spTgt spid="6"/>
                                        </p:tgtEl>
                                      </p:cBhvr>
                                    </p:animEffect>
                                    <p:animScale>
                                      <p:cBhvr>
                                        <p:cTn id="8" dur="250" autoRev="1" fill="hold"/>
                                        <p:tgtEl>
                                          <p:spTgt spid="6"/>
                                        </p:tgtEl>
                                      </p:cBhvr>
                                      <p:by x="105000" y="105000"/>
                                    </p:animScale>
                                  </p:childTnLst>
                                  <p:subTnLst>
                                    <p:audio>
                                      <p:cMediaNode>
                                        <p:cTn display="0" masterRel="sameClick">
                                          <p:stCondLst>
                                            <p:cond evt="begin" delay="0">
                                              <p:tn val="6"/>
                                            </p:cond>
                                          </p:stCondLst>
                                          <p:endCondLst>
                                            <p:cond evt="onStopAudio" delay="0">
                                              <p:tgtEl>
                                                <p:sldTgt/>
                                              </p:tgtEl>
                                            </p:cond>
                                          </p:endCondLst>
                                        </p:cTn>
                                        <p:tgtEl>
                                          <p:sndTgt r:embed="rId4" name="Tiếng Anh 5 Tập 1 - Unit 9 What did you see at the zoo- - Lesson 3 - 3 Let’s chant (mp3cut.net).wav"/>
                                        </p:tgtEl>
                                      </p:cMediaNode>
                                    </p:audio>
                                  </p:subTnLst>
                                </p:cTn>
                              </p:par>
                            </p:childTnLst>
                          </p:cTn>
                        </p:par>
                      </p:childTnLst>
                    </p:cTn>
                  </p:par>
                </p:childTnLst>
              </p:cTn>
              <p:nextCondLst>
                <p:cond evt="onClick" delay="0">
                  <p:tgtEl>
                    <p:spTgt spid="6"/>
                  </p:tgtEl>
                </p:cond>
              </p:nextCondLst>
            </p:seq>
            <p:seq concurrent="1" nextAc="seek">
              <p:cTn id="9" restart="whenNotActive" fill="hold" evtFilter="cancelBubble" nodeType="interactiveSeq">
                <p:stCondLst>
                  <p:cond evt="onClick" delay="0">
                    <p:tgtEl>
                      <p:spTgt spid="7"/>
                    </p:tgtEl>
                  </p:cond>
                </p:stCondLst>
                <p:endSync evt="end" delay="0">
                  <p:rtn val="all"/>
                </p:endSync>
                <p:childTnLst>
                  <p:par>
                    <p:cTn id="10" fill="hold">
                      <p:stCondLst>
                        <p:cond delay="0"/>
                      </p:stCondLst>
                      <p:childTnLst>
                        <p:par>
                          <p:cTn id="11" fill="hold">
                            <p:stCondLst>
                              <p:cond delay="0"/>
                            </p:stCondLst>
                            <p:childTnLst>
                              <p:par>
                                <p:cTn id="12" presetID="26" presetClass="emph" presetSubtype="0" fill="hold" nodeType="clickEffect">
                                  <p:stCondLst>
                                    <p:cond delay="0"/>
                                  </p:stCondLst>
                                  <p:childTnLst>
                                    <p:animEffect transition="out" filter="fade">
                                      <p:cBhvr>
                                        <p:cTn id="13" dur="500" tmFilter="0, 0; .2, .5; .8, .5; 1, 0"/>
                                        <p:tgtEl>
                                          <p:spTgt spid="7"/>
                                        </p:tgtEl>
                                      </p:cBhvr>
                                    </p:animEffect>
                                    <p:animScale>
                                      <p:cBhvr>
                                        <p:cTn id="14" dur="250" autoRev="1" fill="hold"/>
                                        <p:tgtEl>
                                          <p:spTgt spid="7"/>
                                        </p:tgtEl>
                                      </p:cBhvr>
                                      <p:by x="105000" y="105000"/>
                                    </p:animScale>
                                  </p:childTnLst>
                                </p:cTn>
                              </p:par>
                            </p:childTnLst>
                          </p:cTn>
                        </p:par>
                        <p:par>
                          <p:cTn id="15" fill="hold">
                            <p:stCondLst>
                              <p:cond delay="500"/>
                            </p:stCondLst>
                            <p:childTnLst>
                              <p:par>
                                <p:cTn id="16" presetID="1" presetClass="mediacall" presetSubtype="0" fill="hold" nodeType="afterEffect">
                                  <p:stCondLst>
                                    <p:cond delay="0"/>
                                  </p:stCondLst>
                                  <p:childTnLst>
                                    <p:cmd type="call" cmd="playFrom(0.0)">
                                      <p:cBhvr>
                                        <p:cTn id="17" dur="36967" fill="hold"/>
                                        <p:tgtEl>
                                          <p:spTgt spid="3"/>
                                        </p:tgtEl>
                                      </p:cBhvr>
                                    </p:cmd>
                                  </p:childTnLst>
                                </p:cTn>
                              </p:par>
                            </p:childTnLst>
                          </p:cTn>
                        </p:par>
                      </p:childTnLst>
                    </p:cTn>
                  </p:par>
                </p:childTnLst>
              </p:cTn>
              <p:nextCondLst>
                <p:cond evt="onClick" delay="0">
                  <p:tgtEl>
                    <p:spTgt spid="7"/>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spham-0936082789"/>
          <p:cNvSpPr/>
          <p:nvPr/>
        </p:nvSpPr>
        <p:spPr>
          <a:xfrm>
            <a:off x="621603" y="240989"/>
            <a:ext cx="2820003" cy="400110"/>
          </a:xfrm>
          <a:prstGeom prst="rect">
            <a:avLst/>
          </a:prstGeom>
        </p:spPr>
        <p:txBody>
          <a:bodyPr wrap="none">
            <a:spAutoFit/>
          </a:bodyPr>
          <a:lstStyle/>
          <a:p>
            <a:r>
              <a:rPr lang="en-US" sz="2000" b="1">
                <a:latin typeface="Arial" panose="020B0604020202020204" pitchFamily="34" charset="0"/>
                <a:cs typeface="Arial" panose="020B0604020202020204" pitchFamily="34" charset="0"/>
              </a:rPr>
              <a:t>4. Read and complete</a:t>
            </a:r>
            <a:endParaRPr lang="en-US" sz="2000">
              <a:latin typeface="Arial" panose="020B0604020202020204" pitchFamily="34" charset="0"/>
              <a:cs typeface="Arial" panose="020B0604020202020204" pitchFamily="34" charset="0"/>
            </a:endParaRPr>
          </a:p>
        </p:txBody>
      </p:sp>
      <p:pic>
        <p:nvPicPr>
          <p:cNvPr id="3" name="Picture 2"/>
          <p:cNvPicPr>
            <a:picLocks noChangeAspect="1"/>
          </p:cNvPicPr>
          <p:nvPr/>
        </p:nvPicPr>
        <p:blipFill rotWithShape="1">
          <a:blip r:embed="rId2"/>
          <a:srcRect l="66510"/>
          <a:stretch/>
        </p:blipFill>
        <p:spPr>
          <a:xfrm>
            <a:off x="5567423" y="937554"/>
            <a:ext cx="5776769" cy="5105977"/>
          </a:xfrm>
          <a:prstGeom prst="rect">
            <a:avLst/>
          </a:prstGeom>
        </p:spPr>
      </p:pic>
      <p:pic>
        <p:nvPicPr>
          <p:cNvPr id="4" name="Picture 3"/>
          <p:cNvPicPr>
            <a:picLocks noChangeAspect="1"/>
          </p:cNvPicPr>
          <p:nvPr/>
        </p:nvPicPr>
        <p:blipFill rotWithShape="1">
          <a:blip r:embed="rId2"/>
          <a:srcRect t="2513" r="83552" b="9515"/>
          <a:stretch/>
        </p:blipFill>
        <p:spPr>
          <a:xfrm>
            <a:off x="1241346" y="1210347"/>
            <a:ext cx="3052862" cy="4833184"/>
          </a:xfrm>
          <a:prstGeom prst="rect">
            <a:avLst/>
          </a:prstGeom>
        </p:spPr>
      </p:pic>
      <p:sp>
        <p:nvSpPr>
          <p:cNvPr id="5" name="Rounded Rectangle 4"/>
          <p:cNvSpPr/>
          <p:nvPr/>
        </p:nvSpPr>
        <p:spPr>
          <a:xfrm>
            <a:off x="1103972" y="5079821"/>
            <a:ext cx="2958633" cy="819175"/>
          </a:xfrm>
          <a:prstGeom prst="roundRect">
            <a:avLst/>
          </a:prstGeom>
          <a:solidFill>
            <a:srgbClr val="FFFF00">
              <a:alpha val="7000"/>
            </a:srgbClr>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6" name="Rounded Rectangle 5"/>
          <p:cNvSpPr/>
          <p:nvPr/>
        </p:nvSpPr>
        <p:spPr>
          <a:xfrm>
            <a:off x="1103972" y="3758304"/>
            <a:ext cx="2958633" cy="819175"/>
          </a:xfrm>
          <a:prstGeom prst="roundRect">
            <a:avLst/>
          </a:prstGeom>
          <a:solidFill>
            <a:srgbClr val="FFFF00">
              <a:alpha val="7000"/>
            </a:srgbClr>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7" name="Rounded Rectangle 6"/>
          <p:cNvSpPr/>
          <p:nvPr/>
        </p:nvSpPr>
        <p:spPr>
          <a:xfrm>
            <a:off x="1103970" y="2404956"/>
            <a:ext cx="2958633" cy="819175"/>
          </a:xfrm>
          <a:prstGeom prst="roundRect">
            <a:avLst/>
          </a:prstGeom>
          <a:solidFill>
            <a:srgbClr val="FFFF00">
              <a:alpha val="7000"/>
            </a:srgbClr>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8" name="Rounded Rectangle 7"/>
          <p:cNvSpPr/>
          <p:nvPr/>
        </p:nvSpPr>
        <p:spPr>
          <a:xfrm>
            <a:off x="1103971" y="1062449"/>
            <a:ext cx="2958633" cy="819175"/>
          </a:xfrm>
          <a:prstGeom prst="roundRect">
            <a:avLst/>
          </a:prstGeom>
          <a:solidFill>
            <a:srgbClr val="FFFF00">
              <a:alpha val="7000"/>
            </a:srgbClr>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1524637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spham-0936082789"/>
          <p:cNvSpPr/>
          <p:nvPr/>
        </p:nvSpPr>
        <p:spPr>
          <a:xfrm>
            <a:off x="621603" y="240989"/>
            <a:ext cx="2820003" cy="400110"/>
          </a:xfrm>
          <a:prstGeom prst="rect">
            <a:avLst/>
          </a:prstGeom>
        </p:spPr>
        <p:txBody>
          <a:bodyPr wrap="none">
            <a:spAutoFit/>
          </a:bodyPr>
          <a:lstStyle/>
          <a:p>
            <a:r>
              <a:rPr lang="en-US" sz="2000" b="1">
                <a:latin typeface="Arial" panose="020B0604020202020204" pitchFamily="34" charset="0"/>
                <a:cs typeface="Arial" panose="020B0604020202020204" pitchFamily="34" charset="0"/>
              </a:rPr>
              <a:t>4. Read and complete</a:t>
            </a:r>
            <a:endParaRPr lang="en-US" sz="2000">
              <a:latin typeface="Arial" panose="020B0604020202020204" pitchFamily="34" charset="0"/>
              <a:cs typeface="Arial" panose="020B0604020202020204" pitchFamily="34" charset="0"/>
            </a:endParaRPr>
          </a:p>
        </p:txBody>
      </p:sp>
      <p:sp>
        <p:nvSpPr>
          <p:cNvPr id="6" name="Rectangle 5"/>
          <p:cNvSpPr/>
          <p:nvPr/>
        </p:nvSpPr>
        <p:spPr>
          <a:xfrm>
            <a:off x="1226916" y="668740"/>
            <a:ext cx="10243595" cy="5780044"/>
          </a:xfrm>
          <a:prstGeom prst="rect">
            <a:avLst/>
          </a:prstGeom>
        </p:spPr>
        <p:txBody>
          <a:bodyPr wrap="square">
            <a:spAutoFit/>
          </a:bodyPr>
          <a:lstStyle/>
          <a:p>
            <a:pPr algn="just">
              <a:lnSpc>
                <a:spcPct val="110000"/>
              </a:lnSpc>
            </a:pPr>
            <a:r>
              <a:rPr lang="en-US" sz="2800">
                <a:solidFill>
                  <a:srgbClr val="333333"/>
                </a:solidFill>
                <a:latin typeface="Arial" panose="020B0604020202020204" pitchFamily="34" charset="0"/>
                <a:cs typeface="Arial" panose="020B0604020202020204" pitchFamily="34" charset="0"/>
              </a:rPr>
              <a:t>Dear Tuan,</a:t>
            </a:r>
            <a:endParaRPr lang="en-US" sz="2800">
              <a:latin typeface="Arial" panose="020B0604020202020204" pitchFamily="34" charset="0"/>
              <a:cs typeface="Arial" panose="020B0604020202020204" pitchFamily="34" charset="0"/>
            </a:endParaRPr>
          </a:p>
          <a:p>
            <a:pPr algn="just">
              <a:lnSpc>
                <a:spcPct val="110000"/>
              </a:lnSpc>
            </a:pPr>
            <a:r>
              <a:rPr lang="en-US" sz="2800">
                <a:solidFill>
                  <a:srgbClr val="333333"/>
                </a:solidFill>
                <a:latin typeface="Arial" panose="020B0604020202020204" pitchFamily="34" charset="0"/>
                <a:cs typeface="Arial" panose="020B0604020202020204" pitchFamily="34" charset="0"/>
              </a:rPr>
              <a:t>I went to the zoo with my classmates last Friday. First, we saw the monkeys. They were fun to watch because they jumped up and down quickly. Then we went to see the elephants. They moved slowly and quietly. We also saw the tigers. I liked them very much because they were fast. Next, we saw the peacocks. My classmates liked them because they moved beautifully. In the end, we saw the pandas. They were very cute and did everything slowly. I had a really good time at the zoo.</a:t>
            </a:r>
            <a:endParaRPr lang="en-US" sz="2800">
              <a:latin typeface="Arial" panose="020B0604020202020204" pitchFamily="34" charset="0"/>
              <a:cs typeface="Arial" panose="020B0604020202020204" pitchFamily="34" charset="0"/>
            </a:endParaRPr>
          </a:p>
          <a:p>
            <a:pPr algn="just">
              <a:lnSpc>
                <a:spcPct val="110000"/>
              </a:lnSpc>
            </a:pPr>
            <a:r>
              <a:rPr lang="en-US" sz="2800">
                <a:solidFill>
                  <a:srgbClr val="333333"/>
                </a:solidFill>
                <a:latin typeface="Arial" panose="020B0604020202020204" pitchFamily="34" charset="0"/>
                <a:cs typeface="Arial" panose="020B0604020202020204" pitchFamily="34" charset="0"/>
              </a:rPr>
              <a:t>See you soon.</a:t>
            </a:r>
            <a:endParaRPr lang="en-US" sz="2800">
              <a:latin typeface="Arial" panose="020B0604020202020204" pitchFamily="34" charset="0"/>
              <a:cs typeface="Arial" panose="020B0604020202020204" pitchFamily="34" charset="0"/>
            </a:endParaRPr>
          </a:p>
          <a:p>
            <a:pPr algn="just">
              <a:lnSpc>
                <a:spcPct val="110000"/>
              </a:lnSpc>
            </a:pPr>
            <a:r>
              <a:rPr lang="en-US" sz="2800">
                <a:solidFill>
                  <a:srgbClr val="333333"/>
                </a:solidFill>
                <a:latin typeface="Arial" panose="020B0604020202020204" pitchFamily="34" charset="0"/>
                <a:cs typeface="Arial" panose="020B0604020202020204" pitchFamily="34" charset="0"/>
              </a:rPr>
              <a:t>Best wishes,</a:t>
            </a:r>
            <a:endParaRPr lang="en-US" sz="2800">
              <a:latin typeface="Arial" panose="020B0604020202020204" pitchFamily="34" charset="0"/>
              <a:cs typeface="Arial" panose="020B0604020202020204" pitchFamily="34" charset="0"/>
            </a:endParaRPr>
          </a:p>
          <a:p>
            <a:pPr algn="just">
              <a:lnSpc>
                <a:spcPct val="110000"/>
              </a:lnSpc>
            </a:pPr>
            <a:r>
              <a:rPr lang="en-US" sz="2800">
                <a:solidFill>
                  <a:srgbClr val="333333"/>
                </a:solidFill>
                <a:latin typeface="Arial" panose="020B0604020202020204" pitchFamily="34" charset="0"/>
                <a:cs typeface="Arial" panose="020B0604020202020204" pitchFamily="34" charset="0"/>
              </a:rPr>
              <a:t>Phong</a:t>
            </a:r>
            <a:endParaRPr lang="en-US" sz="28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028924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spham-0936082789"/>
          <p:cNvSpPr/>
          <p:nvPr/>
        </p:nvSpPr>
        <p:spPr>
          <a:xfrm>
            <a:off x="621603" y="240989"/>
            <a:ext cx="2820003" cy="400110"/>
          </a:xfrm>
          <a:prstGeom prst="rect">
            <a:avLst/>
          </a:prstGeom>
        </p:spPr>
        <p:txBody>
          <a:bodyPr wrap="none">
            <a:spAutoFit/>
          </a:bodyPr>
          <a:lstStyle/>
          <a:p>
            <a:r>
              <a:rPr lang="en-US" sz="2000" b="1">
                <a:latin typeface="Arial" panose="020B0604020202020204" pitchFamily="34" charset="0"/>
                <a:cs typeface="Arial" panose="020B0604020202020204" pitchFamily="34" charset="0"/>
              </a:rPr>
              <a:t>4. Read and complete</a:t>
            </a:r>
            <a:endParaRPr lang="en-US" sz="2000">
              <a:latin typeface="Arial" panose="020B0604020202020204" pitchFamily="34" charset="0"/>
              <a:cs typeface="Arial" panose="020B0604020202020204" pitchFamily="34" charset="0"/>
            </a:endParaRPr>
          </a:p>
        </p:txBody>
      </p:sp>
      <p:pic>
        <p:nvPicPr>
          <p:cNvPr id="3" name="Picture 2"/>
          <p:cNvPicPr>
            <a:picLocks noChangeAspect="1"/>
          </p:cNvPicPr>
          <p:nvPr/>
        </p:nvPicPr>
        <p:blipFill rotWithShape="1">
          <a:blip r:embed="rId2"/>
          <a:srcRect l="66510"/>
          <a:stretch/>
        </p:blipFill>
        <p:spPr>
          <a:xfrm>
            <a:off x="5567423" y="937554"/>
            <a:ext cx="5776769" cy="5105977"/>
          </a:xfrm>
          <a:prstGeom prst="rect">
            <a:avLst/>
          </a:prstGeom>
        </p:spPr>
      </p:pic>
      <p:pic>
        <p:nvPicPr>
          <p:cNvPr id="4" name="Picture 3"/>
          <p:cNvPicPr>
            <a:picLocks noChangeAspect="1"/>
          </p:cNvPicPr>
          <p:nvPr/>
        </p:nvPicPr>
        <p:blipFill rotWithShape="1">
          <a:blip r:embed="rId2"/>
          <a:srcRect t="2513" r="83552" b="9515"/>
          <a:stretch/>
        </p:blipFill>
        <p:spPr>
          <a:xfrm>
            <a:off x="1241346" y="1210347"/>
            <a:ext cx="3052862" cy="4833184"/>
          </a:xfrm>
          <a:prstGeom prst="rect">
            <a:avLst/>
          </a:prstGeom>
        </p:spPr>
      </p:pic>
      <p:sp>
        <p:nvSpPr>
          <p:cNvPr id="5" name="Rounded Rectangle 4"/>
          <p:cNvSpPr/>
          <p:nvPr/>
        </p:nvSpPr>
        <p:spPr>
          <a:xfrm>
            <a:off x="1103972" y="5079821"/>
            <a:ext cx="2958633" cy="819175"/>
          </a:xfrm>
          <a:prstGeom prst="roundRect">
            <a:avLst/>
          </a:prstGeom>
          <a:solidFill>
            <a:srgbClr val="FFFF00">
              <a:alpha val="7000"/>
            </a:srgbClr>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6" name="Rounded Rectangle 5"/>
          <p:cNvSpPr/>
          <p:nvPr/>
        </p:nvSpPr>
        <p:spPr>
          <a:xfrm>
            <a:off x="1103972" y="3758304"/>
            <a:ext cx="2958633" cy="819175"/>
          </a:xfrm>
          <a:prstGeom prst="roundRect">
            <a:avLst/>
          </a:prstGeom>
          <a:solidFill>
            <a:srgbClr val="FFFF00">
              <a:alpha val="7000"/>
            </a:srgbClr>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7" name="Rounded Rectangle 6"/>
          <p:cNvSpPr/>
          <p:nvPr/>
        </p:nvSpPr>
        <p:spPr>
          <a:xfrm>
            <a:off x="1103970" y="2404956"/>
            <a:ext cx="2958633" cy="819175"/>
          </a:xfrm>
          <a:prstGeom prst="roundRect">
            <a:avLst/>
          </a:prstGeom>
          <a:solidFill>
            <a:srgbClr val="FFFF00">
              <a:alpha val="7000"/>
            </a:srgbClr>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8" name="Rounded Rectangle 7"/>
          <p:cNvSpPr/>
          <p:nvPr/>
        </p:nvSpPr>
        <p:spPr>
          <a:xfrm>
            <a:off x="1103971" y="1062449"/>
            <a:ext cx="2958633" cy="819175"/>
          </a:xfrm>
          <a:prstGeom prst="roundRect">
            <a:avLst/>
          </a:prstGeom>
          <a:solidFill>
            <a:srgbClr val="FFFF00">
              <a:alpha val="7000"/>
            </a:srgbClr>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cxnSp>
        <p:nvCxnSpPr>
          <p:cNvPr id="10" name="Straight Arrow Connector 9"/>
          <p:cNvCxnSpPr>
            <a:stCxn id="8" idx="3"/>
          </p:cNvCxnSpPr>
          <p:nvPr/>
        </p:nvCxnSpPr>
        <p:spPr>
          <a:xfrm>
            <a:off x="4062604" y="1472037"/>
            <a:ext cx="1504819" cy="1438431"/>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4062604" y="2712562"/>
            <a:ext cx="1602216" cy="2461604"/>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6" idx="3"/>
          </p:cNvCxnSpPr>
          <p:nvPr/>
        </p:nvCxnSpPr>
        <p:spPr>
          <a:xfrm flipV="1">
            <a:off x="4062605" y="1663998"/>
            <a:ext cx="1602215" cy="2503894"/>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5" idx="3"/>
          </p:cNvCxnSpPr>
          <p:nvPr/>
        </p:nvCxnSpPr>
        <p:spPr>
          <a:xfrm flipV="1">
            <a:off x="4062605" y="4150993"/>
            <a:ext cx="1602215" cy="1338416"/>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1748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246</TotalTime>
  <Words>218</Words>
  <Application>Microsoft Office PowerPoint</Application>
  <PresentationFormat>Widescreen</PresentationFormat>
  <Paragraphs>24</Paragraphs>
  <Slides>11</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11</vt:i4>
      </vt:variant>
    </vt:vector>
  </HeadingPairs>
  <TitlesOfParts>
    <vt:vector size="18" baseType="lpstr">
      <vt:lpstr>Arial</vt:lpstr>
      <vt:lpstr>Calibri</vt:lpstr>
      <vt:lpstr>.VnAristote</vt:lpstr>
      <vt:lpstr>Calibri Light</vt:lpstr>
      <vt:lpstr>Bahnschrift SemiBold Condensed</vt:lpstr>
      <vt:lpstr>Elephant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ismail - [2010]</dc:creator>
  <cp:lastModifiedBy>Admin</cp:lastModifiedBy>
  <cp:revision>61</cp:revision>
  <dcterms:created xsi:type="dcterms:W3CDTF">2021-05-24T07:54:15Z</dcterms:created>
  <dcterms:modified xsi:type="dcterms:W3CDTF">2022-12-20T17:16:36Z</dcterms:modified>
</cp:coreProperties>
</file>