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11" r:id="rId5"/>
  </p:sldMasterIdLst>
  <p:notesMasterIdLst>
    <p:notesMasterId r:id="rId25"/>
  </p:notesMasterIdLst>
  <p:sldIdLst>
    <p:sldId id="256" r:id="rId6"/>
    <p:sldId id="281" r:id="rId7"/>
    <p:sldId id="282" r:id="rId8"/>
    <p:sldId id="264" r:id="rId9"/>
    <p:sldId id="257" r:id="rId10"/>
    <p:sldId id="274" r:id="rId11"/>
    <p:sldId id="275" r:id="rId12"/>
    <p:sldId id="276" r:id="rId13"/>
    <p:sldId id="277" r:id="rId14"/>
    <p:sldId id="272" r:id="rId15"/>
    <p:sldId id="286" r:id="rId16"/>
    <p:sldId id="260" r:id="rId17"/>
    <p:sldId id="288" r:id="rId18"/>
    <p:sldId id="285" r:id="rId19"/>
    <p:sldId id="284" r:id="rId20"/>
    <p:sldId id="287" r:id="rId21"/>
    <p:sldId id="289" r:id="rId22"/>
    <p:sldId id="266" r:id="rId23"/>
    <p:sldId id="27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73" d="100"/>
          <a:sy n="73" d="100"/>
        </p:scale>
        <p:origin x="-57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23/9/2022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37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DAC639-E8AC-44B5-8ACE-AD7004F00DD1}"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89784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996356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DAC639-E8AC-44B5-8ACE-AD7004F00DD1}"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8693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AC639-E8AC-44B5-8ACE-AD7004F00DD1}"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085473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AC639-E8AC-44B5-8ACE-AD7004F00DD1}" type="datetimeFigureOut">
              <a:rPr lang="en-US" smtClean="0"/>
              <a:pPr/>
              <a:t>23/9/2022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7705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AC639-E8AC-44B5-8ACE-AD7004F00DD1}" type="datetimeFigureOut">
              <a:rPr lang="en-US" smtClean="0"/>
              <a:pPr/>
              <a:t>23/9/2022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778572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AC639-E8AC-44B5-8ACE-AD7004F00DD1}" type="datetimeFigureOut">
              <a:rPr lang="en-US" smtClean="0"/>
              <a:pPr/>
              <a:t>23/9/2022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895817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3662295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8DAC639-E8AC-44B5-8ACE-AD7004F00DD1}" type="datetimeFigureOut">
              <a:rPr lang="en-US" smtClean="0"/>
              <a:pPr/>
              <a:t>23/9/2022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4102971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2660891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AC639-E8AC-44B5-8ACE-AD7004F00DD1}" type="datetimeFigureOut">
              <a:rPr lang="en-US" smtClean="0"/>
              <a:pPr/>
              <a:t>23/9/2022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9BBC1-C611-48B1-B671-8CE3F9702212}" type="slidenum">
              <a:rPr lang="en-US" smtClean="0"/>
              <a:pPr/>
              <a:t>‹#›</a:t>
            </a:fld>
            <a:endParaRPr lang="en-US"/>
          </a:p>
        </p:txBody>
      </p:sp>
    </p:spTree>
    <p:extLst>
      <p:ext uri="{BB962C8B-B14F-4D97-AF65-F5344CB8AC3E}">
        <p14:creationId xmlns:p14="http://schemas.microsoft.com/office/powerpoint/2010/main" val="156203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450826"/>
      </p:ext>
    </p:extLst>
  </p:cSld>
  <p:clrMapOvr>
    <a:masterClrMapping/>
  </p:clrMapOvr>
  <p:transition spd="slow" advClick="0"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603"/>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241"/>
            </a:lvl1pPr>
            <a:lvl2pPr marL="426961" indent="0" algn="ctr">
              <a:buNone/>
              <a:defRPr sz="1868"/>
            </a:lvl2pPr>
            <a:lvl3pPr marL="853922" indent="0" algn="ctr">
              <a:buNone/>
              <a:defRPr sz="1681"/>
            </a:lvl3pPr>
            <a:lvl4pPr marL="1280884" indent="0" algn="ctr">
              <a:buNone/>
              <a:defRPr sz="1494"/>
            </a:lvl4pPr>
            <a:lvl5pPr marL="1707845" indent="0" algn="ctr">
              <a:buNone/>
              <a:defRPr sz="1494"/>
            </a:lvl5pPr>
            <a:lvl6pPr marL="2134807" indent="0" algn="ctr">
              <a:buNone/>
              <a:defRPr sz="1494"/>
            </a:lvl6pPr>
            <a:lvl7pPr marL="2561767" indent="0" algn="ctr">
              <a:buNone/>
              <a:defRPr sz="1494"/>
            </a:lvl7pPr>
            <a:lvl8pPr marL="2988729" indent="0" algn="ctr">
              <a:buNone/>
              <a:defRPr sz="1494"/>
            </a:lvl8pPr>
            <a:lvl9pPr marL="3415690" indent="0" algn="ctr">
              <a:buNone/>
              <a:defRPr sz="1494"/>
            </a:lvl9pPr>
          </a:lstStyle>
          <a:p>
            <a:r>
              <a:rPr lang="en-US"/>
              <a:t>Click to edit Master subtitle style</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926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919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603"/>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241">
                <a:solidFill>
                  <a:schemeClr val="tx1">
                    <a:tint val="75000"/>
                  </a:schemeClr>
                </a:solidFill>
              </a:defRPr>
            </a:lvl1pPr>
            <a:lvl2pPr marL="426961" indent="0">
              <a:buNone/>
              <a:defRPr sz="1868">
                <a:solidFill>
                  <a:schemeClr val="tx1">
                    <a:tint val="75000"/>
                  </a:schemeClr>
                </a:solidFill>
              </a:defRPr>
            </a:lvl2pPr>
            <a:lvl3pPr marL="853922" indent="0">
              <a:buNone/>
              <a:defRPr sz="1681">
                <a:solidFill>
                  <a:schemeClr val="tx1">
                    <a:tint val="75000"/>
                  </a:schemeClr>
                </a:solidFill>
              </a:defRPr>
            </a:lvl3pPr>
            <a:lvl4pPr marL="1280884" indent="0">
              <a:buNone/>
              <a:defRPr sz="1494">
                <a:solidFill>
                  <a:schemeClr val="tx1">
                    <a:tint val="75000"/>
                  </a:schemeClr>
                </a:solidFill>
              </a:defRPr>
            </a:lvl4pPr>
            <a:lvl5pPr marL="1707845" indent="0">
              <a:buNone/>
              <a:defRPr sz="1494">
                <a:solidFill>
                  <a:schemeClr val="tx1">
                    <a:tint val="75000"/>
                  </a:schemeClr>
                </a:solidFill>
              </a:defRPr>
            </a:lvl5pPr>
            <a:lvl6pPr marL="2134807" indent="0">
              <a:buNone/>
              <a:defRPr sz="1494">
                <a:solidFill>
                  <a:schemeClr val="tx1">
                    <a:tint val="75000"/>
                  </a:schemeClr>
                </a:solidFill>
              </a:defRPr>
            </a:lvl6pPr>
            <a:lvl7pPr marL="2561767" indent="0">
              <a:buNone/>
              <a:defRPr sz="1494">
                <a:solidFill>
                  <a:schemeClr val="tx1">
                    <a:tint val="75000"/>
                  </a:schemeClr>
                </a:solidFill>
              </a:defRPr>
            </a:lvl7pPr>
            <a:lvl8pPr marL="2988729" indent="0">
              <a:buNone/>
              <a:defRPr sz="1494">
                <a:solidFill>
                  <a:schemeClr val="tx1">
                    <a:tint val="75000"/>
                  </a:schemeClr>
                </a:solidFill>
              </a:defRPr>
            </a:lvl8pPr>
            <a:lvl9pPr marL="3415690" indent="0">
              <a:buNone/>
              <a:defRPr sz="149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941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232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241" b="1"/>
            </a:lvl1pPr>
            <a:lvl2pPr marL="426961" indent="0">
              <a:buNone/>
              <a:defRPr sz="1868" b="1"/>
            </a:lvl2pPr>
            <a:lvl3pPr marL="853922" indent="0">
              <a:buNone/>
              <a:defRPr sz="1681" b="1"/>
            </a:lvl3pPr>
            <a:lvl4pPr marL="1280884" indent="0">
              <a:buNone/>
              <a:defRPr sz="1494" b="1"/>
            </a:lvl4pPr>
            <a:lvl5pPr marL="1707845" indent="0">
              <a:buNone/>
              <a:defRPr sz="1494" b="1"/>
            </a:lvl5pPr>
            <a:lvl6pPr marL="2134807" indent="0">
              <a:buNone/>
              <a:defRPr sz="1494" b="1"/>
            </a:lvl6pPr>
            <a:lvl7pPr marL="2561767" indent="0">
              <a:buNone/>
              <a:defRPr sz="1494" b="1"/>
            </a:lvl7pPr>
            <a:lvl8pPr marL="2988729" indent="0">
              <a:buNone/>
              <a:defRPr sz="1494" b="1"/>
            </a:lvl8pPr>
            <a:lvl9pPr marL="3415690" indent="0">
              <a:buNone/>
              <a:defRPr sz="1494"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077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9586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975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988"/>
            </a:lvl1pPr>
            <a:lvl2pPr>
              <a:defRPr sz="2615"/>
            </a:lvl2pPr>
            <a:lvl3pPr>
              <a:defRPr sz="2241"/>
            </a:lvl3pPr>
            <a:lvl4pPr>
              <a:defRPr sz="1868"/>
            </a:lvl4pPr>
            <a:lvl5pPr>
              <a:defRPr sz="1868"/>
            </a:lvl5pPr>
            <a:lvl6pPr>
              <a:defRPr sz="1868"/>
            </a:lvl6pPr>
            <a:lvl7pPr>
              <a:defRPr sz="1868"/>
            </a:lvl7pPr>
            <a:lvl8pPr>
              <a:defRPr sz="1868"/>
            </a:lvl8pPr>
            <a:lvl9pPr>
              <a:defRPr sz="1868"/>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742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2988"/>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988"/>
            </a:lvl1pPr>
            <a:lvl2pPr marL="426961" indent="0">
              <a:buNone/>
              <a:defRPr sz="2615"/>
            </a:lvl2pPr>
            <a:lvl3pPr marL="853922" indent="0">
              <a:buNone/>
              <a:defRPr sz="2241"/>
            </a:lvl3pPr>
            <a:lvl4pPr marL="1280884" indent="0">
              <a:buNone/>
              <a:defRPr sz="1868"/>
            </a:lvl4pPr>
            <a:lvl5pPr marL="1707845" indent="0">
              <a:buNone/>
              <a:defRPr sz="1868"/>
            </a:lvl5pPr>
            <a:lvl6pPr marL="2134807" indent="0">
              <a:buNone/>
              <a:defRPr sz="1868"/>
            </a:lvl6pPr>
            <a:lvl7pPr marL="2561767" indent="0">
              <a:buNone/>
              <a:defRPr sz="1868"/>
            </a:lvl7pPr>
            <a:lvl8pPr marL="2988729" indent="0">
              <a:buNone/>
              <a:defRPr sz="1868"/>
            </a:lvl8pPr>
            <a:lvl9pPr marL="3415690" indent="0">
              <a:buNone/>
              <a:defRPr sz="1868"/>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494"/>
            </a:lvl1pPr>
            <a:lvl2pPr marL="426961" indent="0">
              <a:buNone/>
              <a:defRPr sz="1308"/>
            </a:lvl2pPr>
            <a:lvl3pPr marL="853922" indent="0">
              <a:buNone/>
              <a:defRPr sz="1121"/>
            </a:lvl3pPr>
            <a:lvl4pPr marL="1280884" indent="0">
              <a:buNone/>
              <a:defRPr sz="934"/>
            </a:lvl4pPr>
            <a:lvl5pPr marL="1707845" indent="0">
              <a:buNone/>
              <a:defRPr sz="934"/>
            </a:lvl5pPr>
            <a:lvl6pPr marL="2134807" indent="0">
              <a:buNone/>
              <a:defRPr sz="934"/>
            </a:lvl6pPr>
            <a:lvl7pPr marL="2561767" indent="0">
              <a:buNone/>
              <a:defRPr sz="934"/>
            </a:lvl7pPr>
            <a:lvl8pPr marL="2988729" indent="0">
              <a:buNone/>
              <a:defRPr sz="934"/>
            </a:lvl8pPr>
            <a:lvl9pPr marL="3415690" indent="0">
              <a:buNone/>
              <a:defRPr sz="934"/>
            </a:lvl9pPr>
          </a:lstStyle>
          <a:p>
            <a:pPr lvl="0"/>
            <a:r>
              <a:rPr lang="en-US"/>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540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717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28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2"/>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7" name="矩形 6"/>
          <p:cNvSpPr/>
          <p:nvPr userDrawn="1"/>
        </p:nvSpPr>
        <p:spPr>
          <a:xfrm>
            <a:off x="0" y="3349129"/>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2" y="3676181"/>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40">
              <a:solidFill>
                <a:prstClr val="white"/>
              </a:solidFill>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7"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6"/>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5"/>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6"/>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1" y="5377067"/>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1" y="4648052"/>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solidFill>
                  <a:prstClr val="black">
                    <a:tint val="75000"/>
                  </a:prstClr>
                </a:solidFill>
              </a:rPr>
              <a:pPr/>
              <a:t>2022/9/23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17776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2895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186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39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776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9615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47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052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02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877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547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24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0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t>23/9/2022</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23/9/2022</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C639-E8AC-44B5-8ACE-AD7004F00DD1}" type="datetimeFigureOut">
              <a:rPr lang="en-US" smtClean="0"/>
              <a:pPr/>
              <a:t>23/9/2022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A9BBC1-C611-48B1-B671-8CE3F9702212}" type="slidenum">
              <a:rPr lang="en-US" smtClean="0"/>
              <a:pPr/>
              <a:t>‹#›</a:t>
            </a:fld>
            <a:endParaRPr lang="en-US"/>
          </a:p>
        </p:txBody>
      </p:sp>
    </p:spTree>
    <p:extLst>
      <p:ext uri="{BB962C8B-B14F-4D97-AF65-F5344CB8AC3E}">
        <p14:creationId xmlns:p14="http://schemas.microsoft.com/office/powerpoint/2010/main" val="41557438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1">
                <a:solidFill>
                  <a:schemeClr val="tx1">
                    <a:tint val="75000"/>
                  </a:schemeClr>
                </a:solidFill>
              </a:defRPr>
            </a:lvl1pPr>
          </a:lstStyle>
          <a:p>
            <a:fld id="{CC7E0B67-8FA0-4F66-9577-9C053E74A2A9}"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1">
                <a:solidFill>
                  <a:schemeClr val="tx1">
                    <a:tint val="75000"/>
                  </a:schemeClr>
                </a:solidFill>
              </a:defRPr>
            </a:lvl1p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2124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defTabSz="853922" rtl="0" eaLnBrk="1" latinLnBrk="0" hangingPunct="1">
        <a:lnSpc>
          <a:spcPct val="90000"/>
        </a:lnSpc>
        <a:spcBef>
          <a:spcPct val="0"/>
        </a:spcBef>
        <a:buNone/>
        <a:defRPr sz="4109" kern="1200">
          <a:solidFill>
            <a:schemeClr val="tx1"/>
          </a:solidFill>
          <a:latin typeface="+mj-lt"/>
          <a:ea typeface="+mj-ea"/>
          <a:cs typeface="+mj-cs"/>
        </a:defRPr>
      </a:lvl1pPr>
    </p:titleStyle>
    <p:bodyStyle>
      <a:lvl1pPr marL="213480" indent="-213480" algn="l" defTabSz="853922" rtl="0" eaLnBrk="1" latinLnBrk="0" hangingPunct="1">
        <a:lnSpc>
          <a:spcPct val="90000"/>
        </a:lnSpc>
        <a:spcBef>
          <a:spcPts val="934"/>
        </a:spcBef>
        <a:buFont typeface="Arial" panose="020B0604020202020204" pitchFamily="34" charset="0"/>
        <a:buChar char="•"/>
        <a:defRPr sz="2615" kern="1200">
          <a:solidFill>
            <a:schemeClr val="tx1"/>
          </a:solidFill>
          <a:latin typeface="+mn-lt"/>
          <a:ea typeface="+mn-ea"/>
          <a:cs typeface="+mn-cs"/>
        </a:defRPr>
      </a:lvl1pPr>
      <a:lvl2pPr marL="640442" indent="-213480" algn="l" defTabSz="853922" rtl="0" eaLnBrk="1" latinLnBrk="0" hangingPunct="1">
        <a:lnSpc>
          <a:spcPct val="90000"/>
        </a:lnSpc>
        <a:spcBef>
          <a:spcPts val="467"/>
        </a:spcBef>
        <a:buFont typeface="Arial" panose="020B0604020202020204" pitchFamily="34" charset="0"/>
        <a:buChar char="•"/>
        <a:defRPr sz="2241" kern="1200">
          <a:solidFill>
            <a:schemeClr val="tx1"/>
          </a:solidFill>
          <a:latin typeface="+mn-lt"/>
          <a:ea typeface="+mn-ea"/>
          <a:cs typeface="+mn-cs"/>
        </a:defRPr>
      </a:lvl2pPr>
      <a:lvl3pPr marL="1067403" indent="-213480" algn="l" defTabSz="853922" rtl="0" eaLnBrk="1" latinLnBrk="0" hangingPunct="1">
        <a:lnSpc>
          <a:spcPct val="90000"/>
        </a:lnSpc>
        <a:spcBef>
          <a:spcPts val="467"/>
        </a:spcBef>
        <a:buFont typeface="Arial" panose="020B0604020202020204" pitchFamily="34" charset="0"/>
        <a:buChar char="•"/>
        <a:defRPr sz="1868" kern="1200">
          <a:solidFill>
            <a:schemeClr val="tx1"/>
          </a:solidFill>
          <a:latin typeface="+mn-lt"/>
          <a:ea typeface="+mn-ea"/>
          <a:cs typeface="+mn-cs"/>
        </a:defRPr>
      </a:lvl3pPr>
      <a:lvl4pPr marL="1494365"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4pPr>
      <a:lvl5pPr marL="1921326"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5pPr>
      <a:lvl6pPr marL="2348287"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6pPr>
      <a:lvl7pPr marL="277524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7pPr>
      <a:lvl8pPr marL="3202209"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8pPr>
      <a:lvl9pPr marL="3629171" indent="-213480" algn="l" defTabSz="853922" rtl="0" eaLnBrk="1" latinLnBrk="0" hangingPunct="1">
        <a:lnSpc>
          <a:spcPct val="90000"/>
        </a:lnSpc>
        <a:spcBef>
          <a:spcPts val="467"/>
        </a:spcBef>
        <a:buFont typeface="Arial" panose="020B0604020202020204" pitchFamily="34" charset="0"/>
        <a:buChar char="•"/>
        <a:defRPr sz="1681" kern="1200">
          <a:solidFill>
            <a:schemeClr val="tx1"/>
          </a:solidFill>
          <a:latin typeface="+mn-lt"/>
          <a:ea typeface="+mn-ea"/>
          <a:cs typeface="+mn-cs"/>
        </a:defRPr>
      </a:lvl9pPr>
    </p:bodyStyle>
    <p:otherStyle>
      <a:defPPr>
        <a:defRPr lang="en-US"/>
      </a:defPPr>
      <a:lvl1pPr marL="0" algn="l" defTabSz="853922" rtl="0" eaLnBrk="1" latinLnBrk="0" hangingPunct="1">
        <a:defRPr sz="1681" kern="1200">
          <a:solidFill>
            <a:schemeClr val="tx1"/>
          </a:solidFill>
          <a:latin typeface="+mn-lt"/>
          <a:ea typeface="+mn-ea"/>
          <a:cs typeface="+mn-cs"/>
        </a:defRPr>
      </a:lvl1pPr>
      <a:lvl2pPr marL="426961" algn="l" defTabSz="853922" rtl="0" eaLnBrk="1" latinLnBrk="0" hangingPunct="1">
        <a:defRPr sz="1681" kern="1200">
          <a:solidFill>
            <a:schemeClr val="tx1"/>
          </a:solidFill>
          <a:latin typeface="+mn-lt"/>
          <a:ea typeface="+mn-ea"/>
          <a:cs typeface="+mn-cs"/>
        </a:defRPr>
      </a:lvl2pPr>
      <a:lvl3pPr marL="853922" algn="l" defTabSz="853922" rtl="0" eaLnBrk="1" latinLnBrk="0" hangingPunct="1">
        <a:defRPr sz="1681" kern="1200">
          <a:solidFill>
            <a:schemeClr val="tx1"/>
          </a:solidFill>
          <a:latin typeface="+mn-lt"/>
          <a:ea typeface="+mn-ea"/>
          <a:cs typeface="+mn-cs"/>
        </a:defRPr>
      </a:lvl3pPr>
      <a:lvl4pPr marL="1280884" algn="l" defTabSz="853922" rtl="0" eaLnBrk="1" latinLnBrk="0" hangingPunct="1">
        <a:defRPr sz="1681" kern="1200">
          <a:solidFill>
            <a:schemeClr val="tx1"/>
          </a:solidFill>
          <a:latin typeface="+mn-lt"/>
          <a:ea typeface="+mn-ea"/>
          <a:cs typeface="+mn-cs"/>
        </a:defRPr>
      </a:lvl4pPr>
      <a:lvl5pPr marL="1707845" algn="l" defTabSz="853922" rtl="0" eaLnBrk="1" latinLnBrk="0" hangingPunct="1">
        <a:defRPr sz="1681" kern="1200">
          <a:solidFill>
            <a:schemeClr val="tx1"/>
          </a:solidFill>
          <a:latin typeface="+mn-lt"/>
          <a:ea typeface="+mn-ea"/>
          <a:cs typeface="+mn-cs"/>
        </a:defRPr>
      </a:lvl5pPr>
      <a:lvl6pPr marL="2134807" algn="l" defTabSz="853922" rtl="0" eaLnBrk="1" latinLnBrk="0" hangingPunct="1">
        <a:defRPr sz="1681" kern="1200">
          <a:solidFill>
            <a:schemeClr val="tx1"/>
          </a:solidFill>
          <a:latin typeface="+mn-lt"/>
          <a:ea typeface="+mn-ea"/>
          <a:cs typeface="+mn-cs"/>
        </a:defRPr>
      </a:lvl6pPr>
      <a:lvl7pPr marL="2561767" algn="l" defTabSz="853922" rtl="0" eaLnBrk="1" latinLnBrk="0" hangingPunct="1">
        <a:defRPr sz="1681" kern="1200">
          <a:solidFill>
            <a:schemeClr val="tx1"/>
          </a:solidFill>
          <a:latin typeface="+mn-lt"/>
          <a:ea typeface="+mn-ea"/>
          <a:cs typeface="+mn-cs"/>
        </a:defRPr>
      </a:lvl7pPr>
      <a:lvl8pPr marL="2988729" algn="l" defTabSz="853922" rtl="0" eaLnBrk="1" latinLnBrk="0" hangingPunct="1">
        <a:defRPr sz="1681" kern="1200">
          <a:solidFill>
            <a:schemeClr val="tx1"/>
          </a:solidFill>
          <a:latin typeface="+mn-lt"/>
          <a:ea typeface="+mn-ea"/>
          <a:cs typeface="+mn-cs"/>
        </a:defRPr>
      </a:lvl8pPr>
      <a:lvl9pPr marL="3415690" algn="l" defTabSz="853922" rtl="0" eaLnBrk="1" latinLnBrk="0" hangingPunct="1">
        <a:defRPr sz="168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23/9/2022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7951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0.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png"/><Relationship Id="rId4" Type="http://schemas.openxmlformats.org/officeDocument/2006/relationships/image" Target="../media/image20.e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062" y="1049520"/>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6666" y="733789"/>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1" y="0"/>
            <a:ext cx="2427312" cy="2438619"/>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5">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8739" y="522891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5398298"/>
            <a:ext cx="12192000" cy="1459702"/>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9">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 name="Rectangle 1"/>
          <p:cNvSpPr/>
          <p:nvPr/>
        </p:nvSpPr>
        <p:spPr>
          <a:xfrm>
            <a:off x="4057910" y="2080798"/>
            <a:ext cx="415402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LUYỆN TẬP</a:t>
            </a:r>
          </a:p>
        </p:txBody>
      </p:sp>
      <p:sp>
        <p:nvSpPr>
          <p:cNvPr id="17" name="文本框 22">
            <a:extLst>
              <a:ext uri="{FF2B5EF4-FFF2-40B4-BE49-F238E27FC236}">
                <a16:creationId xmlns:a16="http://schemas.microsoft.com/office/drawing/2014/main" xmlns="" id="{8E852256-A333-49D6-ADCD-2215C66790B1}"/>
              </a:ext>
            </a:extLst>
          </p:cNvPr>
          <p:cNvSpPr txBox="1"/>
          <p:nvPr/>
        </p:nvSpPr>
        <p:spPr>
          <a:xfrm>
            <a:off x="4497843" y="1150838"/>
            <a:ext cx="3196314" cy="923330"/>
          </a:xfrm>
          <a:prstGeom prst="rect">
            <a:avLst/>
          </a:prstGeom>
          <a:noFill/>
        </p:spPr>
        <p:txBody>
          <a:bodyPr wrap="square" rtlCol="0">
            <a:spAutoFit/>
          </a:bodyPr>
          <a:lstStyle/>
          <a:p>
            <a:pPr algn="ctr"/>
            <a:r>
              <a:rPr lang="en-US" altLang="zh-CN"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Tuần 3</a:t>
            </a:r>
            <a:endParaRPr lang="zh-CN" altLang="en-US" sz="54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3" name="TextBox 2">
            <a:extLst>
              <a:ext uri="{FF2B5EF4-FFF2-40B4-BE49-F238E27FC236}">
                <a16:creationId xmlns:a16="http://schemas.microsoft.com/office/drawing/2014/main" xmlns="" id="{ADB77BBB-65B7-6F79-3ED7-50E53A67E3F5}"/>
              </a:ext>
            </a:extLst>
          </p:cNvPr>
          <p:cNvSpPr txBox="1"/>
          <p:nvPr/>
        </p:nvSpPr>
        <p:spPr>
          <a:xfrm>
            <a:off x="1903795" y="3347560"/>
            <a:ext cx="7874383" cy="646331"/>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3000"/>
                            </p:stCondLst>
                            <p:childTnLst>
                              <p:par>
                                <p:cTn id="35" presetID="16" presetClass="entr" presetSubtype="21"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183074" y="536836"/>
            <a:ext cx="4759483" cy="588786"/>
            <a:chOff x="238537" y="232458"/>
            <a:chExt cx="4017116" cy="588786"/>
          </a:xfrm>
        </p:grpSpPr>
        <p:sp>
          <p:nvSpPr>
            <p:cNvPr id="15" name="TextBox 14"/>
            <p:cNvSpPr txBox="1"/>
            <p:nvPr/>
          </p:nvSpPr>
          <p:spPr>
            <a:xfrm>
              <a:off x="787177" y="236469"/>
              <a:ext cx="3468476" cy="584775"/>
            </a:xfrm>
            <a:prstGeom prst="rect">
              <a:avLst/>
            </a:prstGeom>
            <a:noFill/>
          </p:spPr>
          <p:txBody>
            <a:bodyPr wrap="square" rtlCol="0">
              <a:spAutoFit/>
            </a:bodyPr>
            <a:lstStyle/>
            <a:p>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 Nội dung 4 bức tranh.</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grpSp>
      <p:pic>
        <p:nvPicPr>
          <p:cNvPr id="12"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900" y="791072"/>
            <a:ext cx="9152773" cy="5132208"/>
          </a:xfrm>
          <a:prstGeom prst="rect">
            <a:avLst/>
          </a:prstGeom>
        </p:spPr>
      </p:pic>
      <p:sp>
        <p:nvSpPr>
          <p:cNvPr id="18" name="Rectangle 17"/>
          <p:cNvSpPr/>
          <p:nvPr/>
        </p:nvSpPr>
        <p:spPr>
          <a:xfrm>
            <a:off x="3519880" y="2251282"/>
            <a:ext cx="8103160" cy="1684564"/>
          </a:xfrm>
          <a:prstGeom prst="rect">
            <a:avLst/>
          </a:prstGeom>
        </p:spPr>
        <p:txBody>
          <a:bodyPr wrap="square">
            <a:spAutoFit/>
          </a:bodyPr>
          <a:lstStyle/>
          <a:p>
            <a:pPr algn="just">
              <a:lnSpc>
                <a:spcPct val="200000"/>
              </a:lnSpc>
            </a:pPr>
            <a:r>
              <a:rPr lang="en-US" sz="2800" b="1">
                <a:solidFill>
                  <a:srgbClr val="002060"/>
                </a:solidFill>
                <a:latin typeface="Times New Roman" panose="02020603050405020304" pitchFamily="18" charset="0"/>
                <a:ea typeface="Arial-Rounded" pitchFamily="34" charset="0"/>
                <a:cs typeface="Times New Roman" panose="02020603050405020304" pitchFamily="18" charset="0"/>
              </a:rPr>
              <a:t>  Bạn </a:t>
            </a: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nhỏ vươn vai thức dậy. Sau đó, bạn ấy đánh răng. Tiếp đó, bạn ăn sáng. Cuối cùng bạn đi học.</a:t>
            </a:r>
          </a:p>
        </p:txBody>
      </p: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Arial-Rounded" pitchFamily="34" charset="0"/>
              <a:cs typeface="Times New Roman" panose="02020603050405020304" pitchFamily="18"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4070" b="96744" l="10000" r="90000"/>
                    </a14:imgEffect>
                  </a14:imgLayer>
                </a14:imgProps>
              </a:ext>
              <a:ext uri="{28A0092B-C50C-407E-A947-70E740481C1C}">
                <a14:useLocalDpi xmlns:a14="http://schemas.microsoft.com/office/drawing/2010/main" val="0"/>
              </a:ext>
            </a:extLst>
          </a:blip>
          <a:srcRect l="31587" t="6544" r="21640" b="4429"/>
          <a:stretch/>
        </p:blipFill>
        <p:spPr>
          <a:xfrm>
            <a:off x="715079" y="1792514"/>
            <a:ext cx="2265821" cy="4312806"/>
          </a:xfrm>
          <a:prstGeom prst="rect">
            <a:avLst/>
          </a:prstGeom>
        </p:spPr>
      </p:pic>
    </p:spTree>
    <p:extLst>
      <p:ext uri="{BB962C8B-B14F-4D97-AF65-F5344CB8AC3E}">
        <p14:creationId xmlns:p14="http://schemas.microsoft.com/office/powerpoint/2010/main" val="1701721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31EBDF4-306E-4104-B5AE-C23FC9878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63" y="-3527005"/>
            <a:ext cx="13057325" cy="13912010"/>
          </a:xfrm>
          <a:prstGeom prst="rect">
            <a:avLst/>
          </a:prstGeom>
        </p:spPr>
      </p:pic>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2" descr="Hình ảnh Phim Hoạt Hình Nữ Sinh Viên Váy Sinh Viên, Con Gái, Phim Hoạt Hình  Cô Gái, Cô Gái Vẽ Tay miễn phí tải tập tin PNG PSDComment và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9205F02F-752F-495D-8A69-599D4B144E63}"/>
              </a:ext>
            </a:extLst>
          </p:cNvPr>
          <p:cNvSpPr txBox="1"/>
          <p:nvPr/>
        </p:nvSpPr>
        <p:spPr>
          <a:xfrm>
            <a:off x="2479815" y="603240"/>
            <a:ext cx="7917014" cy="3416320"/>
          </a:xfrm>
          <a:prstGeom prst="rect">
            <a:avLst/>
          </a:prstGeom>
          <a:noFill/>
        </p:spPr>
        <p:txBody>
          <a:bodyPr wrap="square">
            <a:spAutoFit/>
          </a:bodyPr>
          <a:lstStyle/>
          <a:p>
            <a:r>
              <a:rPr lang="en-US" sz="7200" b="1">
                <a:solidFill>
                  <a:schemeClr val="bg1"/>
                </a:solidFill>
                <a:latin typeface="Times New Roman" panose="02020603050405020304" pitchFamily="18" charset="0"/>
                <a:ea typeface="Arial-Rounded" pitchFamily="34" charset="0"/>
                <a:cs typeface="Times New Roman" panose="02020603050405020304" pitchFamily="18" charset="0"/>
              </a:rPr>
              <a:t>Trước khi đi học, em thường tự làm những việc gì?</a:t>
            </a:r>
            <a:endParaRPr lang="en-US" sz="7200">
              <a:solidFill>
                <a:schemeClr val="bg1"/>
              </a:solidFill>
            </a:endParaRPr>
          </a:p>
        </p:txBody>
      </p:sp>
    </p:spTree>
    <p:extLst>
      <p:ext uri="{BB962C8B-B14F-4D97-AF65-F5344CB8AC3E}">
        <p14:creationId xmlns:p14="http://schemas.microsoft.com/office/powerpoint/2010/main" val="22245558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95990" y="192466"/>
            <a:ext cx="9902839" cy="1077218"/>
            <a:chOff x="238537" y="232458"/>
            <a:chExt cx="8115431" cy="1077218"/>
          </a:xfrm>
        </p:grpSpPr>
        <p:sp>
          <p:nvSpPr>
            <p:cNvPr id="15" name="TextBox 14"/>
            <p:cNvSpPr txBox="1"/>
            <p:nvPr/>
          </p:nvSpPr>
          <p:spPr>
            <a:xfrm>
              <a:off x="930875" y="232458"/>
              <a:ext cx="7423093" cy="1077218"/>
            </a:xfrm>
            <a:prstGeom prst="rect">
              <a:avLst/>
            </a:prstGeom>
            <a:noFill/>
          </p:spPr>
          <p:txBody>
            <a:bodyPr wrap="square" rtlCol="0">
              <a:spAutoFit/>
            </a:bodyPr>
            <a:lstStyle/>
            <a:p>
              <a:r>
                <a:rPr lang="en-US" sz="3200" b="1" dirty="0">
                  <a:latin typeface="Times New Roman" panose="02020603050405020304" pitchFamily="18" charset="0"/>
                  <a:ea typeface="Arial-Rounded" pitchFamily="34" charset="0"/>
                  <a:cs typeface="Times New Roman" panose="02020603050405020304" pitchFamily="18" charset="0"/>
                </a:rPr>
                <a:t>    </a:t>
              </a:r>
              <a:r>
                <a:rPr lang="en-US" sz="3200" b="1" dirty="0">
                  <a:solidFill>
                    <a:srgbClr val="00B050"/>
                  </a:solidFill>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lang="vi-VN" sz="3200" b="1" dirty="0">
                <a:solidFill>
                  <a:srgbClr val="00B050"/>
                </a:solidFill>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2</a:t>
              </a:r>
            </a:p>
          </p:txBody>
        </p:sp>
      </p:gr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466194"/>
            <a:ext cx="10682514" cy="4412092"/>
          </a:xfrm>
          <a:prstGeom prst="rect">
            <a:avLst/>
          </a:prstGeom>
        </p:spPr>
      </p:pic>
      <p:sp>
        <p:nvSpPr>
          <p:cNvPr id="12" name="Rectangle 11"/>
          <p:cNvSpPr/>
          <p:nvPr/>
        </p:nvSpPr>
        <p:spPr>
          <a:xfrm>
            <a:off x="1183072" y="1693076"/>
            <a:ext cx="10573497" cy="3471848"/>
          </a:xfrm>
          <a:prstGeom prst="rect">
            <a:avLst/>
          </a:prstGeom>
        </p:spPr>
        <p:txBody>
          <a:bodyPr wrap="square">
            <a:spAutoFit/>
          </a:bodyPr>
          <a:lstStyle/>
          <a:p>
            <a:pPr marL="514350" indent="-514350" algn="just">
              <a:lnSpc>
                <a:spcPct val="150000"/>
              </a:lnSpc>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Độ </a:t>
            </a: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dài từ 3 – 4 </a:t>
            </a: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câu.</a:t>
            </a:r>
          </a:p>
          <a:p>
            <a:pPr marL="514350" indent="-514350" algn="just">
              <a:lnSpc>
                <a:spcPct val="150000"/>
              </a:lnSpc>
              <a:buAutoNum type="arabicPeriod"/>
            </a:pPr>
            <a:r>
              <a:rPr lang="vi-VN" sz="3000" b="1">
                <a:solidFill>
                  <a:srgbClr val="002060"/>
                </a:solidFill>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Câu đầu tiên viết lùi 1 ô.</a:t>
            </a:r>
          </a:p>
          <a:p>
            <a:pPr marL="514350" indent="-514350" algn="just">
              <a:lnSpc>
                <a:spcPct val="150000"/>
              </a:lnSpc>
              <a:buAutoNum type="arabicPeriod"/>
            </a:pPr>
            <a:r>
              <a:rPr lang="en-US" sz="3000" b="1" dirty="0">
                <a:solidFill>
                  <a:srgbClr val="002060"/>
                </a:solidFill>
                <a:latin typeface="Times New Roman" panose="02020603050405020304" pitchFamily="18" charset="0"/>
                <a:ea typeface="Arial-Rounded" pitchFamily="34" charset="0"/>
                <a:cs typeface="Times New Roman" panose="02020603050405020304" pitchFamily="18" charset="0"/>
              </a:rPr>
              <a:t>Tư thế ngồi viết.</a:t>
            </a:r>
          </a:p>
        </p:txBody>
      </p:sp>
      <p:pic>
        <p:nvPicPr>
          <p:cNvPr id="18" name="图片 17">
            <a:extLst>
              <a:ext uri="{FF2B5EF4-FFF2-40B4-BE49-F238E27FC236}">
                <a16:creationId xmlns:a16="http://schemas.microsoft.com/office/drawing/2014/main" xmlns="" id="{77D7C6D6-7AA4-4EF6-ABAF-743E23FC9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995" y="4696842"/>
            <a:ext cx="2290244" cy="1064313"/>
          </a:xfrm>
          <a:prstGeom prst="rect">
            <a:avLst/>
          </a:prstGeom>
        </p:spPr>
      </p:pic>
    </p:spTree>
    <p:extLst>
      <p:ext uri="{BB962C8B-B14F-4D97-AF65-F5344CB8AC3E}">
        <p14:creationId xmlns:p14="http://schemas.microsoft.com/office/powerpoint/2010/main" val="1718613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1000"/>
                                        <p:tgtEl>
                                          <p:spTgt spid="12">
                                            <p:txEl>
                                              <p:pRg st="0" end="0"/>
                                            </p:txEl>
                                          </p:spTgt>
                                        </p:tgtEl>
                                      </p:cBhvr>
                                    </p:animEffect>
                                    <p:anim calcmode="lin" valueType="num">
                                      <p:cBhvr>
                                        <p:cTn id="3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fade">
                                      <p:cBhvr>
                                        <p:cTn id="37" dur="1000"/>
                                        <p:tgtEl>
                                          <p:spTgt spid="12">
                                            <p:txEl>
                                              <p:pRg st="1" end="1"/>
                                            </p:txEl>
                                          </p:spTgt>
                                        </p:tgtEl>
                                      </p:cBhvr>
                                    </p:animEffect>
                                    <p:anim calcmode="lin" valueType="num">
                                      <p:cBhvr>
                                        <p:cTn id="3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fade">
                                      <p:cBhvr>
                                        <p:cTn id="44" dur="1000"/>
                                        <p:tgtEl>
                                          <p:spTgt spid="12">
                                            <p:txEl>
                                              <p:pRg st="2" end="2"/>
                                            </p:txEl>
                                          </p:spTgt>
                                        </p:tgtEl>
                                      </p:cBhvr>
                                    </p:animEffect>
                                    <p:anim calcmode="lin" valueType="num">
                                      <p:cBhvr>
                                        <p:cTn id="4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animEffect transition="in" filter="fade">
                                      <p:cBhvr>
                                        <p:cTn id="51" dur="1000"/>
                                        <p:tgtEl>
                                          <p:spTgt spid="12">
                                            <p:txEl>
                                              <p:pRg st="3" end="3"/>
                                            </p:txEl>
                                          </p:spTgt>
                                        </p:tgtEl>
                                      </p:cBhvr>
                                    </p:animEffect>
                                    <p:anim calcmode="lin" valueType="num">
                                      <p:cBhvr>
                                        <p:cTn id="5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2">
                                            <p:txEl>
                                              <p:pRg st="4" end="4"/>
                                            </p:txEl>
                                          </p:spTgt>
                                        </p:tgtEl>
                                        <p:attrNameLst>
                                          <p:attrName>style.visibility</p:attrName>
                                        </p:attrNameLst>
                                      </p:cBhvr>
                                      <p:to>
                                        <p:strVal val="visible"/>
                                      </p:to>
                                    </p:set>
                                    <p:animEffect transition="in" filter="fade">
                                      <p:cBhvr>
                                        <p:cTn id="58" dur="1000"/>
                                        <p:tgtEl>
                                          <p:spTgt spid="12">
                                            <p:txEl>
                                              <p:pRg st="4" end="4"/>
                                            </p:txEl>
                                          </p:spTgt>
                                        </p:tgtEl>
                                      </p:cBhvr>
                                    </p:animEffect>
                                    <p:anim calcmode="lin" valueType="num">
                                      <p:cBhvr>
                                        <p:cTn id="59"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1" y="3920954"/>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43068" y="370861"/>
            <a:ext cx="107147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Viết 3 – 4 câu kể về những việc em thường làm trước khi đi  học.</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6" name="Oval 15"/>
          <p:cNvSpPr/>
          <p:nvPr/>
        </p:nvSpPr>
        <p:spPr>
          <a:xfrm>
            <a:off x="324376" y="489470"/>
            <a:ext cx="669477"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a:t>
            </a:r>
          </a:p>
        </p:txBody>
      </p:sp>
      <p:cxnSp>
        <p:nvCxnSpPr>
          <p:cNvPr id="9" name="Straight Connector 8"/>
          <p:cNvCxnSpPr>
            <a:cxnSpLocks/>
          </p:cNvCxnSpPr>
          <p:nvPr/>
        </p:nvCxnSpPr>
        <p:spPr>
          <a:xfrm>
            <a:off x="5285983" y="872078"/>
            <a:ext cx="49227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flipV="1">
            <a:off x="771559" y="1435749"/>
            <a:ext cx="317414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DA8E8320-C811-4A90-A4D6-70680D7442FB}"/>
              </a:ext>
            </a:extLst>
          </p:cNvPr>
          <p:cNvSpPr/>
          <p:nvPr/>
        </p:nvSpPr>
        <p:spPr>
          <a:xfrm>
            <a:off x="324376" y="1805735"/>
            <a:ext cx="11647045" cy="3697166"/>
          </a:xfrm>
          <a:prstGeom prst="rect">
            <a:avLst/>
          </a:prstGeom>
          <a:ln w="12700">
            <a:solidFill>
              <a:schemeClr val="accent5">
                <a:lumMod val="75000"/>
              </a:schemeClr>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Hằng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ngày,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dậy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lúc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6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giờ</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vệ</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dục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Sau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đó</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bếp ăn sáng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cả</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nhà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Ăn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xong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thay</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quần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áo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kiểm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sách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trong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cặp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rồi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cùng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bố</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Các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việc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thường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trước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khi đi học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của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 vậy đó.</a:t>
            </a:r>
          </a:p>
        </p:txBody>
      </p:sp>
      <p:pic>
        <p:nvPicPr>
          <p:cNvPr id="14" name="图片 39940" descr="1-48">
            <a:extLst>
              <a:ext uri="{FF2B5EF4-FFF2-40B4-BE49-F238E27FC236}">
                <a16:creationId xmlns:a16="http://schemas.microsoft.com/office/drawing/2014/main" xmlns="" id="{1EFBB5E3-C429-4513-8F1C-E321EDC85B5B}"/>
              </a:ext>
            </a:extLst>
          </p:cNvPr>
          <p:cNvPicPr>
            <a:picLocks noChangeAspect="1"/>
          </p:cNvPicPr>
          <p:nvPr/>
        </p:nvPicPr>
        <p:blipFill>
          <a:blip r:embed="rId2"/>
          <a:stretch>
            <a:fillRect/>
          </a:stretch>
        </p:blipFill>
        <p:spPr>
          <a:xfrm>
            <a:off x="7268946" y="4969042"/>
            <a:ext cx="4923054" cy="2305052"/>
          </a:xfrm>
          <a:prstGeom prst="rect">
            <a:avLst/>
          </a:prstGeom>
          <a:noFill/>
          <a:ln w="9525">
            <a:noFill/>
          </a:ln>
        </p:spPr>
      </p:pic>
    </p:spTree>
    <p:extLst>
      <p:ext uri="{BB962C8B-B14F-4D97-AF65-F5344CB8AC3E}">
        <p14:creationId xmlns:p14="http://schemas.microsoft.com/office/powerpoint/2010/main" val="25199329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9242" t="26514" r="20538" b="15888"/>
          <a:stretch/>
        </p:blipFill>
        <p:spPr>
          <a:xfrm>
            <a:off x="-132438" y="-57302"/>
            <a:ext cx="11925032" cy="6654194"/>
          </a:xfrm>
          <a:prstGeom prst="rect">
            <a:avLst/>
          </a:prstGeom>
        </p:spPr>
      </p:pic>
      <p:sp>
        <p:nvSpPr>
          <p:cNvPr id="11" name="TextBox 10"/>
          <p:cNvSpPr txBox="1"/>
          <p:nvPr/>
        </p:nvSpPr>
        <p:spPr>
          <a:xfrm>
            <a:off x="263442" y="359033"/>
            <a:ext cx="3088783" cy="681597"/>
          </a:xfrm>
          <a:prstGeom prst="rect">
            <a:avLst/>
          </a:prstGeom>
          <a:noFill/>
        </p:spPr>
        <p:txBody>
          <a:bodyPr wrap="square" rtlCol="0">
            <a:spAutoFit/>
          </a:bodyPr>
          <a:lstStyle/>
          <a:p>
            <a:pPr defTabSz="853922"/>
            <a:r>
              <a:rPr lang="en-US" sz="3829" b="1">
                <a:solidFill>
                  <a:prstClr val="black"/>
                </a:solidFill>
                <a:latin typeface="HP001 4 hàng" panose="020B0603050302020204" pitchFamily="34" charset="0"/>
              </a:rPr>
              <a:t>Bài 2:</a:t>
            </a:r>
          </a:p>
        </p:txBody>
      </p:sp>
      <p:sp>
        <p:nvSpPr>
          <p:cNvPr id="13" name="TextBox 12"/>
          <p:cNvSpPr txBox="1"/>
          <p:nvPr/>
        </p:nvSpPr>
        <p:spPr>
          <a:xfrm>
            <a:off x="856247" y="1148374"/>
            <a:ext cx="11081753" cy="769441"/>
          </a:xfrm>
          <a:prstGeom prst="rect">
            <a:avLst/>
          </a:prstGeom>
          <a:noFill/>
        </p:spPr>
        <p:txBody>
          <a:bodyPr wrap="square" rtlCol="0">
            <a:spAutoFit/>
          </a:bodyPr>
          <a:lstStyle/>
          <a:p>
            <a:pPr defTabSz="853922"/>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Mình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là</a:t>
            </a:r>
            <a:r>
              <a:rPr lang="en-US" sz="4400" b="1" dirty="0">
                <a:latin typeface="HP001 4 hàng" panose="020B0603050302020204" pitchFamily="34" charset="0"/>
                <a:ea typeface="Arial-Rounded" pitchFamily="34" charset="0"/>
                <a:cs typeface="Times New Roman" panose="02020603050405020304" pitchFamily="18" charset="0"/>
              </a:rPr>
              <a:t> Minh Thu, </a:t>
            </a:r>
            <a:r>
              <a:rPr lang="en-US" sz="4400" b="1" dirty="0" err="1">
                <a:latin typeface="HP001 4 hàng" panose="020B0603050302020204" pitchFamily="34" charset="0"/>
                <a:ea typeface="Arial-Rounded" pitchFamily="34" charset="0"/>
                <a:cs typeface="Times New Roman" panose="02020603050405020304" pitchFamily="18" charset="0"/>
              </a:rPr>
              <a:t>học</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sinh</a:t>
            </a:r>
            <a:r>
              <a:rPr lang="en-US" sz="4400" b="1" dirty="0">
                <a:latin typeface="HP001 4 hàng" panose="020B0603050302020204" pitchFamily="34" charset="0"/>
                <a:ea typeface="Arial-Rounded" pitchFamily="34" charset="0"/>
                <a:cs typeface="Times New Roman" panose="02020603050405020304" pitchFamily="18" charset="0"/>
              </a:rPr>
              <a:t> </a:t>
            </a:r>
            <a:r>
              <a:rPr lang="en-US" sz="4400" b="1" dirty="0" err="1">
                <a:latin typeface="HP001 4 hàng" panose="020B0603050302020204" pitchFamily="34" charset="0"/>
                <a:ea typeface="Arial-Rounded" pitchFamily="34" charset="0"/>
                <a:cs typeface="Times New Roman" panose="02020603050405020304" pitchFamily="18" charset="0"/>
              </a:rPr>
              <a:t>lớp</a:t>
            </a:r>
            <a:r>
              <a:rPr lang="en-US" sz="4400" b="1" dirty="0">
                <a:latin typeface="HP001 4 hàng" panose="020B0603050302020204" pitchFamily="34" charset="0"/>
                <a:ea typeface="Arial-Rounded" pitchFamily="34" charset="0"/>
                <a:cs typeface="Times New Roman" panose="02020603050405020304" pitchFamily="18" charset="0"/>
              </a:rPr>
              <a:t> 2A3. </a:t>
            </a:r>
            <a:endParaRPr lang="en-US" sz="4000" b="1" dirty="0">
              <a:latin typeface="HP001 4 hàng" panose="020B0603050302020204" pitchFamily="34" charset="0"/>
            </a:endParaRPr>
          </a:p>
        </p:txBody>
      </p:sp>
      <p:sp>
        <p:nvSpPr>
          <p:cNvPr id="5" name="TextBox 4">
            <a:extLst>
              <a:ext uri="{FF2B5EF4-FFF2-40B4-BE49-F238E27FC236}">
                <a16:creationId xmlns:a16="http://schemas.microsoft.com/office/drawing/2014/main" xmlns="" id="{D854BC29-C890-44CF-A147-F9407F81152F}"/>
              </a:ext>
            </a:extLst>
          </p:cNvPr>
          <p:cNvSpPr txBox="1"/>
          <p:nvPr/>
        </p:nvSpPr>
        <p:spPr>
          <a:xfrm>
            <a:off x="645998" y="2943581"/>
            <a:ext cx="10641762" cy="769441"/>
          </a:xfrm>
          <a:prstGeom prst="rect">
            <a:avLst/>
          </a:prstGeom>
          <a:noFill/>
        </p:spPr>
        <p:txBody>
          <a:bodyPr wrap="square" rtlCol="0">
            <a:spAutoFit/>
          </a:bodyPr>
          <a:lstStyle/>
          <a:p>
            <a:pPr defTabSz="853922"/>
            <a:r>
              <a:rPr lang="en-US" sz="4400" b="1">
                <a:solidFill>
                  <a:srgbClr val="002060"/>
                </a:solidFill>
                <a:latin typeface="HP001 4 hàng" panose="020B0603050302020204" pitchFamily="34" charset="0"/>
                <a:ea typeface="Arial-Rounded" pitchFamily="34" charset="0"/>
                <a:cs typeface="Times New Roman" panose="02020603050405020304" pitchFamily="18" charset="0"/>
              </a:rPr>
              <a:t> </a:t>
            </a:r>
            <a:endParaRPr lang="en-US" sz="4000" b="1">
              <a:solidFill>
                <a:prstClr val="black"/>
              </a:solidFill>
              <a:latin typeface="HP001 4 hàng" panose="020B0603050302020204" pitchFamily="34" charset="0"/>
            </a:endParaRPr>
          </a:p>
        </p:txBody>
      </p:sp>
      <p:sp>
        <p:nvSpPr>
          <p:cNvPr id="6" name="TextBox 5">
            <a:extLst>
              <a:ext uri="{FF2B5EF4-FFF2-40B4-BE49-F238E27FC236}">
                <a16:creationId xmlns:a16="http://schemas.microsoft.com/office/drawing/2014/main" xmlns="" id="{E98AFDB5-14FC-4982-B080-D18DD1F5B868}"/>
              </a:ext>
            </a:extLst>
          </p:cNvPr>
          <p:cNvSpPr txBox="1"/>
          <p:nvPr/>
        </p:nvSpPr>
        <p:spPr>
          <a:xfrm>
            <a:off x="40280" y="1967739"/>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Hằng ngày, sau khi thức dậy, mình vào nhà   </a:t>
            </a:r>
            <a:endParaRPr lang="en-US" sz="4000" b="1">
              <a:latin typeface="HP001 4 hàng" panose="020B0603050302020204" pitchFamily="34" charset="0"/>
            </a:endParaRPr>
          </a:p>
        </p:txBody>
      </p:sp>
      <p:sp>
        <p:nvSpPr>
          <p:cNvPr id="7" name="TextBox 6">
            <a:extLst>
              <a:ext uri="{FF2B5EF4-FFF2-40B4-BE49-F238E27FC236}">
                <a16:creationId xmlns:a16="http://schemas.microsoft.com/office/drawing/2014/main" xmlns="" id="{881108D2-60D9-4D98-AC8C-C7F502D18CC6}"/>
              </a:ext>
            </a:extLst>
          </p:cNvPr>
          <p:cNvSpPr txBox="1"/>
          <p:nvPr/>
        </p:nvSpPr>
        <p:spPr>
          <a:xfrm>
            <a:off x="60242" y="2790842"/>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vệ sinh để đánh răng rửa mặt. Sau đó mình</a:t>
            </a:r>
            <a:endParaRPr lang="en-US" sz="4000" b="1">
              <a:latin typeface="HP001 4 hàng" panose="020B0603050302020204" pitchFamily="34" charset="0"/>
            </a:endParaRPr>
          </a:p>
        </p:txBody>
      </p:sp>
      <p:sp>
        <p:nvSpPr>
          <p:cNvPr id="9" name="TextBox 8">
            <a:extLst>
              <a:ext uri="{FF2B5EF4-FFF2-40B4-BE49-F238E27FC236}">
                <a16:creationId xmlns:a16="http://schemas.microsoft.com/office/drawing/2014/main" xmlns="" id="{F1742EFD-AE70-45BA-8559-71D165E93BA3}"/>
              </a:ext>
            </a:extLst>
          </p:cNvPr>
          <p:cNvSpPr txBox="1"/>
          <p:nvPr/>
        </p:nvSpPr>
        <p:spPr>
          <a:xfrm>
            <a:off x="112984" y="3613945"/>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thay đồng phục và xuống ăn sáng cùng cả </a:t>
            </a:r>
            <a:endParaRPr lang="en-US" sz="4000" b="1">
              <a:latin typeface="HP001 4 hàng" panose="020B0603050302020204" pitchFamily="34" charset="0"/>
            </a:endParaRPr>
          </a:p>
        </p:txBody>
      </p:sp>
      <p:sp>
        <p:nvSpPr>
          <p:cNvPr id="10" name="TextBox 9">
            <a:extLst>
              <a:ext uri="{FF2B5EF4-FFF2-40B4-BE49-F238E27FC236}">
                <a16:creationId xmlns:a16="http://schemas.microsoft.com/office/drawing/2014/main" xmlns="" id="{590EA152-C024-4DB6-A472-82FD03F99ABB}"/>
              </a:ext>
            </a:extLst>
          </p:cNvPr>
          <p:cNvSpPr txBox="1"/>
          <p:nvPr/>
        </p:nvSpPr>
        <p:spPr>
          <a:xfrm>
            <a:off x="76632" y="4457368"/>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nhà. </a:t>
            </a:r>
            <a:r>
              <a:rPr lang="vi-VN" sz="4400" b="1">
                <a:latin typeface="HP001 4 hàng" panose="020B0603050302020204" pitchFamily="34" charset="0"/>
                <a:ea typeface="Arial-Rounded" pitchFamily="34" charset="0"/>
                <a:cs typeface="Times New Roman" panose="02020603050405020304" pitchFamily="18" charset="0"/>
              </a:rPr>
              <a:t>Trước khi đi học, mình thường kiểm tra </a:t>
            </a:r>
            <a:r>
              <a:rPr lang="en-US" sz="4400" b="1">
                <a:latin typeface="HP001 4 hàng" panose="020B0603050302020204" pitchFamily="34" charset="0"/>
                <a:ea typeface="Arial-Rounded" pitchFamily="34" charset="0"/>
                <a:cs typeface="Times New Roman" panose="02020603050405020304" pitchFamily="18" charset="0"/>
              </a:rPr>
              <a:t> </a:t>
            </a:r>
            <a:endParaRPr lang="en-US" sz="4000" b="1">
              <a:latin typeface="HP001 4 hàng" panose="020B0603050302020204" pitchFamily="34" charset="0"/>
            </a:endParaRPr>
          </a:p>
        </p:txBody>
      </p:sp>
      <p:sp>
        <p:nvSpPr>
          <p:cNvPr id="12" name="TextBox 11">
            <a:extLst>
              <a:ext uri="{FF2B5EF4-FFF2-40B4-BE49-F238E27FC236}">
                <a16:creationId xmlns:a16="http://schemas.microsoft.com/office/drawing/2014/main" xmlns="" id="{BF386B93-1DA2-42B4-8164-6F9DA73C7163}"/>
              </a:ext>
            </a:extLst>
          </p:cNvPr>
          <p:cNvSpPr txBox="1"/>
          <p:nvPr/>
        </p:nvSpPr>
        <p:spPr>
          <a:xfrm>
            <a:off x="90722" y="5280471"/>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a:t>
            </a:r>
            <a:r>
              <a:rPr lang="vi-VN" sz="4400" b="1">
                <a:latin typeface="HP001 4 hàng" panose="020B0603050302020204" pitchFamily="34" charset="0"/>
                <a:ea typeface="Arial-Rounded" pitchFamily="34" charset="0"/>
                <a:cs typeface="Times New Roman" panose="02020603050405020304" pitchFamily="18" charset="0"/>
              </a:rPr>
              <a:t>cặp sách xem đã đủ sách vở chưa. </a:t>
            </a:r>
            <a:r>
              <a:rPr lang="en-US" sz="4400" b="1">
                <a:latin typeface="HP001 4 hàng" panose="020B0603050302020204" pitchFamily="34" charset="0"/>
                <a:ea typeface="Arial-Rounded" pitchFamily="34" charset="0"/>
                <a:cs typeface="Times New Roman" panose="02020603050405020304" pitchFamily="18" charset="0"/>
              </a:rPr>
              <a:t>Xong xuôi,</a:t>
            </a:r>
            <a:endParaRPr lang="en-US" sz="4000" b="1">
              <a:latin typeface="HP001 4 hàng" panose="020B0603050302020204" pitchFamily="34" charset="0"/>
            </a:endParaRPr>
          </a:p>
        </p:txBody>
      </p:sp>
      <p:sp>
        <p:nvSpPr>
          <p:cNvPr id="14" name="TextBox 13">
            <a:extLst>
              <a:ext uri="{FF2B5EF4-FFF2-40B4-BE49-F238E27FC236}">
                <a16:creationId xmlns:a16="http://schemas.microsoft.com/office/drawing/2014/main" xmlns="" id="{10C34399-6BA0-482E-8CDB-66C8736953F8}"/>
              </a:ext>
            </a:extLst>
          </p:cNvPr>
          <p:cNvSpPr txBox="1"/>
          <p:nvPr/>
        </p:nvSpPr>
        <p:spPr>
          <a:xfrm>
            <a:off x="99147" y="6087453"/>
            <a:ext cx="11752313" cy="769441"/>
          </a:xfrm>
          <a:prstGeom prst="rect">
            <a:avLst/>
          </a:prstGeom>
          <a:noFill/>
        </p:spPr>
        <p:txBody>
          <a:bodyPr wrap="square" rtlCol="0">
            <a:spAutoFit/>
          </a:bodyPr>
          <a:lstStyle/>
          <a:p>
            <a:pPr defTabSz="853922"/>
            <a:r>
              <a:rPr lang="en-US" sz="4400" b="1">
                <a:latin typeface="HP001 4 hàng" panose="020B0603050302020204" pitchFamily="34" charset="0"/>
                <a:ea typeface="Arial-Rounded" pitchFamily="34" charset="0"/>
                <a:cs typeface="Times New Roman" panose="02020603050405020304" pitchFamily="18" charset="0"/>
              </a:rPr>
              <a:t> mình được mẹ đèo đến trường.</a:t>
            </a:r>
            <a:endParaRPr lang="en-US" sz="4000" b="1">
              <a:latin typeface="HP001 4 hàng" panose="020B0603050302020204" pitchFamily="34" charset="0"/>
            </a:endParaRPr>
          </a:p>
        </p:txBody>
      </p:sp>
    </p:spTree>
    <p:extLst>
      <p:ext uri="{BB962C8B-B14F-4D97-AF65-F5344CB8AC3E}">
        <p14:creationId xmlns:p14="http://schemas.microsoft.com/office/powerpoint/2010/main" val="1442339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4267200" y="4546600"/>
            <a:ext cx="635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09695" y="0"/>
            <a:ext cx="32103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rPr>
              <a:t>CHỮA BÀI</a:t>
            </a:r>
            <a:endParaRPr kumimoji="0" lang="vi-VN"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itchFamily="34" charset="0"/>
              <a:cs typeface="Times New Roman" panose="02020603050405020304" pitchFamily="18" charset="0"/>
            </a:endParaRPr>
          </a:p>
        </p:txBody>
      </p:sp>
      <p:pic>
        <p:nvPicPr>
          <p:cNvPr id="17" name="图片 4">
            <a:extLst>
              <a:ext uri="{FF2B5EF4-FFF2-40B4-BE49-F238E27FC236}">
                <a16:creationId xmlns:a16="http://schemas.microsoft.com/office/drawing/2014/main" xmlns=""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99" y="917792"/>
            <a:ext cx="11216641" cy="5120891"/>
          </a:xfrm>
          <a:prstGeom prst="rect">
            <a:avLst/>
          </a:prstGeom>
        </p:spPr>
      </p:pic>
      <p:sp>
        <p:nvSpPr>
          <p:cNvPr id="12" name="Rectangle 11"/>
          <p:cNvSpPr/>
          <p:nvPr/>
        </p:nvSpPr>
        <p:spPr>
          <a:xfrm>
            <a:off x="809251" y="819316"/>
            <a:ext cx="10573497" cy="4856842"/>
          </a:xfrm>
          <a:prstGeom prst="rect">
            <a:avLst/>
          </a:prstGeom>
        </p:spPr>
        <p:txBody>
          <a:bodyPr wrap="square">
            <a:spAutoFit/>
          </a:bodyPr>
          <a:lstStyle/>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Độ </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dài từ 3 – 4 </a:t>
            </a:r>
            <a:r>
              <a:rPr kumimoji="0" lang="en-US"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vi-VN" sz="3000" b="1"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Nội dung: Kể về những việc thường làm trước khi đi học</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Đầu câu viết hoa, cuối câu sử dụng dấu câu phù hợp.</a:t>
            </a:r>
          </a:p>
          <a:p>
            <a:pPr marL="514350" marR="0" lvl="0" indent="-514350" algn="just" defTabSz="914400" rtl="0" eaLnBrk="1" fontAlgn="auto" latinLnBrk="0" hangingPunct="1">
              <a:lnSpc>
                <a:spcPct val="150000"/>
              </a:lnSpc>
              <a:spcBef>
                <a:spcPts val="0"/>
              </a:spcBef>
              <a:spcAft>
                <a:spcPts val="0"/>
              </a:spcAft>
              <a:buClrTx/>
              <a:buSzTx/>
              <a:buFontTx/>
              <a:buAutoNum type="arabicPeriod"/>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rPr>
              <a:t>Câu đầu tiên viết lùi 1 ô.</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Dùng từ, đặt câu đúng. </a:t>
            </a:r>
          </a:p>
          <a:p>
            <a:pPr marL="514350" lvl="0" indent="-514350" algn="just">
              <a:lnSpc>
                <a:spcPct val="150000"/>
              </a:lnSpc>
              <a:buFontTx/>
              <a:buAutoNum type="arabicPeriod"/>
            </a:pPr>
            <a:r>
              <a:rPr lang="en-US" sz="3000" b="1">
                <a:solidFill>
                  <a:srgbClr val="002060"/>
                </a:solidFill>
                <a:latin typeface="Times New Roman" panose="02020603050405020304" pitchFamily="18" charset="0"/>
                <a:ea typeface="Arial-Rounded" pitchFamily="34" charset="0"/>
                <a:cs typeface="Times New Roman" panose="02020603050405020304" pitchFamily="18" charset="0"/>
              </a:rPr>
              <a:t>Sử dụng những từ ngữ gợi tả, gợi cảm để bài văn thêm sinh động và hấp dẫn. </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907012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1000"/>
                                        <p:tgtEl>
                                          <p:spTgt spid="12">
                                            <p:txEl>
                                              <p:pRg st="2" end="2"/>
                                            </p:txEl>
                                          </p:spTgt>
                                        </p:tgtEl>
                                      </p:cBhvr>
                                    </p:animEffect>
                                    <p:anim calcmode="lin" valueType="num">
                                      <p:cBhvr>
                                        <p:cTn id="34"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1000"/>
                                        <p:tgtEl>
                                          <p:spTgt spid="12">
                                            <p:txEl>
                                              <p:pRg st="3" end="3"/>
                                            </p:txEl>
                                          </p:spTgt>
                                        </p:tgtEl>
                                      </p:cBhvr>
                                    </p:animEffect>
                                    <p:anim calcmode="lin" valueType="num">
                                      <p:cBhvr>
                                        <p:cTn id="41"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1000"/>
                                        <p:tgtEl>
                                          <p:spTgt spid="12">
                                            <p:txEl>
                                              <p:pRg st="4" end="4"/>
                                            </p:txEl>
                                          </p:spTgt>
                                        </p:tgtEl>
                                      </p:cBhvr>
                                    </p:animEffect>
                                    <p:anim calcmode="lin" valueType="num">
                                      <p:cBhvr>
                                        <p:cTn id="4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xEl>
                                              <p:pRg st="5" end="5"/>
                                            </p:txEl>
                                          </p:spTgt>
                                        </p:tgtEl>
                                        <p:attrNameLst>
                                          <p:attrName>style.visibility</p:attrName>
                                        </p:attrNameLst>
                                      </p:cBhvr>
                                      <p:to>
                                        <p:strVal val="visible"/>
                                      </p:to>
                                    </p:set>
                                    <p:animEffect transition="in" filter="fade">
                                      <p:cBhvr>
                                        <p:cTn id="54" dur="1000"/>
                                        <p:tgtEl>
                                          <p:spTgt spid="12">
                                            <p:txEl>
                                              <p:pRg st="5" end="5"/>
                                            </p:txEl>
                                          </p:spTgt>
                                        </p:tgtEl>
                                      </p:cBhvr>
                                    </p:animEffect>
                                    <p:anim calcmode="lin" valueType="num">
                                      <p:cBhvr>
                                        <p:cTn id="5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Nói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hoạt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động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trong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tranh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dựa</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theo</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hỏi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gợi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ý</a:t>
              </a: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Viết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3 – 4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câu</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kể</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về</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những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việc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em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thường</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làm</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trước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khi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đi</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xmlns=""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xmlns=""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t</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ự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giác</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vệ</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sinh</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cá</a:t>
              </a:r>
              <a:r>
                <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2800" b="1" i="0" u="none" strike="noStrike" kern="1200" cap="none" spc="0" normalizeH="0" baseline="0" noProof="0" dirty="0" err="1">
                  <a:ln>
                    <a:noFill/>
                  </a:ln>
                  <a:solidFill>
                    <a:srgbClr val="002060"/>
                  </a:solidFill>
                  <a:effectLst/>
                  <a:uLnTx/>
                  <a:uFillTx/>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43296533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0080"/>
            <a:ext cx="10515600" cy="5536883"/>
          </a:xfrm>
        </p:spPr>
        <p:txBody>
          <a:bodyPr>
            <a:normAutofit/>
          </a:bodyPr>
          <a:lstStyle/>
          <a:p>
            <a:pPr marL="0" indent="0">
              <a:buNone/>
            </a:pPr>
            <a:r>
              <a:rPr lang="en-US" sz="4400" dirty="0" smtClean="0"/>
              <a:t> - </a:t>
            </a:r>
            <a:r>
              <a:rPr lang="en-US" sz="4400" dirty="0" err="1" smtClean="0"/>
              <a:t>Hàng</a:t>
            </a:r>
            <a:r>
              <a:rPr lang="en-US" sz="4400" dirty="0" smtClean="0"/>
              <a:t> </a:t>
            </a:r>
            <a:r>
              <a:rPr lang="en-US" sz="4400" dirty="0" err="1" smtClean="0"/>
              <a:t>ngày</a:t>
            </a:r>
            <a:r>
              <a:rPr lang="en-US" sz="4400" dirty="0" smtClean="0"/>
              <a:t>, </a:t>
            </a:r>
            <a:r>
              <a:rPr lang="en-US" sz="4400" dirty="0" err="1" smtClean="0"/>
              <a:t>em</a:t>
            </a:r>
            <a:r>
              <a:rPr lang="en-US" sz="4400" dirty="0" smtClean="0"/>
              <a:t> </a:t>
            </a:r>
            <a:r>
              <a:rPr lang="en-US" sz="4400" dirty="0" err="1" smtClean="0"/>
              <a:t>thức</a:t>
            </a:r>
            <a:r>
              <a:rPr lang="en-US" sz="4400" dirty="0" smtClean="0"/>
              <a:t> </a:t>
            </a:r>
            <a:r>
              <a:rPr lang="en-US" sz="4400" dirty="0" err="1" smtClean="0"/>
              <a:t>dậy</a:t>
            </a:r>
            <a:r>
              <a:rPr lang="en-US" sz="4400" dirty="0" smtClean="0"/>
              <a:t> </a:t>
            </a:r>
            <a:r>
              <a:rPr lang="en-US" sz="4400" dirty="0" err="1" smtClean="0"/>
              <a:t>lúc</a:t>
            </a:r>
            <a:r>
              <a:rPr lang="en-US" sz="4400" dirty="0" smtClean="0"/>
              <a:t> …..</a:t>
            </a:r>
            <a:r>
              <a:rPr lang="en-US" sz="4400" dirty="0" err="1" smtClean="0"/>
              <a:t>giờ</a:t>
            </a:r>
            <a:r>
              <a:rPr lang="en-US" sz="4400" dirty="0" smtClean="0"/>
              <a:t> </a:t>
            </a:r>
            <a:r>
              <a:rPr lang="en-US" sz="4400" dirty="0" err="1" smtClean="0"/>
              <a:t>để</a:t>
            </a:r>
            <a:r>
              <a:rPr lang="en-US" sz="4400" dirty="0" smtClean="0"/>
              <a:t> </a:t>
            </a:r>
            <a:r>
              <a:rPr lang="en-US" sz="4400" dirty="0" err="1" smtClean="0"/>
              <a:t>chuẩn</a:t>
            </a:r>
            <a:r>
              <a:rPr lang="en-US" sz="4400" dirty="0" smtClean="0"/>
              <a:t> </a:t>
            </a:r>
            <a:r>
              <a:rPr lang="en-US" sz="4400" dirty="0" err="1" smtClean="0"/>
              <a:t>bị</a:t>
            </a:r>
            <a:r>
              <a:rPr lang="en-US" sz="4400" dirty="0" smtClean="0"/>
              <a:t> </a:t>
            </a:r>
            <a:r>
              <a:rPr lang="en-US" sz="4400" dirty="0" err="1" smtClean="0"/>
              <a:t>đi</a:t>
            </a:r>
            <a:r>
              <a:rPr lang="en-US" sz="4400" dirty="0" smtClean="0"/>
              <a:t> </a:t>
            </a:r>
            <a:r>
              <a:rPr lang="en-US" sz="4400" dirty="0" err="1" smtClean="0"/>
              <a:t>học</a:t>
            </a:r>
            <a:endParaRPr lang="en-US" sz="4400" dirty="0" smtClean="0"/>
          </a:p>
          <a:p>
            <a:pPr>
              <a:buFontTx/>
              <a:buChar char="-"/>
            </a:pPr>
            <a:r>
              <a:rPr lang="en-US" sz="4400" dirty="0" err="1" smtClean="0"/>
              <a:t>Đầu</a:t>
            </a:r>
            <a:r>
              <a:rPr lang="en-US" sz="4400" dirty="0" smtClean="0"/>
              <a:t> </a:t>
            </a:r>
            <a:r>
              <a:rPr lang="en-US" sz="4400" dirty="0" err="1" smtClean="0"/>
              <a:t>tiên</a:t>
            </a:r>
            <a:r>
              <a:rPr lang="en-US" sz="4400" dirty="0" smtClean="0"/>
              <a:t>, </a:t>
            </a:r>
            <a:r>
              <a:rPr lang="en-US" sz="4400" dirty="0" err="1" smtClean="0"/>
              <a:t>em</a:t>
            </a:r>
            <a:r>
              <a:rPr lang="en-US" sz="4400" dirty="0" smtClean="0"/>
              <a:t>…..</a:t>
            </a:r>
          </a:p>
          <a:p>
            <a:pPr>
              <a:buFontTx/>
              <a:buChar char="-"/>
            </a:pPr>
            <a:r>
              <a:rPr lang="en-US" sz="4400" dirty="0" err="1" smtClean="0"/>
              <a:t>Sau</a:t>
            </a:r>
            <a:r>
              <a:rPr lang="en-US" sz="4400" dirty="0" smtClean="0"/>
              <a:t> </a:t>
            </a:r>
            <a:r>
              <a:rPr lang="en-US" sz="4400" dirty="0" err="1" smtClean="0"/>
              <a:t>đó</a:t>
            </a:r>
            <a:r>
              <a:rPr lang="en-US" sz="4400" dirty="0" smtClean="0"/>
              <a:t>, </a:t>
            </a:r>
            <a:r>
              <a:rPr lang="en-US" sz="4400" dirty="0" err="1" smtClean="0"/>
              <a:t>em</a:t>
            </a:r>
            <a:r>
              <a:rPr lang="en-US" sz="4400" dirty="0" smtClean="0"/>
              <a:t>…..</a:t>
            </a:r>
          </a:p>
          <a:p>
            <a:pPr>
              <a:buFontTx/>
              <a:buChar char="-"/>
            </a:pPr>
            <a:r>
              <a:rPr lang="en-US" sz="4400" dirty="0" err="1" smtClean="0"/>
              <a:t>Cuối</a:t>
            </a:r>
            <a:r>
              <a:rPr lang="en-US" sz="4400" dirty="0" smtClean="0"/>
              <a:t> </a:t>
            </a:r>
            <a:r>
              <a:rPr lang="en-US" sz="4400" dirty="0" err="1" smtClean="0"/>
              <a:t>cùng</a:t>
            </a:r>
            <a:r>
              <a:rPr lang="en-US" sz="4400" dirty="0" smtClean="0"/>
              <a:t>, </a:t>
            </a:r>
            <a:r>
              <a:rPr lang="en-US" sz="4400" dirty="0" err="1" smtClean="0"/>
              <a:t>em</a:t>
            </a:r>
            <a:r>
              <a:rPr lang="en-US" sz="4400" dirty="0" smtClean="0"/>
              <a:t>……</a:t>
            </a:r>
          </a:p>
          <a:p>
            <a:pPr>
              <a:buFontTx/>
              <a:buChar char="-"/>
            </a:pPr>
            <a:r>
              <a:rPr lang="en-US" sz="4400" dirty="0" err="1" smtClean="0"/>
              <a:t>Đúng</a:t>
            </a:r>
            <a:r>
              <a:rPr lang="en-US" sz="4400" dirty="0" smtClean="0"/>
              <a:t> 7 </a:t>
            </a:r>
            <a:r>
              <a:rPr lang="en-US" sz="4400" dirty="0" err="1" smtClean="0"/>
              <a:t>giờ</a:t>
            </a:r>
            <a:r>
              <a:rPr lang="en-US" sz="4400" dirty="0" smtClean="0"/>
              <a:t>, </a:t>
            </a:r>
            <a:r>
              <a:rPr lang="en-US" sz="4400" dirty="0" err="1" smtClean="0"/>
              <a:t>em</a:t>
            </a:r>
            <a:r>
              <a:rPr lang="en-US" sz="4400" dirty="0" smtClean="0"/>
              <a:t> </a:t>
            </a:r>
            <a:r>
              <a:rPr lang="en-US" sz="4400" dirty="0" err="1" smtClean="0"/>
              <a:t>đeo</a:t>
            </a:r>
            <a:r>
              <a:rPr lang="en-US" sz="4400" dirty="0" smtClean="0"/>
              <a:t> </a:t>
            </a:r>
            <a:r>
              <a:rPr lang="en-US" sz="4400" dirty="0" err="1" smtClean="0"/>
              <a:t>cặp</a:t>
            </a:r>
            <a:r>
              <a:rPr lang="en-US" sz="4400" dirty="0" smtClean="0"/>
              <a:t> </a:t>
            </a:r>
            <a:r>
              <a:rPr lang="en-US" sz="4400" dirty="0" err="1" smtClean="0"/>
              <a:t>lên</a:t>
            </a:r>
            <a:r>
              <a:rPr lang="en-US" sz="4400" dirty="0" smtClean="0"/>
              <a:t> </a:t>
            </a:r>
            <a:r>
              <a:rPr lang="en-US" sz="4400" dirty="0" err="1" smtClean="0"/>
              <a:t>vai</a:t>
            </a:r>
            <a:r>
              <a:rPr lang="en-US" sz="4400" dirty="0"/>
              <a:t> </a:t>
            </a:r>
            <a:r>
              <a:rPr lang="en-US" sz="4400" dirty="0" err="1" smtClean="0"/>
              <a:t>và</a:t>
            </a:r>
            <a:r>
              <a:rPr lang="en-US" sz="4400" dirty="0" smtClean="0"/>
              <a:t> </a:t>
            </a:r>
            <a:r>
              <a:rPr lang="en-US" sz="4400" dirty="0" err="1" smtClean="0"/>
              <a:t>được</a:t>
            </a:r>
            <a:r>
              <a:rPr lang="en-US" sz="4400" dirty="0" smtClean="0"/>
              <a:t> </a:t>
            </a:r>
            <a:r>
              <a:rPr lang="en-US" sz="4400" dirty="0" err="1" smtClean="0"/>
              <a:t>bố</a:t>
            </a:r>
            <a:r>
              <a:rPr lang="en-US" sz="4400" dirty="0" smtClean="0"/>
              <a:t> </a:t>
            </a:r>
            <a:r>
              <a:rPr lang="en-US" sz="4400" dirty="0" err="1" smtClean="0"/>
              <a:t>đưa</a:t>
            </a:r>
            <a:r>
              <a:rPr lang="en-US" sz="4400" dirty="0" smtClean="0"/>
              <a:t> </a:t>
            </a:r>
            <a:r>
              <a:rPr lang="en-US" sz="4400" dirty="0" err="1" smtClean="0"/>
              <a:t>tới</a:t>
            </a:r>
            <a:r>
              <a:rPr lang="en-US" sz="4400" dirty="0" smtClean="0"/>
              <a:t> </a:t>
            </a:r>
            <a:r>
              <a:rPr lang="en-US" sz="4400" dirty="0" err="1" smtClean="0"/>
              <a:t>trường</a:t>
            </a:r>
            <a:endParaRPr lang="en-US" sz="4400" dirty="0"/>
          </a:p>
        </p:txBody>
      </p:sp>
    </p:spTree>
    <p:extLst>
      <p:ext uri="{BB962C8B-B14F-4D97-AF65-F5344CB8AC3E}">
        <p14:creationId xmlns:p14="http://schemas.microsoft.com/office/powerpoint/2010/main" val="37827397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C4F48E-7CD4-4E4D-A1BA-3BB343DBB871}"/>
              </a:ext>
            </a:extLst>
          </p:cNvPr>
          <p:cNvSpPr txBox="1"/>
          <p:nvPr/>
        </p:nvSpPr>
        <p:spPr>
          <a:xfrm>
            <a:off x="1784555" y="703207"/>
            <a:ext cx="8111613" cy="1569660"/>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8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ĐỊNH HƯỚNG HỌC TẬP TIẾP THEO</a:t>
            </a:r>
          </a:p>
        </p:txBody>
      </p:sp>
      <p:sp>
        <p:nvSpPr>
          <p:cNvPr id="3" name="TextBox 2">
            <a:extLst>
              <a:ext uri="{FF2B5EF4-FFF2-40B4-BE49-F238E27FC236}">
                <a16:creationId xmlns:a16="http://schemas.microsoft.com/office/drawing/2014/main" xmlns="" id="{7F75BC83-C195-45A6-BA36-9FA130BD4C2A}"/>
              </a:ext>
            </a:extLst>
          </p:cNvPr>
          <p:cNvSpPr txBox="1"/>
          <p:nvPr/>
        </p:nvSpPr>
        <p:spPr>
          <a:xfrm>
            <a:off x="1595844" y="2336579"/>
            <a:ext cx="9000309" cy="2958502"/>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lại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văn kể về những việc em thường làm trước khi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nghe</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a:p>
            <a:pPr>
              <a:lnSpc>
                <a:spcPct val="150000"/>
              </a:lnSpc>
            </a:pP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sau</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 đoạn văn kể về một HĐTT hoặc </a:t>
            </a:r>
            <a:r>
              <a:rPr lang="en-US" sz="320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itchFamily="34" charset="0"/>
                <a:cs typeface="Times New Roman" panose="02020603050405020304" pitchFamily="18" charset="0"/>
              </a:rPr>
              <a:t>trò chơi </a:t>
            </a:r>
            <a:endParaRPr lang="en-US" sz="3200" b="1" dirty="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28566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424909" y="2231748"/>
            <a:ext cx="7633146" cy="2002023"/>
          </a:xfrm>
          <a:prstGeom prst="rect">
            <a:avLst/>
          </a:prstGeom>
          <a:noFill/>
        </p:spPr>
        <p:txBody>
          <a:bodyPr wrap="square" rtlCol="0">
            <a:spAutoFit/>
          </a:bodyPr>
          <a:lstStyle/>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Tạm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biệt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và</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hẹn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gặp</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lại</a:t>
            </a:r>
            <a:r>
              <a:rPr lang="en-US" sz="4400" dirty="0">
                <a:solidFill>
                  <a:srgbClr val="FF0000"/>
                </a:solidFill>
                <a:latin typeface="Times New Roman" panose="02020603050405020304" pitchFamily="18" charset="0"/>
                <a:cs typeface="Times New Roman" panose="02020603050405020304" pitchFamily="18" charset="0"/>
              </a:rPr>
              <a:t> </a:t>
            </a:r>
          </a:p>
          <a:p>
            <a:pPr algn="ctr">
              <a:lnSpc>
                <a:spcPct val="150000"/>
              </a:lnSpc>
            </a:pP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con </a:t>
            </a:r>
            <a:r>
              <a:rPr lang="en-US" sz="4400" dirty="0" err="1">
                <a:solidFill>
                  <a:srgbClr val="FF0000"/>
                </a:solidFill>
                <a:latin typeface="Times New Roman" panose="02020603050405020304" pitchFamily="18" charset="0"/>
                <a:cs typeface="Times New Roman" panose="02020603050405020304" pitchFamily="18" charset="0"/>
              </a:rPr>
              <a:t>vào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học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529" y="-297"/>
            <a:ext cx="12193057" cy="6858594"/>
          </a:xfrm>
          <a:prstGeom prst="rect">
            <a:avLst/>
          </a:prstGeom>
        </p:spPr>
      </p:pic>
      <p:sp>
        <p:nvSpPr>
          <p:cNvPr id="17" name="TextBox 16"/>
          <p:cNvSpPr txBox="1"/>
          <p:nvPr/>
        </p:nvSpPr>
        <p:spPr>
          <a:xfrm>
            <a:off x="3673929" y="1730826"/>
            <a:ext cx="476794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libri"/>
                <a:ea typeface="+mn-ea"/>
                <a:cs typeface="+mn-cs"/>
              </a:rPr>
              <a:t>KHỞI ĐỘNG</a:t>
            </a:r>
          </a:p>
        </p:txBody>
      </p:sp>
    </p:spTree>
    <p:extLst>
      <p:ext uri="{BB962C8B-B14F-4D97-AF65-F5344CB8AC3E}">
        <p14:creationId xmlns:p14="http://schemas.microsoft.com/office/powerpoint/2010/main" val="30985251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vui nhộn cho bé- Tập thể dục buổi sáng">
            <a:hlinkClick r:id="" action="ppaction://media"/>
            <a:extLst>
              <a:ext uri="{FF2B5EF4-FFF2-40B4-BE49-F238E27FC236}">
                <a16:creationId xmlns:a16="http://schemas.microsoft.com/office/drawing/2014/main" xmlns="" id="{928FCB5E-1146-4FBA-AFB2-50098C3A839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4013456" cy="6858000"/>
          </a:xfrm>
          <a:prstGeom prst="rect">
            <a:avLst/>
          </a:prstGeom>
        </p:spPr>
      </p:pic>
    </p:spTree>
    <p:extLst>
      <p:ext uri="{BB962C8B-B14F-4D97-AF65-F5344CB8AC3E}">
        <p14:creationId xmlns:p14="http://schemas.microsoft.com/office/powerpoint/2010/main" val="35298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906247" y="4663793"/>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3369848" y="364901"/>
            <a:ext cx="69250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1013200" y="1353542"/>
            <a:ext cx="10187293" cy="1158955"/>
            <a:chOff x="774356" y="888444"/>
            <a:chExt cx="10187293" cy="115895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Nói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hoạt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động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trong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tranh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dựa</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theo</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hỏi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gợi</a:t>
              </a:r>
              <a:r>
                <a:rPr lang="en-US" sz="2800" b="1" dirty="0">
                  <a:solidFill>
                    <a:srgbClr val="002060"/>
                  </a:solidFill>
                  <a:latin typeface="Arial-Rounded" pitchFamily="34" charset="0"/>
                  <a:ea typeface="Arial-Rounded" pitchFamily="34" charset="0"/>
                  <a:cs typeface="Arial-Rounded" pitchFamily="34" charset="0"/>
                </a:rPr>
                <a:t> ý</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2921002" y="2882410"/>
            <a:ext cx="8905080" cy="1186373"/>
            <a:chOff x="752655" y="2065203"/>
            <a:chExt cx="10209001" cy="118637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Viết</a:t>
              </a:r>
              <a:r>
                <a:rPr lang="en-US" sz="2800" b="1" dirty="0">
                  <a:solidFill>
                    <a:srgbClr val="002060"/>
                  </a:solidFill>
                  <a:latin typeface="Arial-Rounded" pitchFamily="34" charset="0"/>
                  <a:ea typeface="Arial-Rounded" pitchFamily="34" charset="0"/>
                  <a:cs typeface="Arial-Rounded" pitchFamily="34" charset="0"/>
                </a:rPr>
                <a:t> 3 – 4 </a:t>
              </a:r>
              <a:r>
                <a:rPr lang="en-US" sz="2800" b="1" dirty="0" err="1">
                  <a:solidFill>
                    <a:srgbClr val="002060"/>
                  </a:solidFill>
                  <a:latin typeface="Arial-Rounded" pitchFamily="34" charset="0"/>
                  <a:ea typeface="Arial-Rounded" pitchFamily="34" charset="0"/>
                  <a:cs typeface="Arial-Rounded" pitchFamily="34" charset="0"/>
                </a:rPr>
                <a:t>câu</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kể</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về</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những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việc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em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thường</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làm</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trước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khi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đi</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học</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xmlns="" id="{24926BE0-6FEB-4035-95CC-8282BD1C87A0}"/>
              </a:ext>
            </a:extLst>
          </p:cNvPr>
          <p:cNvGrpSpPr/>
          <p:nvPr/>
        </p:nvGrpSpPr>
        <p:grpSpPr>
          <a:xfrm>
            <a:off x="4690524" y="4480058"/>
            <a:ext cx="5881076"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xmlns="" id="{4EB37731-1288-4647-AC02-0AF79C340C8B}"/>
                </a:ext>
              </a:extLst>
            </p:cNvPr>
            <p:cNvSpPr txBox="1"/>
            <p:nvPr/>
          </p:nvSpPr>
          <p:spPr>
            <a:xfrm>
              <a:off x="2083605" y="3501646"/>
              <a:ext cx="89050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Arial-Rounded" pitchFamily="34" charset="0"/>
                  <a:ea typeface="Arial-Rounded" pitchFamily="34" charset="0"/>
                  <a:cs typeface="Arial-Rounded" pitchFamily="34" charset="0"/>
                </a:rPr>
                <a:t>Biết</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tự</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giác</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vệ</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sinh</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cá</a:t>
              </a:r>
              <a:r>
                <a:rPr lang="en-US" sz="2800" b="1" dirty="0">
                  <a:solidFill>
                    <a:srgbClr val="002060"/>
                  </a:solidFill>
                  <a:latin typeface="Arial-Rounded" pitchFamily="34" charset="0"/>
                  <a:ea typeface="Arial-Rounded" pitchFamily="34" charset="0"/>
                  <a:cs typeface="Arial-Rounded" pitchFamily="34" charset="0"/>
                </a:rPr>
                <a:t> </a:t>
              </a:r>
              <a:r>
                <a:rPr lang="en-US" sz="2800" b="1" dirty="0" err="1">
                  <a:solidFill>
                    <a:srgbClr val="002060"/>
                  </a:solidFill>
                  <a:latin typeface="Arial-Rounded" pitchFamily="34" charset="0"/>
                  <a:ea typeface="Arial-Rounded" pitchFamily="34" charset="0"/>
                  <a:cs typeface="Arial-Rounded" pitchFamily="34" charset="0"/>
                </a:rPr>
                <a:t>nhân</a:t>
              </a:r>
              <a:endParaRPr kumimoji="0" lang="en-US" sz="2800" b="1"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7" presetClass="emph" presetSubtype="0" repeatCount="indefinite" fill="remove" grpId="1" nodeType="withEffect">
                                  <p:stCondLst>
                                    <p:cond delay="0"/>
                                  </p:stCondLst>
                                  <p:childTnLst>
                                    <p:animClr clrSpc="rgb" dir="cw">
                                      <p:cBhvr override="childStyle">
                                        <p:cTn id="9" dur="625" autoRev="1" fill="remove"/>
                                        <p:tgtEl>
                                          <p:spTgt spid="25"/>
                                        </p:tgtEl>
                                        <p:attrNameLst>
                                          <p:attrName>style.color</p:attrName>
                                        </p:attrNameLst>
                                      </p:cBhvr>
                                      <p:to>
                                        <a:srgbClr val="66CCFF"/>
                                      </p:to>
                                    </p:animClr>
                                    <p:animClr clrSpc="rgb" dir="cw">
                                      <p:cBhvr>
                                        <p:cTn id="10" dur="625" autoRev="1" fill="remove"/>
                                        <p:tgtEl>
                                          <p:spTgt spid="25"/>
                                        </p:tgtEl>
                                        <p:attrNameLst>
                                          <p:attrName>fillcolor</p:attrName>
                                        </p:attrNameLst>
                                      </p:cBhvr>
                                      <p:to>
                                        <a:srgbClr val="66CCFF"/>
                                      </p:to>
                                    </p:animClr>
                                    <p:set>
                                      <p:cBhvr>
                                        <p:cTn id="11" dur="625" autoRev="1" fill="remove"/>
                                        <p:tgtEl>
                                          <p:spTgt spid="25"/>
                                        </p:tgtEl>
                                        <p:attrNameLst>
                                          <p:attrName>fill.type</p:attrName>
                                        </p:attrNameLst>
                                      </p:cBhvr>
                                      <p:to>
                                        <p:strVal val="solid"/>
                                      </p:to>
                                    </p:set>
                                    <p:set>
                                      <p:cBhvr>
                                        <p:cTn id="12" dur="625" autoRev="1" fill="remove"/>
                                        <p:tgtEl>
                                          <p:spTgt spid="25"/>
                                        </p:tgtEl>
                                        <p:attrNameLst>
                                          <p:attrName>fill.on</p:attrName>
                                        </p:attrNameLst>
                                      </p:cBhvr>
                                      <p:to>
                                        <p:strVal val="true"/>
                                      </p:to>
                                    </p:se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7" presetClass="emph" presetSubtype="0" repeatCount="indefinite" fill="remove" grpId="1" nodeType="withEffect">
                                  <p:stCondLst>
                                    <p:cond delay="0"/>
                                  </p:stCondLst>
                                  <p:childTnLst>
                                    <p:animClr clrSpc="rgb" dir="cw">
                                      <p:cBhvr override="childStyle">
                                        <p:cTn id="17" dur="625" autoRev="1" fill="remove"/>
                                        <p:tgtEl>
                                          <p:spTgt spid="27"/>
                                        </p:tgtEl>
                                        <p:attrNameLst>
                                          <p:attrName>style.color</p:attrName>
                                        </p:attrNameLst>
                                      </p:cBhvr>
                                      <p:to>
                                        <a:srgbClr val="FF6699"/>
                                      </p:to>
                                    </p:animClr>
                                    <p:animClr clrSpc="rgb" dir="cw">
                                      <p:cBhvr>
                                        <p:cTn id="18" dur="625" autoRev="1" fill="remove"/>
                                        <p:tgtEl>
                                          <p:spTgt spid="27"/>
                                        </p:tgtEl>
                                        <p:attrNameLst>
                                          <p:attrName>fillcolor</p:attrName>
                                        </p:attrNameLst>
                                      </p:cBhvr>
                                      <p:to>
                                        <a:srgbClr val="FF6699"/>
                                      </p:to>
                                    </p:animClr>
                                    <p:set>
                                      <p:cBhvr>
                                        <p:cTn id="19" dur="625" autoRev="1" fill="remove"/>
                                        <p:tgtEl>
                                          <p:spTgt spid="27"/>
                                        </p:tgtEl>
                                        <p:attrNameLst>
                                          <p:attrName>fill.type</p:attrName>
                                        </p:attrNameLst>
                                      </p:cBhvr>
                                      <p:to>
                                        <p:strVal val="solid"/>
                                      </p:to>
                                    </p:set>
                                    <p:set>
                                      <p:cBhvr>
                                        <p:cTn id="20" dur="625" autoRev="1" fill="remove"/>
                                        <p:tgtEl>
                                          <p:spTgt spid="27"/>
                                        </p:tgtEl>
                                        <p:attrNameLst>
                                          <p:attrName>fill.on</p:attrName>
                                        </p:attrNameLst>
                                      </p:cBhvr>
                                      <p:to>
                                        <p:strVal val="true"/>
                                      </p:to>
                                    </p:se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7" presetClass="emph" presetSubtype="0" repeatCount="indefinite" fill="remove" grpId="1" nodeType="withEffect">
                                  <p:stCondLst>
                                    <p:cond delay="0"/>
                                  </p:stCondLst>
                                  <p:childTnLst>
                                    <p:animClr clrSpc="rgb" dir="cw">
                                      <p:cBhvr override="childStyle">
                                        <p:cTn id="25" dur="625" autoRev="1" fill="remove"/>
                                        <p:tgtEl>
                                          <p:spTgt spid="28"/>
                                        </p:tgtEl>
                                        <p:attrNameLst>
                                          <p:attrName>style.color</p:attrName>
                                        </p:attrNameLst>
                                      </p:cBhvr>
                                      <p:to>
                                        <a:srgbClr val="CCFF66"/>
                                      </p:to>
                                    </p:animClr>
                                    <p:animClr clrSpc="rgb" dir="cw">
                                      <p:cBhvr>
                                        <p:cTn id="26" dur="625" autoRev="1" fill="remove"/>
                                        <p:tgtEl>
                                          <p:spTgt spid="28"/>
                                        </p:tgtEl>
                                        <p:attrNameLst>
                                          <p:attrName>fillcolor</p:attrName>
                                        </p:attrNameLst>
                                      </p:cBhvr>
                                      <p:to>
                                        <a:srgbClr val="CCFF66"/>
                                      </p:to>
                                    </p:animClr>
                                    <p:set>
                                      <p:cBhvr>
                                        <p:cTn id="27" dur="625" autoRev="1" fill="remove"/>
                                        <p:tgtEl>
                                          <p:spTgt spid="28"/>
                                        </p:tgtEl>
                                        <p:attrNameLst>
                                          <p:attrName>fill.type</p:attrName>
                                        </p:attrNameLst>
                                      </p:cBhvr>
                                      <p:to>
                                        <p:strVal val="solid"/>
                                      </p:to>
                                    </p:set>
                                    <p:set>
                                      <p:cBhvr>
                                        <p:cTn id="28" dur="625" autoRev="1" fill="remove"/>
                                        <p:tgtEl>
                                          <p:spTgt spid="28"/>
                                        </p:tgtEl>
                                        <p:attrNameLst>
                                          <p:attrName>fill.on</p:attrName>
                                        </p:attrNameLst>
                                      </p:cBhvr>
                                      <p:to>
                                        <p:strVal val="true"/>
                                      </p:to>
                                    </p:se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7" presetClass="emph" presetSubtype="0" repeatCount="indefinite" fill="remove" grpId="1" nodeType="withEffect">
                                  <p:stCondLst>
                                    <p:cond delay="0"/>
                                  </p:stCondLst>
                                  <p:childTnLst>
                                    <p:animClr clrSpc="rgb" dir="cw">
                                      <p:cBhvr override="childStyle">
                                        <p:cTn id="33" dur="500" autoRev="1" fill="remove"/>
                                        <p:tgtEl>
                                          <p:spTgt spid="29"/>
                                        </p:tgtEl>
                                        <p:attrNameLst>
                                          <p:attrName>style.color</p:attrName>
                                        </p:attrNameLst>
                                      </p:cBhvr>
                                      <p:to>
                                        <a:schemeClr val="bg1"/>
                                      </p:to>
                                    </p:animClr>
                                    <p:animClr clrSpc="rgb" dir="cw">
                                      <p:cBhvr>
                                        <p:cTn id="34" dur="500" autoRev="1" fill="remove"/>
                                        <p:tgtEl>
                                          <p:spTgt spid="29"/>
                                        </p:tgtEl>
                                        <p:attrNameLst>
                                          <p:attrName>fillcolor</p:attrName>
                                        </p:attrNameLst>
                                      </p:cBhvr>
                                      <p:to>
                                        <a:schemeClr val="bg1"/>
                                      </p:to>
                                    </p:animClr>
                                    <p:set>
                                      <p:cBhvr>
                                        <p:cTn id="35" dur="500" autoRev="1" fill="remove"/>
                                        <p:tgtEl>
                                          <p:spTgt spid="29"/>
                                        </p:tgtEl>
                                        <p:attrNameLst>
                                          <p:attrName>fill.type</p:attrName>
                                        </p:attrNameLst>
                                      </p:cBhvr>
                                      <p:to>
                                        <p:strVal val="solid"/>
                                      </p:to>
                                    </p:set>
                                    <p:set>
                                      <p:cBhvr>
                                        <p:cTn id="36" dur="500" autoRev="1" fill="remove"/>
                                        <p:tgtEl>
                                          <p:spTgt spid="29"/>
                                        </p:tgtEl>
                                        <p:attrNameLst>
                                          <p:attrName>fill.on</p:attrName>
                                        </p:attrNameLst>
                                      </p:cBhvr>
                                      <p:to>
                                        <p:strVal val="true"/>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7" presetClass="emph" presetSubtype="0" repeatCount="indefinite" fill="remove" grpId="1" nodeType="withEffect">
                                  <p:stCondLst>
                                    <p:cond delay="0"/>
                                  </p:stCondLst>
                                  <p:childTnLst>
                                    <p:animClr clrSpc="rgb" dir="cw">
                                      <p:cBhvr override="childStyle">
                                        <p:cTn id="41" dur="625" autoRev="1" fill="remove"/>
                                        <p:tgtEl>
                                          <p:spTgt spid="30"/>
                                        </p:tgtEl>
                                        <p:attrNameLst>
                                          <p:attrName>style.color</p:attrName>
                                        </p:attrNameLst>
                                      </p:cBhvr>
                                      <p:to>
                                        <a:srgbClr val="FF6699"/>
                                      </p:to>
                                    </p:animClr>
                                    <p:animClr clrSpc="rgb" dir="cw">
                                      <p:cBhvr>
                                        <p:cTn id="42" dur="625" autoRev="1" fill="remove"/>
                                        <p:tgtEl>
                                          <p:spTgt spid="30"/>
                                        </p:tgtEl>
                                        <p:attrNameLst>
                                          <p:attrName>fillcolor</p:attrName>
                                        </p:attrNameLst>
                                      </p:cBhvr>
                                      <p:to>
                                        <a:srgbClr val="FF6699"/>
                                      </p:to>
                                    </p:animClr>
                                    <p:set>
                                      <p:cBhvr>
                                        <p:cTn id="43" dur="625" autoRev="1" fill="remove"/>
                                        <p:tgtEl>
                                          <p:spTgt spid="30"/>
                                        </p:tgtEl>
                                        <p:attrNameLst>
                                          <p:attrName>fill.type</p:attrName>
                                        </p:attrNameLst>
                                      </p:cBhvr>
                                      <p:to>
                                        <p:strVal val="solid"/>
                                      </p:to>
                                    </p:set>
                                    <p:set>
                                      <p:cBhvr>
                                        <p:cTn id="44" dur="625" autoRev="1" fill="remove"/>
                                        <p:tgtEl>
                                          <p:spTgt spid="3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left)">
                                      <p:cBhvr>
                                        <p:cTn id="53" dur="500"/>
                                        <p:tgtEl>
                                          <p:spTgt spid="3"/>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left)">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380" b="74479" l="9559" r="51765">
                        <a14:foregroundMark x1="13971" y1="39063" x2="15368" y2="43620"/>
                      </a14:backgroundRemoval>
                    </a14:imgEffect>
                  </a14:imgLayer>
                </a14:imgProps>
              </a:ext>
              <a:ext uri="{28A0092B-C50C-407E-A947-70E740481C1C}">
                <a14:useLocalDpi xmlns:a14="http://schemas.microsoft.com/office/drawing/2010/main" val="0"/>
              </a:ext>
            </a:extLst>
          </a:blip>
          <a:srcRect l="9132" t="34067" r="48796" b="23960"/>
          <a:stretch/>
        </p:blipFill>
        <p:spPr bwMode="auto">
          <a:xfrm>
            <a:off x="124018" y="1843157"/>
            <a:ext cx="3066936" cy="172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2892015" y="1530085"/>
            <a:ext cx="2353527" cy="2040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5245542" y="1688947"/>
            <a:ext cx="2834665" cy="182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7173064" y="1091271"/>
            <a:ext cx="1814286" cy="262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24018" y="3857440"/>
            <a:ext cx="9477181" cy="1951495"/>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195138" y="3772354"/>
            <a:ext cx="10966893" cy="1943161"/>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Bạn nhỏ làm những việc gì?</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Theo em, bạn nhỏ làm những việc đó trong thời gian nào?</a:t>
            </a:r>
          </a:p>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 Còn em, trước khi đi học, em thường tự làm những việc gì?</a:t>
            </a:r>
          </a:p>
        </p:txBody>
      </p:sp>
      <p:grpSp>
        <p:nvGrpSpPr>
          <p:cNvPr id="24" name="Group 23"/>
          <p:cNvGrpSpPr/>
          <p:nvPr/>
        </p:nvGrpSpPr>
        <p:grpSpPr>
          <a:xfrm>
            <a:off x="9752883" y="1979669"/>
            <a:ext cx="2439117" cy="1052593"/>
            <a:chOff x="3759267" y="334167"/>
            <a:chExt cx="5621970" cy="1403180"/>
          </a:xfrm>
        </p:grpSpPr>
        <p:sp>
          <p:nvSpPr>
            <p:cNvPr id="25" name="Cloud Callout 2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ea typeface="Arial-Rounded" pitchFamily="34" charset="0"/>
                <a:cs typeface="Times New Roman" panose="02020603050405020304" pitchFamily="18" charset="0"/>
              </a:endParaRPr>
            </a:p>
          </p:txBody>
        </p:sp>
        <p:sp>
          <p:nvSpPr>
            <p:cNvPr id="26" name="TextBox 25"/>
            <p:cNvSpPr txBox="1"/>
            <p:nvPr/>
          </p:nvSpPr>
          <p:spPr>
            <a:xfrm>
              <a:off x="4223658" y="397982"/>
              <a:ext cx="4919223" cy="1271891"/>
            </a:xfrm>
            <a:prstGeom prst="rect">
              <a:avLst/>
            </a:prstGeom>
            <a:noFill/>
            <a:ln>
              <a:noFill/>
            </a:ln>
          </p:spPr>
          <p:txBody>
            <a:bodyPr wrap="square" rtlCol="0">
              <a:spAutoFit/>
            </a:bodyPr>
            <a:lstStyle/>
            <a:p>
              <a:pPr algn="ctr"/>
              <a:r>
                <a:rPr lang="en-US" sz="2800" dirty="0">
                  <a:solidFill>
                    <a:srgbClr val="002060"/>
                  </a:solidFill>
                  <a:latin typeface="Times New Roman" panose="02020603050405020304" pitchFamily="18" charset="0"/>
                  <a:ea typeface="Arial-Rounded" pitchFamily="34" charset="0"/>
                  <a:cs typeface="Times New Roman" panose="02020603050405020304" pitchFamily="18" charset="0"/>
                </a:rPr>
                <a:t>Thảo luận nhóm</a:t>
              </a:r>
            </a:p>
          </p:txBody>
        </p:sp>
      </p:grpSp>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9556496" y="2792305"/>
            <a:ext cx="2716751" cy="1557373"/>
          </a:xfrm>
          <a:prstGeom prst="rect">
            <a:avLst/>
          </a:prstGeom>
        </p:spPr>
      </p:pic>
      <p:sp>
        <p:nvSpPr>
          <p:cNvPr id="18" name="Oval 17"/>
          <p:cNvSpPr/>
          <p:nvPr/>
        </p:nvSpPr>
        <p:spPr>
          <a:xfrm>
            <a:off x="1108846" y="508905"/>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ea typeface="Arial-Rounded" pitchFamily="34" charset="0"/>
                <a:cs typeface="Times New Roman" panose="02020603050405020304" pitchFamily="18" charset="0"/>
              </a:rPr>
              <a:t>1</a:t>
            </a:r>
          </a:p>
        </p:txBody>
      </p:sp>
      <p:sp>
        <p:nvSpPr>
          <p:cNvPr id="14" name="Text Box 25">
            <a:extLst>
              <a:ext uri="{FF2B5EF4-FFF2-40B4-BE49-F238E27FC236}">
                <a16:creationId xmlns:a16="http://schemas.microsoft.com/office/drawing/2014/main" xmlns="" id="{2A076B14-4605-46AC-A3A3-80065DE18AA0}"/>
              </a:ext>
            </a:extLst>
          </p:cNvPr>
          <p:cNvSpPr txBox="1">
            <a:spLocks noChangeArrowheads="1"/>
          </p:cNvSpPr>
          <p:nvPr/>
        </p:nvSpPr>
        <p:spPr bwMode="auto">
          <a:xfrm>
            <a:off x="648813" y="488568"/>
            <a:ext cx="111875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Nói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về</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các</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hoạt</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động</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của</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bạn</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mn-cs"/>
              </a:rPr>
              <a:t>nhỏ</a:t>
            </a:r>
            <a:r>
              <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err="1">
                <a:ln>
                  <a:noFill/>
                </a:ln>
                <a:solidFill>
                  <a:srgbClr val="00B050"/>
                </a:solidFill>
                <a:effectLst/>
                <a:uLnTx/>
                <a:uFillTx/>
                <a:latin typeface="Times New Roman" panose="02020603050405020304" pitchFamily="18" charset="0"/>
                <a:ea typeface="+mn-ea"/>
                <a:cs typeface="+mn-cs"/>
              </a:rPr>
              <a:t>trong</a:t>
            </a:r>
            <a:r>
              <a:rPr kumimoji="0" lang="en-US" altLang="en-US"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 tranh</a:t>
            </a:r>
            <a:endParaRPr kumimoji="0" lang="en-US"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89950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500" fill="hold"/>
                                        <p:tgtEl>
                                          <p:spTgt spid="1027"/>
                                        </p:tgtEl>
                                        <p:attrNameLst>
                                          <p:attrName>ppt_w</p:attrName>
                                        </p:attrNameLst>
                                      </p:cBhvr>
                                      <p:tavLst>
                                        <p:tav tm="0">
                                          <p:val>
                                            <p:fltVal val="0"/>
                                          </p:val>
                                        </p:tav>
                                        <p:tav tm="100000">
                                          <p:val>
                                            <p:strVal val="#ppt_w"/>
                                          </p:val>
                                        </p:tav>
                                      </p:tavLst>
                                    </p:anim>
                                    <p:anim calcmode="lin" valueType="num">
                                      <p:cBhvr>
                                        <p:cTn id="13" dur="500" fill="hold"/>
                                        <p:tgtEl>
                                          <p:spTgt spid="1027"/>
                                        </p:tgtEl>
                                        <p:attrNameLst>
                                          <p:attrName>ppt_h</p:attrName>
                                        </p:attrNameLst>
                                      </p:cBhvr>
                                      <p:tavLst>
                                        <p:tav tm="0">
                                          <p:val>
                                            <p:fltVal val="0"/>
                                          </p:val>
                                        </p:tav>
                                        <p:tav tm="100000">
                                          <p:val>
                                            <p:strVal val="#ppt_h"/>
                                          </p:val>
                                        </p:tav>
                                      </p:tavLst>
                                    </p:anim>
                                    <p:animEffect transition="in" filter="fade">
                                      <p:cBhvr>
                                        <p:cTn id="14" dur="500"/>
                                        <p:tgtEl>
                                          <p:spTgt spid="1027"/>
                                        </p:tgtEl>
                                      </p:cBhvr>
                                    </p:animEffect>
                                  </p:childTnLst>
                                </p:cTn>
                              </p:par>
                              <p:par>
                                <p:cTn id="15" presetID="53" presetClass="entr" presetSubtype="16"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par>
                                <p:cTn id="20" presetID="53" presetClass="entr" presetSubtype="16"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500" fill="hold"/>
                                        <p:tgtEl>
                                          <p:spTgt spid="1029"/>
                                        </p:tgtEl>
                                        <p:attrNameLst>
                                          <p:attrName>ppt_w</p:attrName>
                                        </p:attrNameLst>
                                      </p:cBhvr>
                                      <p:tavLst>
                                        <p:tav tm="0">
                                          <p:val>
                                            <p:fltVal val="0"/>
                                          </p:val>
                                        </p:tav>
                                        <p:tav tm="100000">
                                          <p:val>
                                            <p:strVal val="#ppt_w"/>
                                          </p:val>
                                        </p:tav>
                                      </p:tavLst>
                                    </p:anim>
                                    <p:anim calcmode="lin" valueType="num">
                                      <p:cBhvr>
                                        <p:cTn id="23" dur="500" fill="hold"/>
                                        <p:tgtEl>
                                          <p:spTgt spid="1029"/>
                                        </p:tgtEl>
                                        <p:attrNameLst>
                                          <p:attrName>ppt_h</p:attrName>
                                        </p:attrNameLst>
                                      </p:cBhvr>
                                      <p:tavLst>
                                        <p:tav tm="0">
                                          <p:val>
                                            <p:fltVal val="0"/>
                                          </p:val>
                                        </p:tav>
                                        <p:tav tm="100000">
                                          <p:val>
                                            <p:strVal val="#ppt_h"/>
                                          </p:val>
                                        </p:tav>
                                      </p:tavLst>
                                    </p:anim>
                                    <p:animEffect transition="in" filter="fade">
                                      <p:cBhvr>
                                        <p:cTn id="24" dur="500"/>
                                        <p:tgtEl>
                                          <p:spTgt spid="10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1000"/>
                                        <p:tgtEl>
                                          <p:spTgt spid="22">
                                            <p:txEl>
                                              <p:pRg st="0" end="0"/>
                                            </p:txEl>
                                          </p:spTgt>
                                        </p:tgtEl>
                                      </p:cBhvr>
                                    </p:animEffect>
                                    <p:anim calcmode="lin" valueType="num">
                                      <p:cBhvr>
                                        <p:cTn id="35"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2">
                                            <p:txEl>
                                              <p:pRg st="1" end="1"/>
                                            </p:txEl>
                                          </p:spTgt>
                                        </p:tgtEl>
                                        <p:attrNameLst>
                                          <p:attrName>style.visibility</p:attrName>
                                        </p:attrNameLst>
                                      </p:cBhvr>
                                      <p:to>
                                        <p:strVal val="visible"/>
                                      </p:to>
                                    </p:set>
                                    <p:animEffect transition="in" filter="fade">
                                      <p:cBhvr>
                                        <p:cTn id="41" dur="1000"/>
                                        <p:tgtEl>
                                          <p:spTgt spid="22">
                                            <p:txEl>
                                              <p:pRg st="1" end="1"/>
                                            </p:txEl>
                                          </p:spTgt>
                                        </p:tgtEl>
                                      </p:cBhvr>
                                    </p:animEffect>
                                    <p:anim calcmode="lin" valueType="num">
                                      <p:cBhvr>
                                        <p:cTn id="42"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xEl>
                                              <p:pRg st="2" end="2"/>
                                            </p:txEl>
                                          </p:spTgt>
                                        </p:tgtEl>
                                        <p:attrNameLst>
                                          <p:attrName>style.visibility</p:attrName>
                                        </p:attrNameLst>
                                      </p:cBhvr>
                                      <p:to>
                                        <p:strVal val="visible"/>
                                      </p:to>
                                    </p:set>
                                    <p:animEffect transition="in" filter="fade">
                                      <p:cBhvr>
                                        <p:cTn id="48" dur="1000"/>
                                        <p:tgtEl>
                                          <p:spTgt spid="22">
                                            <p:txEl>
                                              <p:pRg st="2" end="2"/>
                                            </p:txEl>
                                          </p:spTgt>
                                        </p:tgtEl>
                                      </p:cBhvr>
                                    </p:animEffect>
                                    <p:anim calcmode="lin" valueType="num">
                                      <p:cBhvr>
                                        <p:cTn id="49"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randombar(horizontal)">
                                      <p:cBhvr>
                                        <p:cTn id="55" dur="500"/>
                                        <p:tgtEl>
                                          <p:spTgt spid="27"/>
                                        </p:tgtEl>
                                      </p:cBhvr>
                                    </p:animEffect>
                                  </p:childTnLst>
                                </p:cTn>
                              </p:par>
                              <p:par>
                                <p:cTn id="56" presetID="14" presetClass="entr" presetSubtype="1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randombar(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37033" y="3486791"/>
            <a:ext cx="11277600"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865039" y="3635238"/>
            <a:ext cx="2705475"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gì?</a:t>
            </a:r>
          </a:p>
        </p:txBody>
      </p:sp>
      <p:sp>
        <p:nvSpPr>
          <p:cNvPr id="14" name="Rectangle 13"/>
          <p:cNvSpPr/>
          <p:nvPr/>
        </p:nvSpPr>
        <p:spPr>
          <a:xfrm>
            <a:off x="949335"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Theo em, bạn nhỏ thức dậy trong thời gian nào?</a:t>
            </a:r>
          </a:p>
        </p:txBody>
      </p:sp>
      <p:sp>
        <p:nvSpPr>
          <p:cNvPr id="15" name="Rectangle 14"/>
          <p:cNvSpPr/>
          <p:nvPr/>
        </p:nvSpPr>
        <p:spPr>
          <a:xfrm>
            <a:off x="946430" y="3646146"/>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Tranh vẽ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ngủ dậy.</a:t>
            </a:r>
          </a:p>
        </p:txBody>
      </p:sp>
      <p:sp>
        <p:nvSpPr>
          <p:cNvPr id="16" name="Rectangle 15"/>
          <p:cNvSpPr/>
          <p:nvPr/>
        </p:nvSpPr>
        <p:spPr>
          <a:xfrm>
            <a:off x="952286" y="4226596"/>
            <a:ext cx="6348561"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thức dậy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a:t>
            </a:r>
          </a:p>
        </p:txBody>
      </p:sp>
      <p:sp>
        <p:nvSpPr>
          <p:cNvPr id="17" name="Rectangle 16"/>
          <p:cNvSpPr/>
          <p:nvPr/>
        </p:nvSpPr>
        <p:spPr>
          <a:xfrm>
            <a:off x="931916" y="4878174"/>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thế nào?</a:t>
            </a:r>
          </a:p>
        </p:txBody>
      </p:sp>
      <p:sp>
        <p:nvSpPr>
          <p:cNvPr id="18" name="Rectangle 17"/>
          <p:cNvSpPr/>
          <p:nvPr/>
        </p:nvSpPr>
        <p:spPr>
          <a:xfrm>
            <a:off x="939124" y="488175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Khi thức dậy, bạn nhỏ cảm thấy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rất vui vẻ và thoải mái.</a:t>
            </a:r>
          </a:p>
        </p:txBody>
      </p:sp>
      <p:pic>
        <p:nvPicPr>
          <p:cNvPr id="3" name="Picture 2">
            <a:extLst>
              <a:ext uri="{FF2B5EF4-FFF2-40B4-BE49-F238E27FC236}">
                <a16:creationId xmlns:a16="http://schemas.microsoft.com/office/drawing/2014/main" xmlns="" id="{BD76810E-6F6F-43CC-A589-74F0B6148F79}"/>
              </a:ext>
            </a:extLst>
          </p:cNvPr>
          <p:cNvPicPr>
            <a:picLocks noChangeAspect="1"/>
          </p:cNvPicPr>
          <p:nvPr/>
        </p:nvPicPr>
        <p:blipFill>
          <a:blip r:embed="rId2"/>
          <a:stretch>
            <a:fillRect/>
          </a:stretch>
        </p:blipFill>
        <p:spPr>
          <a:xfrm>
            <a:off x="2723194" y="290856"/>
            <a:ext cx="5547046" cy="3026708"/>
          </a:xfrm>
          <a:prstGeom prst="rect">
            <a:avLst/>
          </a:prstGeom>
        </p:spPr>
      </p:pic>
    </p:spTree>
    <p:extLst>
      <p:ext uri="{BB962C8B-B14F-4D97-AF65-F5344CB8AC3E}">
        <p14:creationId xmlns:p14="http://schemas.microsoft.com/office/powerpoint/2010/main" val="39409493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7"/>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52853" y="149497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719895" y="167954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7240" b="76563" l="59853" r="85956">
                        <a14:foregroundMark x1="62647" y1="40625" x2="66029" y2="46615"/>
                      </a14:backgroundRemoval>
                    </a14:imgEffect>
                  </a14:imgLayer>
                </a14:imgProps>
              </a:ext>
              <a:ext uri="{28A0092B-C50C-407E-A947-70E740481C1C}">
                <a14:useLocalDpi xmlns:a14="http://schemas.microsoft.com/office/drawing/2010/main" val="0"/>
              </a:ext>
            </a:extLst>
          </a:blip>
          <a:srcRect l="59972" t="37193" r="14018" b="22866"/>
          <a:stretch/>
        </p:blipFill>
        <p:spPr bwMode="auto">
          <a:xfrm>
            <a:off x="8577942" y="1695481"/>
            <a:ext cx="3670209" cy="318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741871" y="1695480"/>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đánh răng.</a:t>
            </a:r>
          </a:p>
        </p:txBody>
      </p:sp>
      <p:sp>
        <p:nvSpPr>
          <p:cNvPr id="21" name="Rectangle 20"/>
          <p:cNvSpPr/>
          <p:nvPr/>
        </p:nvSpPr>
        <p:spPr>
          <a:xfrm>
            <a:off x="741871" y="2514533"/>
            <a:ext cx="6119117"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lúc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734409" y="2520488"/>
            <a:ext cx="7238438"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ngủ dậy.</a:t>
            </a:r>
          </a:p>
        </p:txBody>
      </p:sp>
      <p:sp>
        <p:nvSpPr>
          <p:cNvPr id="24" name="Rectangle 23"/>
          <p:cNvSpPr/>
          <p:nvPr/>
        </p:nvSpPr>
        <p:spPr>
          <a:xfrm>
            <a:off x="741871" y="3690838"/>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biết chăm sóc, giữ vệ sinh răng miệng.</a:t>
            </a:r>
          </a:p>
        </p:txBody>
      </p:sp>
      <p:sp>
        <p:nvSpPr>
          <p:cNvPr id="26" name="Rectangle 25"/>
          <p:cNvSpPr/>
          <p:nvPr/>
        </p:nvSpPr>
        <p:spPr>
          <a:xfrm>
            <a:off x="733561" y="366089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Việc làm đó cho thấy bạn nhỏ là người thế nào?</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8150110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10" y="3486791"/>
            <a:ext cx="11654967" cy="2381172"/>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22" name="Rectangle 21"/>
          <p:cNvSpPr/>
          <p:nvPr/>
        </p:nvSpPr>
        <p:spPr>
          <a:xfrm>
            <a:off x="328184" y="3700666"/>
            <a:ext cx="5310794"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p>
        </p:txBody>
      </p:sp>
      <p:sp>
        <p:nvSpPr>
          <p:cNvPr id="14" name="Rectangle 13"/>
          <p:cNvSpPr/>
          <p:nvPr/>
        </p:nvSpPr>
        <p:spPr>
          <a:xfrm>
            <a:off x="354261" y="4218652"/>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lúc nào?</a:t>
            </a:r>
          </a:p>
        </p:txBody>
      </p:sp>
      <p:sp>
        <p:nvSpPr>
          <p:cNvPr id="15" name="Rectangle 14"/>
          <p:cNvSpPr/>
          <p:nvPr/>
        </p:nvSpPr>
        <p:spPr>
          <a:xfrm>
            <a:off x="328021" y="37173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ăn sáng.</a:t>
            </a:r>
          </a:p>
        </p:txBody>
      </p:sp>
      <p:sp>
        <p:nvSpPr>
          <p:cNvPr id="16" name="Rectangle 15"/>
          <p:cNvSpPr/>
          <p:nvPr/>
        </p:nvSpPr>
        <p:spPr>
          <a:xfrm>
            <a:off x="362988" y="4233078"/>
            <a:ext cx="11959647"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làm việc đó vào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buổi sáng, sau khi đánh răng, rửa mặt.</a:t>
            </a:r>
          </a:p>
        </p:txBody>
      </p:sp>
      <p:sp>
        <p:nvSpPr>
          <p:cNvPr id="17" name="Rectangle 16"/>
          <p:cNvSpPr/>
          <p:nvPr/>
        </p:nvSpPr>
        <p:spPr>
          <a:xfrm>
            <a:off x="351356" y="4892688"/>
            <a:ext cx="10966893"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Theo em, bạn nhỏ ăn sáng có ngon miệng không?</a:t>
            </a:r>
          </a:p>
        </p:txBody>
      </p:sp>
      <p:sp>
        <p:nvSpPr>
          <p:cNvPr id="18" name="Rectangle 17"/>
          <p:cNvSpPr/>
          <p:nvPr/>
        </p:nvSpPr>
        <p:spPr>
          <a:xfrm>
            <a:off x="371563" y="4893931"/>
            <a:ext cx="11660790" cy="661207"/>
          </a:xfrm>
          <a:prstGeom prst="rect">
            <a:avLst/>
          </a:prstGeom>
        </p:spPr>
        <p:txBody>
          <a:bodyPr wrap="square">
            <a:spAutoFit/>
          </a:bodyPr>
          <a:lstStyle/>
          <a:p>
            <a:pPr algn="just">
              <a:lnSpc>
                <a:spcPct val="150000"/>
              </a:lnSpc>
            </a:pPr>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ăn sáng rất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ngon miệng vì vẻ mặt của bạn rất hào hứng.</a:t>
            </a:r>
          </a:p>
        </p:txBody>
      </p:sp>
      <p:pic>
        <p:nvPicPr>
          <p:cNvPr id="19"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6172" b="72786" l="9265" r="49853">
                        <a14:foregroundMark x1="12941" y1="30859" x2="14926" y2="36198"/>
                      </a14:backgroundRemoval>
                    </a14:imgEffect>
                  </a14:imgLayer>
                </a14:imgProps>
              </a:ext>
              <a:ext uri="{28A0092B-C50C-407E-A947-70E740481C1C}">
                <a14:useLocalDpi xmlns:a14="http://schemas.microsoft.com/office/drawing/2010/main" val="0"/>
              </a:ext>
            </a:extLst>
          </a:blip>
          <a:srcRect l="9468" t="26332" r="50000" b="27356"/>
          <a:stretch/>
        </p:blipFill>
        <p:spPr bwMode="auto">
          <a:xfrm>
            <a:off x="3770968" y="741106"/>
            <a:ext cx="4087144" cy="263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5605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7"/>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14" grpId="0"/>
      <p:bldP spid="14" grpId="1"/>
      <p:bldP spid="15" grpId="0"/>
      <p:bldP spid="16" grpId="0"/>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081485" y="2002961"/>
            <a:ext cx="8254118" cy="3383203"/>
          </a:xfrm>
          <a:prstGeom prst="round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Arial-Rounded" pitchFamily="34" charset="0"/>
              <a:cs typeface="Times New Roman" panose="02020603050405020304" pitchFamily="18" charset="0"/>
            </a:endParaRPr>
          </a:p>
        </p:txBody>
      </p:sp>
      <p:sp>
        <p:nvSpPr>
          <p:cNvPr id="15" name="Rectangle 14"/>
          <p:cNvSpPr/>
          <p:nvPr/>
        </p:nvSpPr>
        <p:spPr>
          <a:xfrm>
            <a:off x="344852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làm gì?</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0" name="Rectangle 19"/>
          <p:cNvSpPr/>
          <p:nvPr/>
        </p:nvSpPr>
        <p:spPr>
          <a:xfrm>
            <a:off x="3434857" y="2187537"/>
            <a:ext cx="5201932"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1.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đi học.</a:t>
            </a:r>
          </a:p>
        </p:txBody>
      </p:sp>
      <p:sp>
        <p:nvSpPr>
          <p:cNvPr id="21" name="Rectangle 20"/>
          <p:cNvSpPr/>
          <p:nvPr/>
        </p:nvSpPr>
        <p:spPr>
          <a:xfrm>
            <a:off x="3470503" y="3022523"/>
            <a:ext cx="7081383" cy="523220"/>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Vì sao em biết bạn nhỏ đang đi học?</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23" name="Rectangle 22"/>
          <p:cNvSpPr/>
          <p:nvPr/>
        </p:nvSpPr>
        <p:spPr>
          <a:xfrm>
            <a:off x="3458588" y="3020199"/>
            <a:ext cx="7528675"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2. Bạn nhỏ đi học vì bạn nhỏ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đang mặc đồng phục, vai đeo cặp.</a:t>
            </a:r>
          </a:p>
        </p:txBody>
      </p:sp>
      <p:sp>
        <p:nvSpPr>
          <p:cNvPr id="24" name="Rectangle 23"/>
          <p:cNvSpPr/>
          <p:nvPr/>
        </p:nvSpPr>
        <p:spPr>
          <a:xfrm>
            <a:off x="3470503" y="4166346"/>
            <a:ext cx="7632872"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Bạn nhỏ đang </a:t>
            </a:r>
            <a:r>
              <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rPr>
              <a:t>rât vui vì vẻ mặt bạn đang tươi cười.</a:t>
            </a:r>
          </a:p>
        </p:txBody>
      </p:sp>
      <p:sp>
        <p:nvSpPr>
          <p:cNvPr id="26" name="Rectangle 25"/>
          <p:cNvSpPr/>
          <p:nvPr/>
        </p:nvSpPr>
        <p:spPr>
          <a:xfrm>
            <a:off x="3462193" y="4168882"/>
            <a:ext cx="7467010" cy="954107"/>
          </a:xfrm>
          <a:prstGeom prst="rect">
            <a:avLst/>
          </a:prstGeom>
        </p:spPr>
        <p:txBody>
          <a:bodyPr wrap="square">
            <a:spAutoFit/>
          </a:bodyPr>
          <a:lstStyle/>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3. Em đoán xem, bạn nhỏ có vui không? </a:t>
            </a:r>
          </a:p>
          <a:p>
            <a:pPr algn="just"/>
            <a:r>
              <a:rPr lang="en-US" sz="2800" b="1" dirty="0">
                <a:solidFill>
                  <a:srgbClr val="002060"/>
                </a:solidFill>
                <a:latin typeface="Times New Roman" panose="02020603050405020304" pitchFamily="18" charset="0"/>
                <a:ea typeface="Arial-Rounded" pitchFamily="34" charset="0"/>
                <a:cs typeface="Times New Roman" panose="02020603050405020304" pitchFamily="18" charset="0"/>
              </a:rPr>
              <a:t>Vì sao em biết?</a:t>
            </a:r>
            <a:endParaRPr lang="en-US" sz="2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pic>
        <p:nvPicPr>
          <p:cNvPr id="16"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521" b="84505" l="60221" r="83603">
                        <a14:foregroundMark x1="62206" y1="32031" x2="64338" y2="39453"/>
                        <a14:foregroundMark x1="75882" y1="46354" x2="79779" y2="53906"/>
                        <a14:foregroundMark x1="73088" y1="47005" x2="78456" y2="57552"/>
                        <a14:foregroundMark x1="75735" y1="44141" x2="78456" y2="43359"/>
                        <a14:foregroundMark x1="73897" y1="69401" x2="74118" y2="76563"/>
                        <a14:foregroundMark x1="81029" y1="46354" x2="83603" y2="53776"/>
                      </a14:backgroundRemoval>
                    </a14:imgEffect>
                  </a14:imgLayer>
                </a14:imgProps>
              </a:ext>
              <a:ext uri="{28A0092B-C50C-407E-A947-70E740481C1C}">
                <a14:useLocalDpi xmlns:a14="http://schemas.microsoft.com/office/drawing/2010/main" val="0"/>
              </a:ext>
            </a:extLst>
          </a:blip>
          <a:srcRect l="60420" t="26332" r="17507" b="17113"/>
          <a:stretch/>
        </p:blipFill>
        <p:spPr bwMode="auto">
          <a:xfrm>
            <a:off x="0" y="1805431"/>
            <a:ext cx="2786744" cy="403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3922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26"/>
                                        </p:tgtEl>
                                        <p:attrNameLst>
                                          <p:attrName>style.visibility</p:attrName>
                                        </p:attrNameLst>
                                      </p:cBhvr>
                                      <p:to>
                                        <p:strVal val="hidden"/>
                                      </p:to>
                                    </p:set>
                                  </p:childTnLst>
                                </p:cTn>
                              </p:par>
                              <p:par>
                                <p:cTn id="58" presetID="42"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1000"/>
                                        <p:tgtEl>
                                          <p:spTgt spid="24"/>
                                        </p:tgtEl>
                                      </p:cBhvr>
                                    </p:animEffect>
                                    <p:anim calcmode="lin" valueType="num">
                                      <p:cBhvr>
                                        <p:cTn id="61" dur="1000" fill="hold"/>
                                        <p:tgtEl>
                                          <p:spTgt spid="24"/>
                                        </p:tgtEl>
                                        <p:attrNameLst>
                                          <p:attrName>ppt_x</p:attrName>
                                        </p:attrNameLst>
                                      </p:cBhvr>
                                      <p:tavLst>
                                        <p:tav tm="0">
                                          <p:val>
                                            <p:strVal val="#ppt_x"/>
                                          </p:val>
                                        </p:tav>
                                        <p:tav tm="100000">
                                          <p:val>
                                            <p:strVal val="#ppt_x"/>
                                          </p:val>
                                        </p:tav>
                                      </p:tavLst>
                                    </p:anim>
                                    <p:anim calcmode="lin" valueType="num">
                                      <p:cBhvr>
                                        <p:cTn id="6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5" grpId="1"/>
      <p:bldP spid="20" grpId="0"/>
      <p:bldP spid="21" grpId="0"/>
      <p:bldP spid="21" grpId="1"/>
      <p:bldP spid="23" grpId="0"/>
      <p:bldP spid="24" grpId="0"/>
      <p:bldP spid="26" grpId="0"/>
      <p:bldP spid="2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916</Words>
  <Application>Microsoft Office PowerPoint</Application>
  <PresentationFormat>Custom</PresentationFormat>
  <Paragraphs>85</Paragraphs>
  <Slides>19</Slides>
  <Notes>2</Notes>
  <HiddenSlides>0</HiddenSlides>
  <MMClips>2</MMClip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Office Theme</vt:lpstr>
      <vt:lpstr>2_Office Theme</vt:lpstr>
      <vt:lpstr>1_Office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185</cp:revision>
  <dcterms:created xsi:type="dcterms:W3CDTF">2021-05-29T04:05:18Z</dcterms:created>
  <dcterms:modified xsi:type="dcterms:W3CDTF">2022-09-23T01:52:38Z</dcterms:modified>
</cp:coreProperties>
</file>