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8"/>
  </p:notesMasterIdLst>
  <p:sldIdLst>
    <p:sldId id="345" r:id="rId2"/>
    <p:sldId id="628" r:id="rId3"/>
    <p:sldId id="630" r:id="rId4"/>
    <p:sldId id="340" r:id="rId5"/>
    <p:sldId id="361" r:id="rId6"/>
    <p:sldId id="320" r:id="rId7"/>
    <p:sldId id="348" r:id="rId8"/>
    <p:sldId id="355" r:id="rId9"/>
    <p:sldId id="362" r:id="rId10"/>
    <p:sldId id="363" r:id="rId11"/>
    <p:sldId id="364" r:id="rId12"/>
    <p:sldId id="366" r:id="rId13"/>
    <p:sldId id="365" r:id="rId14"/>
    <p:sldId id="376" r:id="rId15"/>
    <p:sldId id="327" r:id="rId16"/>
    <p:sldId id="368" r:id="rId17"/>
    <p:sldId id="369" r:id="rId18"/>
    <p:sldId id="633" r:id="rId19"/>
    <p:sldId id="634" r:id="rId20"/>
    <p:sldId id="370" r:id="rId21"/>
    <p:sldId id="371" r:id="rId22"/>
    <p:sldId id="377" r:id="rId23"/>
    <p:sldId id="373" r:id="rId24"/>
    <p:sldId id="374" r:id="rId25"/>
    <p:sldId id="632" r:id="rId26"/>
    <p:sldId id="375" r:id="rId27"/>
  </p:sldIdLst>
  <p:sldSz cx="6858000" cy="5143500"/>
  <p:notesSz cx="6858000" cy="9144000"/>
  <p:embeddedFontLst>
    <p:embeddedFont>
      <p:font typeface="Arial-Rounded" panose="020B0500000000000000" charset="0"/>
      <p:regular r:id="rId29"/>
    </p:embeddedFont>
    <p:embeddedFont>
      <p:font typeface="Kalam" panose="020B0604020202020204" charset="0"/>
      <p:regular r:id="rId30"/>
      <p:bold r:id="rId31"/>
    </p:embeddedFont>
    <p:embeddedFont>
      <p:font typeface="Montserrat" panose="020B0604020202020204" charset="0"/>
      <p:regular r:id="rId32"/>
      <p:bold r:id="rId33"/>
      <p:italic r:id="rId34"/>
      <p:boldItalic r:id="rId35"/>
    </p:embeddedFont>
    <p:embeddedFont>
      <p:font typeface="UTM Cookies" panose="02040603050506020204" pitchFamily="18"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B4DC5"/>
    <a:srgbClr val="170698"/>
    <a:srgbClr val="FB4C43"/>
    <a:srgbClr val="BEE7FB"/>
    <a:srgbClr val="B7D574"/>
    <a:srgbClr val="7EA131"/>
    <a:srgbClr val="8AB036"/>
    <a:srgbClr val="F95D51"/>
    <a:srgbClr val="96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06" autoAdjust="0"/>
  </p:normalViewPr>
  <p:slideViewPr>
    <p:cSldViewPr snapToGrid="0">
      <p:cViewPr varScale="1">
        <p:scale>
          <a:sx n="88" d="100"/>
          <a:sy n="88" d="100"/>
        </p:scale>
        <p:origin x="1506" y="84"/>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649802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09CD0F8A-4187-416C-8B26-32892C779C1A}"/>
              </a:ext>
            </a:extLst>
          </p:cNvPr>
          <p:cNvSpPr/>
          <p:nvPr userDrawn="1"/>
        </p:nvSpPr>
        <p:spPr>
          <a:xfrm>
            <a:off x="4710102" y="4888300"/>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49" r:id="rId1"/>
    <p:sldLayoutId id="2147483690"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FBF10-BC0D-4914-8E62-5AEE3D96C63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658679" y="214391"/>
            <a:ext cx="4710222" cy="4624408"/>
          </a:xfrm>
          <a:prstGeom prst="ellipse">
            <a:avLst/>
          </a:prstGeom>
        </p:spPr>
      </p:pic>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85852" y="4918588"/>
            <a:ext cx="1452524" cy="125359"/>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65074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17714" y="371245"/>
            <a:ext cx="6259286" cy="3149580"/>
          </a:xfrm>
          <a:prstGeom prst="rect">
            <a:avLst/>
          </a:prstGeom>
        </p:spPr>
        <p:txBody>
          <a:bodyPr wrap="square">
            <a:spAutoFit/>
          </a:bodyPr>
          <a:lstStyle/>
          <a:p>
            <a:pPr algn="just">
              <a:lnSpc>
                <a:spcPct val="120000"/>
              </a:lnSpc>
            </a:pPr>
            <a:r>
              <a:rPr lang="en-US" sz="2800" dirty="0">
                <a:solidFill>
                  <a:srgbClr val="FF0000"/>
                </a:solidFill>
                <a:latin typeface="Times New Roman" pitchFamily="18" charset="0"/>
              </a:rPr>
              <a:t>    </a:t>
            </a:r>
            <a:r>
              <a:rPr lang="en-US" sz="2800" b="1" dirty="0">
                <a:solidFill>
                  <a:srgbClr val="FF0000"/>
                </a:solidFill>
                <a:latin typeface="Times New Roman" pitchFamily="18" charset="0"/>
              </a:rPr>
              <a:t>2. </a:t>
            </a:r>
            <a:r>
              <a:rPr lang="vi-VN" sz="2800" dirty="0">
                <a:solidFill>
                  <a:schemeClr val="bg1">
                    <a:lumMod val="10000"/>
                  </a:schemeClr>
                </a:solidFill>
                <a:latin typeface="Times New Roman" pitchFamily="18" charset="0"/>
              </a:rPr>
              <a:t>Quang được mời lên nói đầu tiên. Cậu lúng túng, đỏ mặt. Quang cảm thấy nói với bạn bên cạnh thì dễ, nhưng nói trước cả lớp thì sao mà khó thế. Thầy bảo: “</a:t>
            </a:r>
            <a:r>
              <a:rPr lang="en-US" sz="2800" dirty="0">
                <a:solidFill>
                  <a:schemeClr val="bg1">
                    <a:lumMod val="10000"/>
                  </a:schemeClr>
                </a:solidFill>
                <a:latin typeface="Times New Roman" pitchFamily="18" charset="0"/>
              </a:rPr>
              <a:t>Sáng </a:t>
            </a:r>
            <a:r>
              <a:rPr lang="vi-VN" sz="2800" dirty="0">
                <a:solidFill>
                  <a:schemeClr val="bg1">
                    <a:lumMod val="10000"/>
                  </a:schemeClr>
                </a:solidFill>
                <a:latin typeface="Times New Roman" pitchFamily="18" charset="0"/>
              </a:rPr>
              <a:t>nay ngủ dậy, em đã làm gì?”</a:t>
            </a:r>
            <a:r>
              <a:rPr lang="en-US" sz="2800" dirty="0">
                <a:solidFill>
                  <a:schemeClr val="bg1">
                    <a:lumMod val="10000"/>
                  </a:schemeClr>
                </a:solidFill>
                <a:latin typeface="Times New Roman" pitchFamily="18" charset="0"/>
              </a:rPr>
              <a:t> Em cố nhớ xem.".</a:t>
            </a:r>
            <a:endParaRPr lang="vi-VN" sz="2800" dirty="0">
              <a:solidFill>
                <a:schemeClr val="bg1">
                  <a:lumMod val="10000"/>
                </a:schemeClr>
              </a:solidFill>
              <a:latin typeface="Times New Roman" pitchFamily="18" charset="0"/>
            </a:endParaRPr>
          </a:p>
        </p:txBody>
      </p:sp>
      <p:cxnSp>
        <p:nvCxnSpPr>
          <p:cNvPr id="5" name="Straight Connector 4"/>
          <p:cNvCxnSpPr/>
          <p:nvPr/>
        </p:nvCxnSpPr>
        <p:spPr>
          <a:xfrm>
            <a:off x="1127103" y="1320478"/>
            <a:ext cx="1253613" cy="147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40492B02-98B6-4E81-9A77-773825039D2E}"/>
              </a:ext>
            </a:extLst>
          </p:cNvPr>
          <p:cNvSpPr txBox="1"/>
          <p:nvPr/>
        </p:nvSpPr>
        <p:spPr>
          <a:xfrm>
            <a:off x="461414" y="3546882"/>
            <a:ext cx="5935172" cy="954107"/>
          </a:xfrm>
          <a:prstGeom prst="rect">
            <a:avLst/>
          </a:prstGeom>
          <a:noFill/>
        </p:spPr>
        <p:txBody>
          <a:bodyPr wrap="square" rtlCol="0">
            <a:spAutoFit/>
          </a:bodyPr>
          <a:lstStyle/>
          <a:p>
            <a:r>
              <a:rPr lang="en-US" altLang="zh-CN" sz="2800" b="1" dirty="0">
                <a:solidFill>
                  <a:srgbClr val="FF0000"/>
                </a:solidFill>
                <a:latin typeface="Times New Roman" pitchFamily="18" charset="0"/>
                <a:ea typeface="Arial-Rounded" panose="020B0500000000000000" pitchFamily="34" charset="0"/>
                <a:cs typeface="Arial-Rounded" panose="020B0500000000000000" pitchFamily="34" charset="0"/>
              </a:rPr>
              <a:t>Lúng túng: </a:t>
            </a:r>
            <a:r>
              <a:rPr lang="en-US" altLang="zh-CN" sz="2800" b="1" dirty="0">
                <a:solidFill>
                  <a:srgbClr val="002060"/>
                </a:solidFill>
                <a:latin typeface="Times New Roman" pitchFamily="18" charset="0"/>
                <a:ea typeface="Arial-Rounded" panose="020B0500000000000000" pitchFamily="34" charset="0"/>
                <a:cs typeface="Arial-Rounded" panose="020B0500000000000000" pitchFamily="34" charset="0"/>
              </a:rPr>
              <a:t>không biết nói hoặc làm như thế nào.</a:t>
            </a:r>
            <a:endParaRPr lang="zh-CN" altLang="en-US" sz="2800" dirty="0">
              <a:solidFill>
                <a:srgbClr val="002060"/>
              </a:solidFill>
              <a:latin typeface="Times New Roman" pitchFamily="18"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3753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par>
                                <p:cTn id="18" presetID="5" presetClass="exit" presetSubtype="10" fill="hold" grpId="1" nodeType="withEffect">
                                  <p:stCondLst>
                                    <p:cond delay="0"/>
                                  </p:stCondLst>
                                  <p:childTnLst>
                                    <p:animEffect transition="out" filter="checkerboard(across)">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45949" y="199688"/>
            <a:ext cx="6085115" cy="3719736"/>
          </a:xfrm>
          <a:prstGeom prst="rect">
            <a:avLst/>
          </a:prstGeom>
        </p:spPr>
        <p:txBody>
          <a:bodyPr wrap="square">
            <a:spAutoFit/>
          </a:bodyPr>
          <a:lstStyle/>
          <a:p>
            <a:pPr algn="just">
              <a:lnSpc>
                <a:spcPct val="120000"/>
              </a:lnSpc>
            </a:pPr>
            <a:r>
              <a:rPr lang="en-US" sz="1800" dirty="0">
                <a:solidFill>
                  <a:schemeClr val="tx1"/>
                </a:solidFill>
                <a:latin typeface="Times New Roman" pitchFamily="18" charset="0"/>
              </a:rPr>
              <a:t>      </a:t>
            </a:r>
            <a:r>
              <a:rPr lang="en-US" sz="1800" b="1" dirty="0">
                <a:solidFill>
                  <a:srgbClr val="FF0000"/>
                </a:solidFill>
                <a:latin typeface="Times New Roman" pitchFamily="18" charset="0"/>
              </a:rPr>
              <a:t>3. </a:t>
            </a:r>
            <a:r>
              <a:rPr lang="vi-VN" sz="1800" dirty="0">
                <a:latin typeface="Times New Roman" pitchFamily="18" charset="0"/>
              </a:rPr>
              <a:t>Quang ngập ngừng, vừa nói vừa gãi đầu: “Em...”.</a:t>
            </a:r>
          </a:p>
          <a:p>
            <a:pPr algn="just">
              <a:lnSpc>
                <a:spcPct val="120000"/>
              </a:lnSpc>
            </a:pPr>
            <a:r>
              <a:rPr lang="vi-VN" sz="1800" dirty="0">
                <a:latin typeface="Times New Roman" pitchFamily="18" charset="0"/>
              </a:rPr>
              <a:t>      Thầy giáo nhắc: “Rồi gì nữa?”.</a:t>
            </a:r>
          </a:p>
          <a:p>
            <a:pPr algn="just">
              <a:lnSpc>
                <a:spcPct val="120000"/>
              </a:lnSpc>
            </a:pPr>
            <a:r>
              <a:rPr lang="vi-VN" sz="1800" dirty="0">
                <a:latin typeface="Times New Roman" pitchFamily="18" charset="0"/>
              </a:rPr>
              <a:t>      Quang lại gãi đầu: “À...ờ...Em ngủ dậy.”. Và cậu nói tiếp: “Rồi...ờ...”.</a:t>
            </a:r>
          </a:p>
          <a:p>
            <a:pPr algn="just">
              <a:lnSpc>
                <a:spcPct val="120000"/>
              </a:lnSpc>
            </a:pPr>
            <a:r>
              <a:rPr lang="vi-VN" sz="1800" dirty="0">
                <a:latin typeface="Times New Roman" pitchFamily="18" charset="0"/>
              </a:rPr>
              <a:t>      Thầy giáo mỉm cười, kiên nhẫn nghe Quang nói. Thầy bảo: “Thế là được rồi đấy!”</a:t>
            </a:r>
          </a:p>
          <a:p>
            <a:pPr algn="just">
              <a:lnSpc>
                <a:spcPct val="120000"/>
              </a:lnSpc>
            </a:pPr>
            <a:r>
              <a:rPr lang="vi-VN" sz="1800" dirty="0">
                <a:latin typeface="Times New Roman" pitchFamily="18" charset="0"/>
              </a:rPr>
              <a:t>      Nhưng Quang chưa chịu về chỗ. Bỗng cậu nói to: “Rồi sau đó...ờ...ờ”. Quang thở mạnh một hơi rồi nói tiếp: “Mẹ... ờ... bảo: Con đánh răng đi. Thế là em đánh răng.”. Thầy giáo vỗ tay. Cả lớp vỗ tay theo. Cuối cùng, Quang nói với giọng rất tự tin: “Sau đó bố đưa em đi học.”.</a:t>
            </a:r>
          </a:p>
        </p:txBody>
      </p:sp>
      <p:cxnSp>
        <p:nvCxnSpPr>
          <p:cNvPr id="4" name="Straight Connector 3"/>
          <p:cNvCxnSpPr>
            <a:cxnSpLocks/>
          </p:cNvCxnSpPr>
          <p:nvPr/>
        </p:nvCxnSpPr>
        <p:spPr>
          <a:xfrm>
            <a:off x="2960916" y="1832554"/>
            <a:ext cx="754451" cy="0"/>
          </a:xfrm>
          <a:prstGeom prst="line">
            <a:avLst/>
          </a:prstGeom>
          <a:ln w="19050">
            <a:solidFill>
              <a:srgbClr val="FB4C43"/>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40492B02-98B6-4E81-9A77-773825039D2E}"/>
              </a:ext>
            </a:extLst>
          </p:cNvPr>
          <p:cNvSpPr txBox="1"/>
          <p:nvPr/>
        </p:nvSpPr>
        <p:spPr>
          <a:xfrm>
            <a:off x="634182" y="3906922"/>
            <a:ext cx="5708651" cy="830997"/>
          </a:xfrm>
          <a:prstGeom prst="rect">
            <a:avLst/>
          </a:prstGeom>
          <a:noFill/>
        </p:spPr>
        <p:txBody>
          <a:bodyPr wrap="square" rtlCol="0">
            <a:spAutoFit/>
          </a:bodyPr>
          <a:lstStyle/>
          <a:p>
            <a:r>
              <a:rPr lang="en-US" altLang="zh-CN" sz="2400" b="1" dirty="0">
                <a:solidFill>
                  <a:srgbClr val="FF0000"/>
                </a:solidFill>
                <a:latin typeface="Times New Roman" pitchFamily="18" charset="0"/>
                <a:ea typeface="Arial-Rounded" panose="020B0500000000000000" pitchFamily="34" charset="0"/>
                <a:cs typeface="Arial-Rounded" panose="020B0500000000000000" pitchFamily="34" charset="0"/>
              </a:rPr>
              <a:t>Kiên nhẫn : </a:t>
            </a:r>
            <a:r>
              <a:rPr lang="en-US" altLang="zh-CN" sz="2400" b="1" dirty="0">
                <a:solidFill>
                  <a:srgbClr val="002060"/>
                </a:solidFill>
                <a:latin typeface="Times New Roman" pitchFamily="18" charset="0"/>
                <a:ea typeface="Arial-Rounded" panose="020B0500000000000000" pitchFamily="34" charset="0"/>
                <a:cs typeface="Arial-Rounded" panose="020B0500000000000000" pitchFamily="34" charset="0"/>
              </a:rPr>
              <a:t>tiếp tục làm việc đã định mà không nản lòng</a:t>
            </a:r>
            <a:endParaRPr lang="zh-CN" altLang="en-US" sz="2400" dirty="0">
              <a:solidFill>
                <a:srgbClr val="002060"/>
              </a:solidFill>
              <a:latin typeface="Times New Roman" pitchFamily="18"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1026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03583" y="1412572"/>
            <a:ext cx="5848836" cy="1754278"/>
          </a:xfrm>
          <a:prstGeom prst="rect">
            <a:avLst/>
          </a:prstGeom>
          <a:noFill/>
        </p:spPr>
        <p:txBody>
          <a:bodyPr wrap="square" lIns="91391" tIns="45696" rIns="91391" bIns="45696" rtlCol="0">
            <a:spAutoFit/>
          </a:bodyPr>
          <a:lstStyle/>
          <a:p>
            <a:pPr indent="287338">
              <a:lnSpc>
                <a:spcPct val="150000"/>
              </a:lnSpc>
            </a:pPr>
            <a:r>
              <a:rPr lang="en-US" sz="2400" dirty="0">
                <a:latin typeface="Times New Roman" pitchFamily="18" charset="0"/>
                <a:ea typeface="Arial-Rounded" panose="020B0500000000000000" pitchFamily="34" charset="0"/>
                <a:cs typeface="Times New Roman" pitchFamily="18" charset="0"/>
              </a:rPr>
              <a:t>Quang thở mạnh một hơi rồi nói tiếp: Mẹ...ờ...bảo:   “Con đánh răng đi.  Thế là em đánh răng. </a:t>
            </a:r>
          </a:p>
        </p:txBody>
      </p:sp>
      <p:cxnSp>
        <p:nvCxnSpPr>
          <p:cNvPr id="13" name="Straight Connector 12"/>
          <p:cNvCxnSpPr>
            <a:cxnSpLocks/>
          </p:cNvCxnSpPr>
          <p:nvPr/>
        </p:nvCxnSpPr>
        <p:spPr>
          <a:xfrm flipH="1">
            <a:off x="4047235" y="1587527"/>
            <a:ext cx="77077" cy="35726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flipH="1">
            <a:off x="1255987" y="2159876"/>
            <a:ext cx="51385" cy="29429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5538953" y="1556658"/>
            <a:ext cx="115614" cy="393012"/>
            <a:chOff x="2270234" y="2743200"/>
            <a:chExt cx="173421" cy="310055"/>
          </a:xfrm>
        </p:grpSpPr>
        <p:cxnSp>
          <p:nvCxnSpPr>
            <p:cNvPr id="20" name="Straight Connector 19"/>
            <p:cNvCxnSpPr/>
            <p:nvPr/>
          </p:nvCxnSpPr>
          <p:spPr>
            <a:xfrm rot="5400000">
              <a:off x="2180896" y="2832538"/>
              <a:ext cx="294290" cy="1156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238703" y="2848303"/>
              <a:ext cx="294290" cy="1156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2287125" y="2143942"/>
            <a:ext cx="77077" cy="380420"/>
            <a:chOff x="2270234" y="2743200"/>
            <a:chExt cx="173421" cy="310055"/>
          </a:xfrm>
        </p:grpSpPr>
        <p:cxnSp>
          <p:nvCxnSpPr>
            <p:cNvPr id="26" name="Straight Connector 25"/>
            <p:cNvCxnSpPr/>
            <p:nvPr/>
          </p:nvCxnSpPr>
          <p:spPr>
            <a:xfrm rot="5400000">
              <a:off x="2180896" y="2832538"/>
              <a:ext cx="294290" cy="1156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2238703" y="2848303"/>
              <a:ext cx="294290" cy="1156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4761186" y="2124619"/>
            <a:ext cx="107771" cy="361077"/>
            <a:chOff x="2270234" y="2743200"/>
            <a:chExt cx="173421" cy="310055"/>
          </a:xfrm>
        </p:grpSpPr>
        <p:cxnSp>
          <p:nvCxnSpPr>
            <p:cNvPr id="29" name="Straight Connector 28"/>
            <p:cNvCxnSpPr/>
            <p:nvPr/>
          </p:nvCxnSpPr>
          <p:spPr>
            <a:xfrm rot="5400000">
              <a:off x="2180896" y="2832538"/>
              <a:ext cx="294290" cy="1156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2238703" y="2848303"/>
              <a:ext cx="294290" cy="1156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991711" y="2699658"/>
            <a:ext cx="76576" cy="402021"/>
            <a:chOff x="2270234" y="2743200"/>
            <a:chExt cx="173421" cy="310055"/>
          </a:xfrm>
        </p:grpSpPr>
        <p:cxnSp>
          <p:nvCxnSpPr>
            <p:cNvPr id="32" name="Straight Connector 31"/>
            <p:cNvCxnSpPr/>
            <p:nvPr/>
          </p:nvCxnSpPr>
          <p:spPr>
            <a:xfrm rot="5400000">
              <a:off x="2180896" y="2832538"/>
              <a:ext cx="294290" cy="1156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2238703" y="2848303"/>
              <a:ext cx="294290" cy="1156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a:cxnSpLocks/>
          </p:cNvCxnSpPr>
          <p:nvPr/>
        </p:nvCxnSpPr>
        <p:spPr>
          <a:xfrm flipH="1">
            <a:off x="1649373" y="2186151"/>
            <a:ext cx="51385" cy="29429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39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up)">
                                      <p:cBhvr>
                                        <p:cTn id="10" dur="500"/>
                                        <p:tgtEl>
                                          <p:spTgt spid="25"/>
                                        </p:tgtEl>
                                      </p:cBhvr>
                                    </p:animEffect>
                                  </p:childTnLst>
                                </p:cTn>
                              </p:par>
                              <p:par>
                                <p:cTn id="11" presetID="22" presetClass="entr" presetSubtype="1"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up)">
                                      <p:cBhvr>
                                        <p:cTn id="13" dur="500"/>
                                        <p:tgtEl>
                                          <p:spTgt spid="28"/>
                                        </p:tgtEl>
                                      </p:cBhvr>
                                    </p:animEffect>
                                  </p:childTnLst>
                                </p:cTn>
                              </p:par>
                              <p:par>
                                <p:cTn id="14" presetID="22" presetClass="entr" presetSubtype="1"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up)">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par>
                                <p:cTn id="22" presetID="22" presetClass="entr" presetSubtype="1"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par>
                                <p:cTn id="25" presetID="22" presetClass="entr" presetSubtype="1"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up)">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10144" y="817116"/>
            <a:ext cx="5751871" cy="1384995"/>
          </a:xfrm>
          <a:prstGeom prst="rect">
            <a:avLst/>
          </a:prstGeom>
        </p:spPr>
        <p:txBody>
          <a:bodyPr wrap="square">
            <a:spAutoFit/>
          </a:bodyPr>
          <a:lstStyle/>
          <a:p>
            <a:r>
              <a:rPr lang="en-US" sz="2800" dirty="0">
                <a:solidFill>
                  <a:schemeClr val="tx1"/>
                </a:solidFill>
                <a:latin typeface="Times New Roman" pitchFamily="18" charset="0"/>
              </a:rPr>
              <a:t>    </a:t>
            </a:r>
            <a:r>
              <a:rPr lang="en-US" sz="2800" b="1" dirty="0">
                <a:solidFill>
                  <a:srgbClr val="FF0000"/>
                </a:solidFill>
                <a:latin typeface="Times New Roman" pitchFamily="18" charset="0"/>
              </a:rPr>
              <a:t>4.  </a:t>
            </a:r>
            <a:r>
              <a:rPr lang="vi-VN" sz="2800" dirty="0">
                <a:latin typeface="Times New Roman" pitchFamily="18" charset="0"/>
              </a:rPr>
              <a:t>Thầy giáo vỗ tay. Các bạn vỗ tay theo. Quang cũng vỗ tay. Cả lớp tràn ngập tiếng vỗ tay.</a:t>
            </a:r>
            <a:endParaRPr lang="en-US" sz="2800" dirty="0"/>
          </a:p>
        </p:txBody>
      </p:sp>
    </p:spTree>
    <p:extLst>
      <p:ext uri="{BB962C8B-B14F-4D97-AF65-F5344CB8AC3E}">
        <p14:creationId xmlns:p14="http://schemas.microsoft.com/office/powerpoint/2010/main" val="3151742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1E3D26-0FBF-489D-9BF9-77F94C02DE90}"/>
              </a:ext>
            </a:extLst>
          </p:cNvPr>
          <p:cNvSpPr txBox="1"/>
          <p:nvPr/>
        </p:nvSpPr>
        <p:spPr>
          <a:xfrm>
            <a:off x="2663359" y="147302"/>
            <a:ext cx="1531281" cy="498663"/>
          </a:xfrm>
          <a:prstGeom prst="rect">
            <a:avLst/>
          </a:prstGeom>
          <a:noFill/>
        </p:spPr>
        <p:txBody>
          <a:bodyPr wrap="square" rtlCol="0">
            <a:spAutoFit/>
          </a:bodyPr>
          <a:lstStyle/>
          <a:p>
            <a:pPr>
              <a:lnSpc>
                <a:spcPct val="150000"/>
              </a:lnSpc>
            </a:pPr>
            <a:r>
              <a:rPr lang="vi-VN" sz="2000" b="1" dirty="0">
                <a:solidFill>
                  <a:srgbClr val="FF0000"/>
                </a:solidFill>
                <a:latin typeface="Times New Roman" pitchFamily="18" charset="0"/>
              </a:rPr>
              <a:t>Một giờ học</a:t>
            </a:r>
            <a:endParaRPr lang="en-US" sz="2000" b="1" dirty="0">
              <a:solidFill>
                <a:srgbClr val="FF0000"/>
              </a:solidFill>
              <a:latin typeface="Times New Roman" pitchFamily="18" charset="0"/>
            </a:endParaRPr>
          </a:p>
        </p:txBody>
      </p:sp>
      <p:sp>
        <p:nvSpPr>
          <p:cNvPr id="5" name="TextBox 4">
            <a:extLst>
              <a:ext uri="{FF2B5EF4-FFF2-40B4-BE49-F238E27FC236}">
                <a16:creationId xmlns:a16="http://schemas.microsoft.com/office/drawing/2014/main" id="{83DE1F8B-C43D-4B7A-8155-BEAC33AC1D49}"/>
              </a:ext>
            </a:extLst>
          </p:cNvPr>
          <p:cNvSpPr txBox="1"/>
          <p:nvPr/>
        </p:nvSpPr>
        <p:spPr>
          <a:xfrm>
            <a:off x="517621" y="580649"/>
            <a:ext cx="5948494" cy="4487382"/>
          </a:xfrm>
          <a:prstGeom prst="rect">
            <a:avLst/>
          </a:prstGeom>
          <a:noFill/>
        </p:spPr>
        <p:txBody>
          <a:bodyPr wrap="square" rtlCol="0">
            <a:spAutoFit/>
          </a:bodyPr>
          <a:lstStyle/>
          <a:p>
            <a:pPr algn="just">
              <a:lnSpc>
                <a:spcPct val="120000"/>
              </a:lnSpc>
            </a:pPr>
            <a:r>
              <a:rPr lang="vi-VN" b="1" dirty="0">
                <a:latin typeface="Times New Roman" pitchFamily="18" charset="0"/>
              </a:rPr>
              <a:t> </a:t>
            </a:r>
            <a:r>
              <a:rPr lang="en-US" b="1" dirty="0">
                <a:solidFill>
                  <a:srgbClr val="FF0000"/>
                </a:solidFill>
                <a:latin typeface="Times New Roman" pitchFamily="18" charset="0"/>
              </a:rPr>
              <a:t>1.</a:t>
            </a:r>
            <a:r>
              <a:rPr lang="vi-VN" b="1" dirty="0">
                <a:latin typeface="Times New Roman" pitchFamily="18" charset="0"/>
              </a:rPr>
              <a:t> Thầy giáo nói: “Chúng ta cần học cách giao tiếp tự tin. Vì thế hôm nay chúng ta sẽ tập nói trước lớp về bất cứ điều gì mình thích.”</a:t>
            </a:r>
          </a:p>
          <a:p>
            <a:pPr algn="just">
              <a:lnSpc>
                <a:spcPct val="120000"/>
              </a:lnSpc>
            </a:pPr>
            <a:r>
              <a:rPr lang="en-US" b="1" dirty="0">
                <a:latin typeface="Times New Roman" pitchFamily="18" charset="0"/>
              </a:rPr>
              <a:t> </a:t>
            </a:r>
            <a:r>
              <a:rPr lang="en-US" b="1" dirty="0">
                <a:solidFill>
                  <a:srgbClr val="FF0000"/>
                </a:solidFill>
                <a:latin typeface="Times New Roman" pitchFamily="18" charset="0"/>
              </a:rPr>
              <a:t>2.</a:t>
            </a:r>
            <a:r>
              <a:rPr lang="en-US" b="1" dirty="0">
                <a:latin typeface="Times New Roman" pitchFamily="18" charset="0"/>
              </a:rPr>
              <a:t> </a:t>
            </a:r>
            <a:r>
              <a:rPr lang="vi-VN" b="1" dirty="0">
                <a:latin typeface="Times New Roman" pitchFamily="18" charset="0"/>
              </a:rPr>
              <a:t>Quang được mời lên nói đầu tiên. Cậu lúng túng, đỏ mặt. Quang cảm thấy nói với bạn bên cạnh thì dễ, nhưng nói trước cả lớp thì sao mà khó thế. Thầy bảo: “</a:t>
            </a:r>
            <a:r>
              <a:rPr lang="en-US" b="1" dirty="0">
                <a:latin typeface="Times New Roman" pitchFamily="18" charset="0"/>
              </a:rPr>
              <a:t>S</a:t>
            </a:r>
            <a:r>
              <a:rPr lang="vi-VN" b="1" dirty="0">
                <a:latin typeface="Times New Roman" pitchFamily="18" charset="0"/>
              </a:rPr>
              <a:t>áng nay ngủ dậy, em đã làm gì?</a:t>
            </a:r>
            <a:r>
              <a:rPr lang="en-US" b="1" dirty="0">
                <a:latin typeface="Times New Roman" pitchFamily="18" charset="0"/>
              </a:rPr>
              <a:t> Em cố nhớ xem.</a:t>
            </a:r>
            <a:r>
              <a:rPr lang="vi-VN" b="1" dirty="0">
                <a:latin typeface="Times New Roman" pitchFamily="18" charset="0"/>
              </a:rPr>
              <a:t>”</a:t>
            </a:r>
            <a:r>
              <a:rPr lang="en-US" b="1" dirty="0">
                <a:latin typeface="Times New Roman" pitchFamily="18" charset="0"/>
              </a:rPr>
              <a:t>.</a:t>
            </a:r>
            <a:endParaRPr lang="vi-VN" b="1" dirty="0">
              <a:latin typeface="Times New Roman" pitchFamily="18" charset="0"/>
            </a:endParaRPr>
          </a:p>
          <a:p>
            <a:pPr algn="just">
              <a:lnSpc>
                <a:spcPct val="120000"/>
              </a:lnSpc>
            </a:pPr>
            <a:r>
              <a:rPr lang="vi-VN" b="1" dirty="0">
                <a:solidFill>
                  <a:srgbClr val="FF0000"/>
                </a:solidFill>
                <a:latin typeface="Times New Roman" pitchFamily="18" charset="0"/>
              </a:rPr>
              <a:t> </a:t>
            </a:r>
            <a:r>
              <a:rPr lang="en-US" b="1" dirty="0">
                <a:solidFill>
                  <a:srgbClr val="FF0000"/>
                </a:solidFill>
                <a:latin typeface="Times New Roman" pitchFamily="18" charset="0"/>
              </a:rPr>
              <a:t>3.</a:t>
            </a:r>
            <a:r>
              <a:rPr lang="en-US" b="1" dirty="0">
                <a:latin typeface="Times New Roman" pitchFamily="18" charset="0"/>
              </a:rPr>
              <a:t> </a:t>
            </a:r>
            <a:r>
              <a:rPr lang="vi-VN" b="1" dirty="0">
                <a:latin typeface="Times New Roman" pitchFamily="18" charset="0"/>
              </a:rPr>
              <a:t>Quang ngập ngừng, vừa nói vừa gãi đầu: “Em...”.</a:t>
            </a:r>
          </a:p>
          <a:p>
            <a:pPr algn="just">
              <a:lnSpc>
                <a:spcPct val="120000"/>
              </a:lnSpc>
            </a:pPr>
            <a:r>
              <a:rPr lang="vi-VN" b="1" dirty="0">
                <a:latin typeface="Times New Roman" pitchFamily="18" charset="0"/>
              </a:rPr>
              <a:t>      Thầy giáo nhắc: “Rồi gì nữa?”.</a:t>
            </a:r>
          </a:p>
          <a:p>
            <a:pPr algn="just">
              <a:lnSpc>
                <a:spcPct val="120000"/>
              </a:lnSpc>
            </a:pPr>
            <a:r>
              <a:rPr lang="vi-VN" b="1" dirty="0">
                <a:latin typeface="Times New Roman" pitchFamily="18" charset="0"/>
              </a:rPr>
              <a:t>      Quang lại gãi đầu: “À...ờ...Em ngủ dậy.”. Và cậu nói tiếp: “Rồi...ờ...”.</a:t>
            </a:r>
          </a:p>
          <a:p>
            <a:pPr algn="just">
              <a:lnSpc>
                <a:spcPct val="120000"/>
              </a:lnSpc>
            </a:pPr>
            <a:r>
              <a:rPr lang="vi-VN" b="1" dirty="0">
                <a:latin typeface="Times New Roman" pitchFamily="18" charset="0"/>
              </a:rPr>
              <a:t>      Thầy giáo mỉm cười, kiên nhẫn nghe Quang nói. Thầy bảo: “Thế là được rồi đấy!”</a:t>
            </a:r>
          </a:p>
          <a:p>
            <a:pPr algn="just">
              <a:lnSpc>
                <a:spcPct val="120000"/>
              </a:lnSpc>
            </a:pPr>
            <a:r>
              <a:rPr lang="vi-VN" b="1" dirty="0">
                <a:latin typeface="Times New Roman" pitchFamily="18" charset="0"/>
              </a:rPr>
              <a:t>      Nhưng Quang chưa chịu về chỗ. Bỗng cậu nói to: “Rồi sau đó...ờ...ờ”. Quang thở mạnh một hơi rồi nói tiếp: “Mẹ... ờ... bảo: Con đánh răng đi.   Thế là em đánh răng.”. Thầy giáo vỗ tay. Cả lớp vỗ tay theo. Cuối cùng, Quang nói với giọng rất tự tin: “Sau đó bố đưa em đi học.”.</a:t>
            </a:r>
          </a:p>
          <a:p>
            <a:pPr algn="just">
              <a:lnSpc>
                <a:spcPct val="120000"/>
              </a:lnSpc>
            </a:pPr>
            <a:r>
              <a:rPr lang="vi-VN" b="1" dirty="0">
                <a:latin typeface="Times New Roman" pitchFamily="18" charset="0"/>
              </a:rPr>
              <a:t> </a:t>
            </a:r>
            <a:r>
              <a:rPr lang="en-US" b="1" dirty="0">
                <a:solidFill>
                  <a:srgbClr val="FF0000"/>
                </a:solidFill>
                <a:latin typeface="Times New Roman" pitchFamily="18" charset="0"/>
              </a:rPr>
              <a:t>4.</a:t>
            </a:r>
            <a:r>
              <a:rPr lang="en-US" b="1" dirty="0">
                <a:latin typeface="Times New Roman" pitchFamily="18" charset="0"/>
              </a:rPr>
              <a:t> </a:t>
            </a:r>
            <a:r>
              <a:rPr lang="vi-VN" b="1" dirty="0">
                <a:latin typeface="Times New Roman" pitchFamily="18" charset="0"/>
              </a:rPr>
              <a:t>Thầy giáo vỗ tay. Các bạn vỗ tay theo. Quang cũng vỗ tay. Cả lớp tràn ngập tiếng vỗ tay.</a:t>
            </a:r>
          </a:p>
          <a:p>
            <a:pPr algn="r">
              <a:lnSpc>
                <a:spcPct val="120000"/>
              </a:lnSpc>
            </a:pPr>
            <a:r>
              <a:rPr lang="vi-VN" b="1" dirty="0">
                <a:latin typeface="Times New Roman" pitchFamily="18" charset="0"/>
              </a:rPr>
              <a:t>(Phỏng theo </a:t>
            </a:r>
            <a:r>
              <a:rPr lang="vi-VN" b="1" i="1" dirty="0">
                <a:latin typeface="Times New Roman" pitchFamily="18" charset="0"/>
              </a:rPr>
              <a:t>Tốt-tô-chan, cô bé bên cửa sổ</a:t>
            </a:r>
            <a:r>
              <a:rPr lang="vi-VN" b="1" dirty="0">
                <a:latin typeface="Times New Roman" pitchFamily="18" charset="0"/>
              </a:rPr>
              <a:t>)</a:t>
            </a:r>
            <a:endParaRPr lang="en-US" b="1" dirty="0">
              <a:latin typeface="Times New Roman" pitchFamily="18" charset="0"/>
            </a:endParaRPr>
          </a:p>
        </p:txBody>
      </p:sp>
    </p:spTree>
    <p:extLst>
      <p:ext uri="{BB962C8B-B14F-4D97-AF65-F5344CB8AC3E}">
        <p14:creationId xmlns:p14="http://schemas.microsoft.com/office/powerpoint/2010/main" val="1853269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C238813-6EDC-49C5-8D5C-B80523462C08}"/>
              </a:ext>
            </a:extLst>
          </p:cNvPr>
          <p:cNvSpPr txBox="1"/>
          <p:nvPr/>
        </p:nvSpPr>
        <p:spPr>
          <a:xfrm>
            <a:off x="1688168" y="491298"/>
            <a:ext cx="4520127" cy="646331"/>
          </a:xfrm>
          <a:prstGeom prst="rect">
            <a:avLst/>
          </a:prstGeom>
          <a:noFill/>
        </p:spPr>
        <p:txBody>
          <a:bodyPr wrap="square" rtlCol="0">
            <a:spAutoFit/>
          </a:bodyPr>
          <a:lstStyle/>
          <a:p>
            <a:pPr algn="ctr"/>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pic>
        <p:nvPicPr>
          <p:cNvPr id="13" name="Picture 12">
            <a:extLst>
              <a:ext uri="{FF2B5EF4-FFF2-40B4-BE49-F238E27FC236}">
                <a16:creationId xmlns:a16="http://schemas.microsoft.com/office/drawing/2014/main" id="{61BAA35C-D4BD-4C7A-B02C-AD7B4148855E}"/>
              </a:ext>
            </a:extLst>
          </p:cNvPr>
          <p:cNvPicPr>
            <a:picLocks noChangeAspect="1"/>
          </p:cNvPicPr>
          <p:nvPr/>
        </p:nvPicPr>
        <p:blipFill rotWithShape="1">
          <a:blip r:embed="rId2">
            <a:clrChange>
              <a:clrFrom>
                <a:srgbClr val="F4FFFF"/>
              </a:clrFrom>
              <a:clrTo>
                <a:srgbClr val="F4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55084"/>
          <a:stretch/>
        </p:blipFill>
        <p:spPr>
          <a:xfrm>
            <a:off x="374488" y="364145"/>
            <a:ext cx="1266055" cy="1240715"/>
          </a:xfrm>
          <a:prstGeom prst="ellipse">
            <a:avLst/>
          </a:prstGeom>
          <a:ln>
            <a:noFill/>
          </a:ln>
          <a:effectLst/>
        </p:spPr>
      </p:pic>
      <p:pic>
        <p:nvPicPr>
          <p:cNvPr id="17" name="Picture 16">
            <a:extLst>
              <a:ext uri="{FF2B5EF4-FFF2-40B4-BE49-F238E27FC236}">
                <a16:creationId xmlns:a16="http://schemas.microsoft.com/office/drawing/2014/main" id="{D92CB033-36C4-4AB9-B639-6FE6CE8582FC}"/>
              </a:ext>
            </a:extLst>
          </p:cNvPr>
          <p:cNvPicPr>
            <a:picLocks noChangeAspect="1"/>
          </p:cNvPicPr>
          <p:nvPr/>
        </p:nvPicPr>
        <p:blipFill>
          <a:blip r:embed="rId2">
            <a:clrChange>
              <a:clrFrom>
                <a:srgbClr val="F4FFFF"/>
              </a:clrFrom>
              <a:clrTo>
                <a:srgbClr val="F4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48658" y="2015364"/>
            <a:ext cx="5960683" cy="2703452"/>
          </a:xfrm>
          <a:prstGeom prst="rect">
            <a:avLst/>
          </a:prstGeom>
          <a:ln>
            <a:noFill/>
          </a:ln>
          <a:effectLst>
            <a:softEdge rad="112500"/>
          </a:effectLst>
        </p:spPr>
      </p:pic>
      <p:sp>
        <p:nvSpPr>
          <p:cNvPr id="18" name="Rectangle 17"/>
          <p:cNvSpPr/>
          <p:nvPr/>
        </p:nvSpPr>
        <p:spPr>
          <a:xfrm>
            <a:off x="4785852" y="4918588"/>
            <a:ext cx="1452524" cy="125359"/>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9332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00F577-F819-4602-BCEB-985221633540}"/>
              </a:ext>
            </a:extLst>
          </p:cNvPr>
          <p:cNvSpPr txBox="1"/>
          <p:nvPr/>
        </p:nvSpPr>
        <p:spPr>
          <a:xfrm>
            <a:off x="326573" y="515825"/>
            <a:ext cx="6127026" cy="1307537"/>
          </a:xfrm>
          <a:prstGeom prst="rect">
            <a:avLst/>
          </a:prstGeom>
          <a:noFill/>
        </p:spPr>
        <p:txBody>
          <a:bodyPr wrap="square" rtlCol="0">
            <a:spAutoFit/>
          </a:bodyPr>
          <a:lstStyle/>
          <a:p>
            <a:pPr>
              <a:lnSpc>
                <a:spcPct val="150000"/>
              </a:lnSpc>
            </a:pPr>
            <a:r>
              <a:rPr lang="vi-VN" sz="2800" b="1" dirty="0">
                <a:solidFill>
                  <a:srgbClr val="FF0000"/>
                </a:solidFill>
                <a:latin typeface="Times New Roman" pitchFamily="18" charset="0"/>
              </a:rPr>
              <a:t>1. </a:t>
            </a:r>
            <a:r>
              <a:rPr lang="vi-VN" sz="2800" b="1" dirty="0">
                <a:solidFill>
                  <a:schemeClr val="tx1"/>
                </a:solidFill>
                <a:latin typeface="Times New Roman" pitchFamily="18" charset="0"/>
              </a:rPr>
              <a:t>Trong giờ học, thầy giáo yêu cầu cả lớp làm gì?</a:t>
            </a:r>
          </a:p>
        </p:txBody>
      </p:sp>
      <p:sp>
        <p:nvSpPr>
          <p:cNvPr id="3" name="TextBox 2">
            <a:extLst>
              <a:ext uri="{FF2B5EF4-FFF2-40B4-BE49-F238E27FC236}">
                <a16:creationId xmlns:a16="http://schemas.microsoft.com/office/drawing/2014/main" id="{1448EDED-E91B-4155-8A3C-E0B1BEB316C2}"/>
              </a:ext>
            </a:extLst>
          </p:cNvPr>
          <p:cNvSpPr txBox="1"/>
          <p:nvPr/>
        </p:nvSpPr>
        <p:spPr>
          <a:xfrm>
            <a:off x="326573" y="2094696"/>
            <a:ext cx="6385512" cy="954107"/>
          </a:xfrm>
          <a:prstGeom prst="rect">
            <a:avLst/>
          </a:prstGeom>
          <a:noFill/>
        </p:spPr>
        <p:txBody>
          <a:bodyPr wrap="square">
            <a:spAutoFit/>
          </a:bodyPr>
          <a:lstStyle/>
          <a:p>
            <a:r>
              <a:rPr lang="vi-VN" sz="2800" b="1" dirty="0">
                <a:solidFill>
                  <a:srgbClr val="0070C0"/>
                </a:solidFill>
                <a:latin typeface="Times New Roman" panose="02020603050405020304" pitchFamily="18" charset="0"/>
                <a:cs typeface="Times New Roman" panose="02020603050405020304" pitchFamily="18" charset="0"/>
              </a:rPr>
              <a:t>Thầy giáo yêu cầu cả lớp tập nói trước lớp về bất cứ điều gì mình thích. </a:t>
            </a:r>
            <a:endParaRPr lang="en-US" sz="2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018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10"/>
                                        <p:tgtEl>
                                          <p:spTgt spid="3"/>
                                        </p:tgtEl>
                                      </p:cBhvr>
                                    </p:animEffect>
                                    <p:set>
                                      <p:cBhvr>
                                        <p:cTn id="12" dur="1" fill="hold">
                                          <p:stCondLst>
                                            <p:cond delay="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359230" y="584425"/>
            <a:ext cx="6236756" cy="954107"/>
          </a:xfrm>
          <a:prstGeom prst="rect">
            <a:avLst/>
          </a:prstGeom>
        </p:spPr>
        <p:txBody>
          <a:bodyPr wrap="square">
            <a:spAutoFit/>
          </a:bodyPr>
          <a:lstStyle/>
          <a:p>
            <a:r>
              <a:rPr lang="en-US" sz="2800" b="1" dirty="0">
                <a:solidFill>
                  <a:schemeClr val="tx1"/>
                </a:solidFill>
                <a:latin typeface="Times New Roman" pitchFamily="18" charset="0"/>
              </a:rPr>
              <a:t>     Ai là người được thầy giáo mời lên nói đầu tiên? </a:t>
            </a:r>
          </a:p>
        </p:txBody>
      </p:sp>
      <p:pic>
        <p:nvPicPr>
          <p:cNvPr id="6" name="Picture 2">
            <a:extLst>
              <a:ext uri="{FF2B5EF4-FFF2-40B4-BE49-F238E27FC236}">
                <a16:creationId xmlns:a16="http://schemas.microsoft.com/office/drawing/2014/main" id="{4D51815C-80D0-48BC-B220-6CC4A59C0E0E}"/>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359230" y="584425"/>
            <a:ext cx="590366" cy="5088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9228BB7-CB57-4E34-9C5A-E600FFF3DD62}"/>
              </a:ext>
            </a:extLst>
          </p:cNvPr>
          <p:cNvSpPr/>
          <p:nvPr/>
        </p:nvSpPr>
        <p:spPr>
          <a:xfrm>
            <a:off x="359230" y="1620364"/>
            <a:ext cx="6236756" cy="954107"/>
          </a:xfrm>
          <a:prstGeom prst="rect">
            <a:avLst/>
          </a:prstGeom>
          <a:noFill/>
        </p:spPr>
        <p:txBody>
          <a:bodyPr wrap="square">
            <a:spAutoFit/>
          </a:bodyPr>
          <a:lstStyle/>
          <a:p>
            <a:r>
              <a:rPr lang="vi-VN"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Bạn</a:t>
            </a:r>
            <a:r>
              <a:rPr lang="en-US" sz="2800" b="1" dirty="0">
                <a:solidFill>
                  <a:srgbClr val="0070C0"/>
                </a:solidFill>
                <a:latin typeface="Times New Roman" panose="02020603050405020304" pitchFamily="18" charset="0"/>
                <a:cs typeface="Times New Roman" panose="02020603050405020304" pitchFamily="18" charset="0"/>
              </a:rPr>
              <a:t> Quang </a:t>
            </a:r>
            <a:r>
              <a:rPr lang="en-US" sz="2800" b="1" dirty="0" err="1">
                <a:solidFill>
                  <a:srgbClr val="0070C0"/>
                </a:solidFill>
                <a:latin typeface="Times New Roman" panose="02020603050405020304" pitchFamily="18" charset="0"/>
                <a:cs typeface="Times New Roman" panose="02020603050405020304" pitchFamily="18" charset="0"/>
              </a:rPr>
              <a:t>là</a:t>
            </a:r>
            <a:r>
              <a:rPr lang="en-US" sz="2800" b="1" dirty="0">
                <a:solidFill>
                  <a:srgbClr val="0070C0"/>
                </a:solidFill>
                <a:latin typeface="Times New Roman" panose="02020603050405020304" pitchFamily="18" charset="0"/>
                <a:cs typeface="Times New Roman" panose="02020603050405020304" pitchFamily="18" charset="0"/>
              </a:rPr>
              <a:t> </a:t>
            </a:r>
            <a:r>
              <a:rPr lang="vi-VN" sz="2800" b="1" dirty="0">
                <a:solidFill>
                  <a:srgbClr val="0070C0"/>
                </a:solidFill>
                <a:latin typeface="Times New Roman" panose="02020603050405020304" pitchFamily="18" charset="0"/>
                <a:cs typeface="Times New Roman" panose="02020603050405020304" pitchFamily="18" charset="0"/>
              </a:rPr>
              <a:t>người được thầy giáo mời lên nói đầu tiên</a:t>
            </a:r>
            <a:r>
              <a:rPr lang="en-US" sz="2800" b="1" dirty="0">
                <a:solidFill>
                  <a:srgbClr val="0070C0"/>
                </a:solidFill>
                <a:latin typeface="Times New Roman" panose="02020603050405020304" pitchFamily="18" charset="0"/>
                <a:cs typeface="Times New Roman" panose="02020603050405020304" pitchFamily="18" charset="0"/>
              </a:rPr>
              <a:t>.</a:t>
            </a:r>
            <a:r>
              <a:rPr lang="vi-VN" sz="2800" b="1" dirty="0">
                <a:solidFill>
                  <a:srgbClr val="0070C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4345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43D9BC-FFF5-4EBA-BF4A-564E5E499548}"/>
              </a:ext>
            </a:extLst>
          </p:cNvPr>
          <p:cNvSpPr/>
          <p:nvPr/>
        </p:nvSpPr>
        <p:spPr>
          <a:xfrm>
            <a:off x="478972" y="692091"/>
            <a:ext cx="6236756" cy="830997"/>
          </a:xfrm>
          <a:prstGeom prst="rect">
            <a:avLst/>
          </a:prstGeom>
        </p:spPr>
        <p:txBody>
          <a:bodyPr wrap="square">
            <a:spAutoFit/>
          </a:bodyPr>
          <a:lstStyle/>
          <a:p>
            <a:r>
              <a:rPr lang="en-US" sz="2400" b="1" dirty="0">
                <a:latin typeface="Times New Roman" pitchFamily="18" charset="0"/>
              </a:rPr>
              <a:t>Từ ngữ nào cho biết cảm xúc của Quang khi được mời lên nói trước lớp? </a:t>
            </a:r>
          </a:p>
        </p:txBody>
      </p:sp>
      <p:sp>
        <p:nvSpPr>
          <p:cNvPr id="3" name="Rectangle 2">
            <a:extLst>
              <a:ext uri="{FF2B5EF4-FFF2-40B4-BE49-F238E27FC236}">
                <a16:creationId xmlns:a16="http://schemas.microsoft.com/office/drawing/2014/main" id="{EB527B3D-6A83-4A41-80C5-67FE2B7241FD}"/>
              </a:ext>
            </a:extLst>
          </p:cNvPr>
          <p:cNvSpPr/>
          <p:nvPr/>
        </p:nvSpPr>
        <p:spPr>
          <a:xfrm>
            <a:off x="854059" y="1653605"/>
            <a:ext cx="3086570" cy="523220"/>
          </a:xfrm>
          <a:prstGeom prst="rect">
            <a:avLst/>
          </a:prstGeom>
          <a:noFill/>
        </p:spPr>
        <p:txBody>
          <a:bodyPr wrap="square">
            <a:spAutoFit/>
          </a:bodyPr>
          <a:lstStyle/>
          <a:p>
            <a:r>
              <a:rPr lang="en-US" sz="2800" b="1" dirty="0" err="1">
                <a:solidFill>
                  <a:srgbClr val="0070C0"/>
                </a:solidFill>
                <a:latin typeface="Times New Roman" panose="02020603050405020304" pitchFamily="18" charset="0"/>
                <a:cs typeface="Times New Roman" panose="02020603050405020304" pitchFamily="18" charset="0"/>
              </a:rPr>
              <a:t>lúng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túng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đỏ</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mặt</a:t>
            </a:r>
            <a:r>
              <a:rPr lang="en-US" sz="2800" b="1" dirty="0">
                <a:solidFill>
                  <a:srgbClr val="0070C0"/>
                </a:solidFill>
                <a:latin typeface="Times New Roman" panose="02020603050405020304" pitchFamily="18" charset="0"/>
                <a:cs typeface="Times New Roman" panose="02020603050405020304" pitchFamily="18" charset="0"/>
              </a:rPr>
              <a:t>.</a:t>
            </a:r>
            <a:endParaRPr lang="vi-VN" sz="2800" b="1" dirty="0">
              <a:solidFill>
                <a:srgbClr val="0070C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A93F144-E253-4F2B-ACA7-323B49766591}"/>
              </a:ext>
            </a:extLst>
          </p:cNvPr>
          <p:cNvSpPr/>
          <p:nvPr/>
        </p:nvSpPr>
        <p:spPr>
          <a:xfrm>
            <a:off x="470573" y="596536"/>
            <a:ext cx="5770705" cy="661207"/>
          </a:xfrm>
          <a:prstGeom prst="rect">
            <a:avLst/>
          </a:prstGeom>
        </p:spPr>
        <p:txBody>
          <a:bodyPr wrap="square">
            <a:spAutoFit/>
          </a:bodyPr>
          <a:lstStyle/>
          <a:p>
            <a:pPr algn="just">
              <a:lnSpc>
                <a:spcPct val="150000"/>
              </a:lnSpc>
            </a:pPr>
            <a:r>
              <a:rPr lang="vi-VN" sz="2800" b="1" dirty="0">
                <a:solidFill>
                  <a:schemeClr val="accent6">
                    <a:lumMod val="75000"/>
                  </a:schemeClr>
                </a:solidFill>
                <a:latin typeface="Times New Roman" pitchFamily="18" charset="0"/>
              </a:rPr>
              <a:t>2.</a:t>
            </a:r>
            <a:r>
              <a:rPr lang="vi-VN" sz="2800" b="1" dirty="0">
                <a:latin typeface="Times New Roman" pitchFamily="18" charset="0"/>
              </a:rPr>
              <a:t> Vì sao lú</a:t>
            </a:r>
            <a:r>
              <a:rPr lang="en-US" sz="2800" b="1" dirty="0">
                <a:latin typeface="Times New Roman" pitchFamily="18" charset="0"/>
              </a:rPr>
              <a:t>c</a:t>
            </a:r>
            <a:r>
              <a:rPr lang="vi-VN" sz="2800" b="1" dirty="0">
                <a:latin typeface="Times New Roman" pitchFamily="18" charset="0"/>
              </a:rPr>
              <a:t> đầu Quang lúng túng?</a:t>
            </a:r>
          </a:p>
        </p:txBody>
      </p:sp>
      <p:sp>
        <p:nvSpPr>
          <p:cNvPr id="5" name="Rectangle 4">
            <a:extLst>
              <a:ext uri="{FF2B5EF4-FFF2-40B4-BE49-F238E27FC236}">
                <a16:creationId xmlns:a16="http://schemas.microsoft.com/office/drawing/2014/main" id="{E9CFD24F-FCD4-4916-8CB9-31AD5EA47B35}"/>
              </a:ext>
            </a:extLst>
          </p:cNvPr>
          <p:cNvSpPr/>
          <p:nvPr/>
        </p:nvSpPr>
        <p:spPr>
          <a:xfrm>
            <a:off x="478972" y="1484327"/>
            <a:ext cx="6073703" cy="1384995"/>
          </a:xfrm>
          <a:prstGeom prst="rect">
            <a:avLst/>
          </a:prstGeom>
        </p:spPr>
        <p:txBody>
          <a:bodyPr wrap="square">
            <a:spAutoFit/>
          </a:bodyPr>
          <a:lstStyle/>
          <a:p>
            <a:r>
              <a:rPr lang="en-US" sz="2800" dirty="0" err="1">
                <a:solidFill>
                  <a:srgbClr val="0070C0"/>
                </a:solidFill>
                <a:latin typeface="Times New Roman" panose="02020603050405020304" pitchFamily="18" charset="0"/>
                <a:cs typeface="Times New Roman" panose="02020603050405020304" pitchFamily="18" charset="0"/>
              </a:rPr>
              <a:t>Vì</a:t>
            </a:r>
            <a:r>
              <a:rPr lang="en-US" sz="2800" dirty="0">
                <a:solidFill>
                  <a:srgbClr val="0070C0"/>
                </a:solidFill>
                <a:latin typeface="Times New Roman" panose="02020603050405020304" pitchFamily="18" charset="0"/>
                <a:cs typeface="Times New Roman" panose="02020603050405020304" pitchFamily="18" charset="0"/>
              </a:rPr>
              <a:t> b</a:t>
            </a:r>
            <a:r>
              <a:rPr lang="vi-VN" sz="2800" dirty="0">
                <a:solidFill>
                  <a:srgbClr val="0070C0"/>
                </a:solidFill>
                <a:latin typeface="Times New Roman" panose="02020603050405020304" pitchFamily="18" charset="0"/>
                <a:cs typeface="Times New Roman" panose="02020603050405020304" pitchFamily="18" charset="0"/>
              </a:rPr>
              <a:t>ạn cảm thấy nói với bạn bên cạnh thì dễ nhưng đứng trước cả lớp mà nói thì sao mà khó thế. </a:t>
            </a:r>
          </a:p>
        </p:txBody>
      </p:sp>
    </p:spTree>
    <p:extLst>
      <p:ext uri="{BB962C8B-B14F-4D97-AF65-F5344CB8AC3E}">
        <p14:creationId xmlns:p14="http://schemas.microsoft.com/office/powerpoint/2010/main" val="224713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5" presetClass="exit" presetSubtype="10" fill="hold" grpId="0" nodeType="withEffect">
                                  <p:stCondLst>
                                    <p:cond delay="0"/>
                                  </p:stCondLst>
                                  <p:childTnLst>
                                    <p:animEffect transition="out" filter="checkerboard(across)">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22" presetClass="entr" presetSubtype="8"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24481" y="617754"/>
            <a:ext cx="5682342" cy="1081322"/>
          </a:xfrm>
          <a:prstGeom prst="rect">
            <a:avLst/>
          </a:prstGeom>
        </p:spPr>
        <p:txBody>
          <a:bodyPr wrap="square">
            <a:spAutoFit/>
          </a:bodyPr>
          <a:lstStyle/>
          <a:p>
            <a:pPr>
              <a:lnSpc>
                <a:spcPct val="120000"/>
              </a:lnSpc>
            </a:pPr>
            <a:r>
              <a:rPr lang="vi-VN" sz="2800" b="1" dirty="0">
                <a:solidFill>
                  <a:schemeClr val="accent6">
                    <a:lumMod val="75000"/>
                  </a:schemeClr>
                </a:solidFill>
                <a:latin typeface="Times New Roman" pitchFamily="18" charset="0"/>
              </a:rPr>
              <a:t>3.</a:t>
            </a:r>
            <a:r>
              <a:rPr lang="vi-VN" sz="2800" b="1" dirty="0">
                <a:latin typeface="Times New Roman" pitchFamily="18" charset="0"/>
              </a:rPr>
              <a:t> Theo em, điều gì khiến Quang trở nên tự tin?</a:t>
            </a:r>
          </a:p>
        </p:txBody>
      </p:sp>
      <p:sp>
        <p:nvSpPr>
          <p:cNvPr id="10" name="Rectangle 9">
            <a:extLst>
              <a:ext uri="{FF2B5EF4-FFF2-40B4-BE49-F238E27FC236}">
                <a16:creationId xmlns:a16="http://schemas.microsoft.com/office/drawing/2014/main" id="{7A7512E0-E003-4E49-9E36-06406630196A}"/>
              </a:ext>
            </a:extLst>
          </p:cNvPr>
          <p:cNvSpPr/>
          <p:nvPr/>
        </p:nvSpPr>
        <p:spPr>
          <a:xfrm>
            <a:off x="424481" y="1672541"/>
            <a:ext cx="6009038" cy="1081322"/>
          </a:xfrm>
          <a:prstGeom prst="rect">
            <a:avLst/>
          </a:prstGeom>
        </p:spPr>
        <p:txBody>
          <a:bodyPr wrap="square">
            <a:spAutoFit/>
          </a:bodyPr>
          <a:lstStyle/>
          <a:p>
            <a:pPr>
              <a:lnSpc>
                <a:spcPct val="120000"/>
              </a:lnSpc>
            </a:pPr>
            <a:r>
              <a:rPr lang="vi-VN" sz="2800" b="1" dirty="0">
                <a:solidFill>
                  <a:srgbClr val="0070C0"/>
                </a:solidFill>
                <a:latin typeface="Times New Roman" panose="02020603050405020304" pitchFamily="18" charset="0"/>
                <a:cs typeface="Times New Roman" panose="02020603050405020304" pitchFamily="18" charset="0"/>
              </a:rPr>
              <a:t>Thầy giáo và các bạn động viên, cổ vũ Quang; Quang rất cố gắng. </a:t>
            </a:r>
          </a:p>
        </p:txBody>
      </p:sp>
    </p:spTree>
    <p:extLst>
      <p:ext uri="{BB962C8B-B14F-4D97-AF65-F5344CB8AC3E}">
        <p14:creationId xmlns:p14="http://schemas.microsoft.com/office/powerpoint/2010/main" val="306056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10"/>
                                        <p:tgtEl>
                                          <p:spTgt spid="10"/>
                                        </p:tgtEl>
                                      </p:cBhvr>
                                    </p:animEffect>
                                    <p:set>
                                      <p:cBhvr>
                                        <p:cTn id="12" dur="1" fill="hold">
                                          <p:stCondLst>
                                            <p:cond delay="9"/>
                                          </p:stCondLst>
                                        </p:cTn>
                                        <p:tgtEl>
                                          <p:spTgt spid="10"/>
                                        </p:tgtEl>
                                        <p:attrNameLst>
                                          <p:attrName>style.visibility</p:attrName>
                                        </p:attrNameLst>
                                      </p:cBhvr>
                                      <p:to>
                                        <p:strVal val="hidden"/>
                                      </p:to>
                                    </p:set>
                                  </p:childTnLst>
                                </p:cTn>
                              </p:par>
                              <p:par>
                                <p:cTn id="13" presetID="5" presetClass="exit" presetSubtype="10" fill="hold" grpId="0" nodeType="withEffect">
                                  <p:stCondLst>
                                    <p:cond delay="0"/>
                                  </p:stCondLst>
                                  <p:childTnLst>
                                    <p:animEffect transition="out" filter="checkerboard(across)">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5" presetClass="exit" presetSubtype="10" fill="hold" grpId="1" nodeType="withEffect">
                                  <p:stCondLst>
                                    <p:cond delay="0"/>
                                  </p:stCondLst>
                                  <p:childTnLst>
                                    <p:animEffect transition="out" filter="checkerboard(across)">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a:extLst>
              <a:ext uri="{FF2B5EF4-FFF2-40B4-BE49-F238E27FC236}">
                <a16:creationId xmlns:a16="http://schemas.microsoft.com/office/drawing/2014/main" id="{5F6D7DED-D731-4BAA-8840-D47E3C8365D7}"/>
              </a:ext>
            </a:extLst>
          </p:cNvPr>
          <p:cNvSpPr txBox="1">
            <a:spLocks noChangeArrowheads="1"/>
          </p:cNvSpPr>
          <p:nvPr/>
        </p:nvSpPr>
        <p:spPr bwMode="auto">
          <a:xfrm>
            <a:off x="403795" y="1723616"/>
            <a:ext cx="57649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defTabSz="514337" fontAlgn="base">
              <a:spcBef>
                <a:spcPct val="0"/>
              </a:spcBef>
              <a:spcAft>
                <a:spcPct val="0"/>
              </a:spcAft>
              <a:defRPr/>
            </a:pP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dirty="0" err="1">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Đọc</a:t>
            </a: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dirty="0" err="1">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đoạn</a:t>
            </a: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1 </a:t>
            </a:r>
            <a:r>
              <a:rPr lang="en-US" altLang="zh-CN" sz="2800" b="1" dirty="0" err="1">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bài</a:t>
            </a: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dirty="0" err="1">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Em</a:t>
            </a: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dirty="0" err="1">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có</a:t>
            </a: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dirty="0" err="1">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xinh</a:t>
            </a: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dirty="0" err="1">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không</a:t>
            </a: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p>
        </p:txBody>
      </p:sp>
      <p:sp>
        <p:nvSpPr>
          <p:cNvPr id="3" name="文本框 6">
            <a:extLst>
              <a:ext uri="{FF2B5EF4-FFF2-40B4-BE49-F238E27FC236}">
                <a16:creationId xmlns:a16="http://schemas.microsoft.com/office/drawing/2014/main" id="{5BDE1306-1DA6-4293-9805-E4C9C2DD6499}"/>
              </a:ext>
            </a:extLst>
          </p:cNvPr>
          <p:cNvSpPr txBox="1">
            <a:spLocks noChangeArrowheads="1"/>
          </p:cNvSpPr>
          <p:nvPr/>
        </p:nvSpPr>
        <p:spPr bwMode="auto">
          <a:xfrm>
            <a:off x="546523" y="2530198"/>
            <a:ext cx="576495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defTabSz="514337" fontAlgn="base">
              <a:spcBef>
                <a:spcPct val="0"/>
              </a:spcBef>
              <a:spcAft>
                <a:spcPct val="0"/>
              </a:spcAft>
              <a:defRPr/>
            </a:pP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dirty="0" err="1">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Voi</a:t>
            </a: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dirty="0" err="1">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em</a:t>
            </a: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dirty="0" err="1">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đã</a:t>
            </a: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dirty="0" err="1">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hỏi</a:t>
            </a: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dirty="0" err="1">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voi</a:t>
            </a: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dirty="0" err="1">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anh</a:t>
            </a: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dirty="0" err="1">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hươu</a:t>
            </a: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dirty="0" err="1">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và</a:t>
            </a: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dirty="0" err="1">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dê</a:t>
            </a: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dirty="0" err="1">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điều</a:t>
            </a: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dirty="0" err="1">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gì</a:t>
            </a: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a:t>
            </a:r>
            <a:endParaRPr lang="zh-CN" altLang="en-US"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pic>
        <p:nvPicPr>
          <p:cNvPr id="5" name="图片 39940" descr="1-48">
            <a:extLst>
              <a:ext uri="{FF2B5EF4-FFF2-40B4-BE49-F238E27FC236}">
                <a16:creationId xmlns:a16="http://schemas.microsoft.com/office/drawing/2014/main" id="{164D6F22-51C6-4AAB-8683-C2CEAC4352ED}"/>
              </a:ext>
            </a:extLst>
          </p:cNvPr>
          <p:cNvPicPr>
            <a:picLocks noChangeAspect="1"/>
          </p:cNvPicPr>
          <p:nvPr/>
        </p:nvPicPr>
        <p:blipFill>
          <a:blip r:embed="rId2"/>
          <a:stretch>
            <a:fillRect/>
          </a:stretch>
        </p:blipFill>
        <p:spPr>
          <a:xfrm>
            <a:off x="4198133" y="3527809"/>
            <a:ext cx="2175742" cy="1615691"/>
          </a:xfrm>
          <a:prstGeom prst="rect">
            <a:avLst/>
          </a:prstGeom>
          <a:noFill/>
          <a:ln w="9525">
            <a:noFill/>
          </a:ln>
        </p:spPr>
      </p:pic>
      <p:sp>
        <p:nvSpPr>
          <p:cNvPr id="10" name="文本框 6">
            <a:extLst>
              <a:ext uri="{FF2B5EF4-FFF2-40B4-BE49-F238E27FC236}">
                <a16:creationId xmlns:a16="http://schemas.microsoft.com/office/drawing/2014/main" id="{9BF72B18-F872-4735-B504-3CE80D478080}"/>
              </a:ext>
            </a:extLst>
          </p:cNvPr>
          <p:cNvSpPr txBox="1">
            <a:spLocks noChangeArrowheads="1"/>
          </p:cNvSpPr>
          <p:nvPr/>
        </p:nvSpPr>
        <p:spPr bwMode="auto">
          <a:xfrm>
            <a:off x="2374412" y="828647"/>
            <a:ext cx="18237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defTabSz="514337" fontAlgn="base">
              <a:spcBef>
                <a:spcPct val="0"/>
              </a:spcBef>
              <a:spcAft>
                <a:spcPct val="0"/>
              </a:spcAft>
              <a:defRPr/>
            </a:pPr>
            <a:r>
              <a:rPr lang="en-US" altLang="zh-CN" sz="3600" b="1" dirty="0">
                <a:solidFill>
                  <a:srgbClr val="FF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ÔN BÀI</a:t>
            </a:r>
          </a:p>
        </p:txBody>
      </p:sp>
    </p:spTree>
    <p:extLst>
      <p:ext uri="{BB962C8B-B14F-4D97-AF65-F5344CB8AC3E}">
        <p14:creationId xmlns:p14="http://schemas.microsoft.com/office/powerpoint/2010/main" val="157016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91D8DE-942C-48CD-9188-C3C936AFB11A}"/>
              </a:ext>
            </a:extLst>
          </p:cNvPr>
          <p:cNvSpPr txBox="1"/>
          <p:nvPr/>
        </p:nvSpPr>
        <p:spPr>
          <a:xfrm>
            <a:off x="532861" y="399942"/>
            <a:ext cx="5966999" cy="579967"/>
          </a:xfrm>
          <a:prstGeom prst="rect">
            <a:avLst/>
          </a:prstGeom>
          <a:noFill/>
        </p:spPr>
        <p:txBody>
          <a:bodyPr wrap="square" rtlCol="0">
            <a:spAutoFit/>
          </a:bodyPr>
          <a:lstStyle/>
          <a:p>
            <a:pPr>
              <a:lnSpc>
                <a:spcPct val="150000"/>
              </a:lnSpc>
            </a:pPr>
            <a:r>
              <a:rPr lang="vi-VN" sz="2400" b="1" dirty="0">
                <a:solidFill>
                  <a:schemeClr val="accent6">
                    <a:lumMod val="75000"/>
                  </a:schemeClr>
                </a:solidFill>
                <a:latin typeface="Times New Roman" pitchFamily="18" charset="0"/>
              </a:rPr>
              <a:t>3.</a:t>
            </a:r>
            <a:r>
              <a:rPr lang="vi-VN" sz="2400" b="1" dirty="0">
                <a:latin typeface="Times New Roman" pitchFamily="18" charset="0"/>
              </a:rPr>
              <a:t> Khi nói trước lớp, em cảm thấy thế nào?</a:t>
            </a:r>
          </a:p>
        </p:txBody>
      </p:sp>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31" b="100000" l="409" r="98636">
                        <a14:foregroundMark x1="10778" y1="16793" x2="34106" y2="81313"/>
                        <a14:foregroundMark x1="13779" y1="19949" x2="37108" y2="19192"/>
                        <a14:foregroundMark x1="9550" y1="46591" x2="47885" y2="42677"/>
                        <a14:foregroundMark x1="23329" y1="47727" x2="21692" y2="58081"/>
                        <a14:foregroundMark x1="18690" y1="47348" x2="14598" y2="55051"/>
                        <a14:foregroundMark x1="24966" y1="46970" x2="22510" y2="59975"/>
                        <a14:foregroundMark x1="75443" y1="50000" x2="91269" y2="44949"/>
                        <a14:foregroundMark x1="52524" y1="41162" x2="64939" y2="47348"/>
                        <a14:foregroundMark x1="68759" y1="68939" x2="68349" y2="79672"/>
                        <a14:foregroundMark x1="64939" y1="39141" x2="73806" y2="38763"/>
                        <a14:foregroundMark x1="27967" y1="37626" x2="34516" y2="38384"/>
                      </a14:backgroundRemoval>
                    </a14:imgEffect>
                  </a14:imgLayer>
                </a14:imgProps>
              </a:ext>
              <a:ext uri="{28A0092B-C50C-407E-A947-70E740481C1C}">
                <a14:useLocalDpi xmlns:a14="http://schemas.microsoft.com/office/drawing/2010/main" val="0"/>
              </a:ext>
            </a:extLst>
          </a:blip>
          <a:srcRect l="-3333" t="6164" r="3333" b="14170"/>
          <a:stretch/>
        </p:blipFill>
        <p:spPr>
          <a:xfrm>
            <a:off x="1711122" y="2089268"/>
            <a:ext cx="3282815" cy="2845106"/>
          </a:xfrm>
          <a:prstGeom prst="rect">
            <a:avLst/>
          </a:prstGeom>
        </p:spPr>
      </p:pic>
      <p:sp>
        <p:nvSpPr>
          <p:cNvPr id="4" name="Cloud Callout 3"/>
          <p:cNvSpPr/>
          <p:nvPr/>
        </p:nvSpPr>
        <p:spPr>
          <a:xfrm>
            <a:off x="4544357" y="1271286"/>
            <a:ext cx="1955503" cy="713090"/>
          </a:xfrm>
          <a:prstGeom prst="cloudCallout">
            <a:avLst>
              <a:gd name="adj1" fmla="val -53941"/>
              <a:gd name="adj2" fmla="val 9696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5" name="Cloud Callout 4"/>
          <p:cNvSpPr/>
          <p:nvPr/>
        </p:nvSpPr>
        <p:spPr>
          <a:xfrm>
            <a:off x="441335" y="1288563"/>
            <a:ext cx="1269787" cy="861446"/>
          </a:xfrm>
          <a:prstGeom prst="cloudCallout">
            <a:avLst>
              <a:gd name="adj1" fmla="val 67698"/>
              <a:gd name="adj2" fmla="val 8416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213640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1235" b="99012" l="0" r="99681"/>
                    </a14:imgEffect>
                  </a14:imgLayer>
                </a14:imgProps>
              </a:ext>
              <a:ext uri="{28A0092B-C50C-407E-A947-70E740481C1C}">
                <a14:useLocalDpi xmlns:a14="http://schemas.microsoft.com/office/drawing/2010/main" val="0"/>
              </a:ext>
            </a:extLst>
          </a:blip>
          <a:stretch>
            <a:fillRect/>
          </a:stretch>
        </p:blipFill>
        <p:spPr>
          <a:xfrm>
            <a:off x="4561114" y="3677850"/>
            <a:ext cx="1872343" cy="1211340"/>
          </a:xfrm>
          <a:prstGeom prst="rect">
            <a:avLst/>
          </a:prstGeom>
        </p:spPr>
      </p:pic>
      <p:sp>
        <p:nvSpPr>
          <p:cNvPr id="4" name="TextBox 3">
            <a:extLst>
              <a:ext uri="{FF2B5EF4-FFF2-40B4-BE49-F238E27FC236}">
                <a16:creationId xmlns:a16="http://schemas.microsoft.com/office/drawing/2014/main" id="{F2C7623A-8B14-4FEF-A206-CD6E425C8705}"/>
              </a:ext>
            </a:extLst>
          </p:cNvPr>
          <p:cNvSpPr txBox="1"/>
          <p:nvPr/>
        </p:nvSpPr>
        <p:spPr>
          <a:xfrm>
            <a:off x="1370138" y="170239"/>
            <a:ext cx="5063319" cy="905056"/>
          </a:xfrm>
          <a:prstGeom prst="rect">
            <a:avLst/>
          </a:prstGeom>
          <a:noFill/>
        </p:spPr>
        <p:txBody>
          <a:bodyPr wrap="square" rtlCol="0">
            <a:spAutoFit/>
          </a:bodyPr>
          <a:lstStyle/>
          <a:p>
            <a:pPr>
              <a:lnSpc>
                <a:spcPct val="150000"/>
              </a:lnSpc>
            </a:pPr>
            <a:r>
              <a:rPr lang="en-US" sz="4000" b="1" dirty="0">
                <a:latin typeface="Times New Roman" pitchFamily="18" charset="0"/>
              </a:rPr>
              <a:t>       </a:t>
            </a:r>
            <a:r>
              <a:rPr lang="en-US" sz="4000" b="1" dirty="0">
                <a:solidFill>
                  <a:srgbClr val="FF0000"/>
                </a:solidFill>
                <a:latin typeface="Times New Roman" pitchFamily="18" charset="0"/>
              </a:rPr>
              <a:t>Nội dung:</a:t>
            </a:r>
            <a:r>
              <a:rPr lang="en-US" sz="4000" b="1" dirty="0">
                <a:latin typeface="Times New Roman" pitchFamily="18" charset="0"/>
              </a:rPr>
              <a:t>  </a:t>
            </a:r>
            <a:endParaRPr lang="vi-VN" sz="4000" b="1" dirty="0">
              <a:latin typeface="Times New Roman" pitchFamily="18" charset="0"/>
            </a:endParaRPr>
          </a:p>
        </p:txBody>
      </p:sp>
      <p:sp>
        <p:nvSpPr>
          <p:cNvPr id="6" name="TextBox 5">
            <a:extLst>
              <a:ext uri="{FF2B5EF4-FFF2-40B4-BE49-F238E27FC236}">
                <a16:creationId xmlns:a16="http://schemas.microsoft.com/office/drawing/2014/main" id="{F2C7623A-8B14-4FEF-A206-CD6E425C8705}"/>
              </a:ext>
            </a:extLst>
          </p:cNvPr>
          <p:cNvSpPr txBox="1"/>
          <p:nvPr/>
        </p:nvSpPr>
        <p:spPr>
          <a:xfrm>
            <a:off x="333516" y="1133700"/>
            <a:ext cx="6190967" cy="2485745"/>
          </a:xfrm>
          <a:prstGeom prst="rect">
            <a:avLst/>
          </a:prstGeom>
          <a:noFill/>
        </p:spPr>
        <p:txBody>
          <a:bodyPr wrap="square" rtlCol="0">
            <a:spAutoFit/>
          </a:bodyPr>
          <a:lstStyle/>
          <a:p>
            <a:pPr>
              <a:lnSpc>
                <a:spcPct val="150000"/>
              </a:lnSpc>
            </a:pPr>
            <a:r>
              <a:rPr lang="en-US" sz="3600" b="1" dirty="0">
                <a:latin typeface="Times New Roman" pitchFamily="18" charset="0"/>
              </a:rPr>
              <a:t>  Cần mạnh dạn, tự tin trong giao </a:t>
            </a:r>
            <a:r>
              <a:rPr lang="en-US" sz="3600" b="1" dirty="0" err="1">
                <a:latin typeface="Times New Roman" pitchFamily="18" charset="0"/>
              </a:rPr>
              <a:t>tiếp</a:t>
            </a:r>
            <a:r>
              <a:rPr lang="en-US" sz="3600" b="1" dirty="0">
                <a:latin typeface="Times New Roman" pitchFamily="18" charset="0"/>
              </a:rPr>
              <a:t>. </a:t>
            </a:r>
            <a:r>
              <a:rPr lang="en-US" sz="3600" b="1" dirty="0" err="1">
                <a:latin typeface="Times New Roman" pitchFamily="18" charset="0"/>
              </a:rPr>
              <a:t>Tự</a:t>
            </a:r>
            <a:r>
              <a:rPr lang="en-US" sz="3600" b="1" dirty="0">
                <a:latin typeface="Times New Roman" pitchFamily="18" charset="0"/>
              </a:rPr>
              <a:t> tin </a:t>
            </a:r>
            <a:r>
              <a:rPr lang="en-US" sz="3600" b="1" dirty="0" err="1">
                <a:latin typeface="Times New Roman" pitchFamily="18" charset="0"/>
              </a:rPr>
              <a:t>giúp</a:t>
            </a:r>
            <a:r>
              <a:rPr lang="en-US" sz="3600" b="1" dirty="0">
                <a:latin typeface="Times New Roman" pitchFamily="18" charset="0"/>
              </a:rPr>
              <a:t> </a:t>
            </a:r>
            <a:r>
              <a:rPr lang="en-US" sz="3600" b="1" dirty="0" err="1">
                <a:latin typeface="Times New Roman" pitchFamily="18" charset="0"/>
              </a:rPr>
              <a:t>chúng</a:t>
            </a:r>
            <a:r>
              <a:rPr lang="en-US" sz="3600" b="1" dirty="0">
                <a:latin typeface="Times New Roman" pitchFamily="18" charset="0"/>
              </a:rPr>
              <a:t> ta </a:t>
            </a:r>
            <a:r>
              <a:rPr lang="en-US" sz="3600" b="1" dirty="0" err="1">
                <a:latin typeface="Times New Roman" pitchFamily="18" charset="0"/>
              </a:rPr>
              <a:t>làm</a:t>
            </a:r>
            <a:r>
              <a:rPr lang="en-US" sz="3600" b="1" dirty="0">
                <a:latin typeface="Times New Roman" pitchFamily="18" charset="0"/>
              </a:rPr>
              <a:t> </a:t>
            </a:r>
            <a:r>
              <a:rPr lang="en-US" sz="3600" b="1" dirty="0" err="1">
                <a:latin typeface="Times New Roman" pitchFamily="18" charset="0"/>
              </a:rPr>
              <a:t>được</a:t>
            </a:r>
            <a:r>
              <a:rPr lang="en-US" sz="3600" b="1" dirty="0">
                <a:latin typeface="Times New Roman" pitchFamily="18" charset="0"/>
              </a:rPr>
              <a:t> </a:t>
            </a:r>
            <a:r>
              <a:rPr lang="en-US" sz="3600" b="1" dirty="0" err="1">
                <a:latin typeface="Times New Roman" pitchFamily="18" charset="0"/>
              </a:rPr>
              <a:t>rất</a:t>
            </a:r>
            <a:r>
              <a:rPr lang="en-US" sz="3600" b="1" dirty="0">
                <a:latin typeface="Times New Roman" pitchFamily="18" charset="0"/>
              </a:rPr>
              <a:t> </a:t>
            </a:r>
            <a:r>
              <a:rPr lang="en-US" sz="3600" b="1" dirty="0" err="1">
                <a:latin typeface="Times New Roman" pitchFamily="18" charset="0"/>
              </a:rPr>
              <a:t>nhiều</a:t>
            </a:r>
            <a:r>
              <a:rPr lang="en-US" sz="3600" b="1" dirty="0">
                <a:latin typeface="Times New Roman" pitchFamily="18" charset="0"/>
              </a:rPr>
              <a:t> </a:t>
            </a:r>
            <a:r>
              <a:rPr lang="en-US" sz="3600" b="1" dirty="0" err="1">
                <a:latin typeface="Times New Roman" pitchFamily="18" charset="0"/>
              </a:rPr>
              <a:t>việc</a:t>
            </a:r>
            <a:r>
              <a:rPr lang="en-US" sz="3600" b="1" dirty="0">
                <a:latin typeface="Times New Roman" pitchFamily="18" charset="0"/>
              </a:rPr>
              <a:t>.</a:t>
            </a:r>
            <a:endParaRPr lang="vi-VN" sz="3600" b="1" dirty="0">
              <a:latin typeface="Times New Roman" pitchFamily="18" charset="0"/>
            </a:endParaRPr>
          </a:p>
        </p:txBody>
      </p:sp>
    </p:spTree>
    <p:extLst>
      <p:ext uri="{BB962C8B-B14F-4D97-AF65-F5344CB8AC3E}">
        <p14:creationId xmlns:p14="http://schemas.microsoft.com/office/powerpoint/2010/main" val="178142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1E3D26-0FBF-489D-9BF9-77F94C02DE90}"/>
              </a:ext>
            </a:extLst>
          </p:cNvPr>
          <p:cNvSpPr txBox="1"/>
          <p:nvPr/>
        </p:nvSpPr>
        <p:spPr>
          <a:xfrm>
            <a:off x="809148" y="197021"/>
            <a:ext cx="5365827" cy="498663"/>
          </a:xfrm>
          <a:prstGeom prst="rect">
            <a:avLst/>
          </a:prstGeom>
          <a:noFill/>
        </p:spPr>
        <p:txBody>
          <a:bodyPr wrap="square" rtlCol="0">
            <a:spAutoFit/>
          </a:bodyPr>
          <a:lstStyle/>
          <a:p>
            <a:pPr algn="ctr">
              <a:lnSpc>
                <a:spcPct val="150000"/>
              </a:lnSpc>
            </a:pPr>
            <a:r>
              <a:rPr lang="vi-VN" sz="2000" b="1" dirty="0">
                <a:solidFill>
                  <a:srgbClr val="FF0000"/>
                </a:solidFill>
                <a:latin typeface="Times New Roman" pitchFamily="18" charset="0"/>
              </a:rPr>
              <a:t>Một giờ học</a:t>
            </a:r>
            <a:endParaRPr lang="en-US" sz="2000" b="1" dirty="0">
              <a:solidFill>
                <a:srgbClr val="FF0000"/>
              </a:solidFill>
              <a:latin typeface="Times New Roman" pitchFamily="18" charset="0"/>
            </a:endParaRPr>
          </a:p>
        </p:txBody>
      </p:sp>
      <p:sp>
        <p:nvSpPr>
          <p:cNvPr id="5" name="TextBox 4">
            <a:extLst>
              <a:ext uri="{FF2B5EF4-FFF2-40B4-BE49-F238E27FC236}">
                <a16:creationId xmlns:a16="http://schemas.microsoft.com/office/drawing/2014/main" id="{83DE1F8B-C43D-4B7A-8155-BEAC33AC1D49}"/>
              </a:ext>
            </a:extLst>
          </p:cNvPr>
          <p:cNvSpPr txBox="1"/>
          <p:nvPr/>
        </p:nvSpPr>
        <p:spPr>
          <a:xfrm>
            <a:off x="582937" y="645965"/>
            <a:ext cx="5855675" cy="4524315"/>
          </a:xfrm>
          <a:prstGeom prst="rect">
            <a:avLst/>
          </a:prstGeom>
          <a:noFill/>
        </p:spPr>
        <p:txBody>
          <a:bodyPr wrap="square" rtlCol="0">
            <a:spAutoFit/>
          </a:bodyPr>
          <a:lstStyle/>
          <a:p>
            <a:pPr algn="just">
              <a:lnSpc>
                <a:spcPct val="120000"/>
              </a:lnSpc>
            </a:pPr>
            <a:r>
              <a:rPr lang="vi-VN" b="1" dirty="0">
                <a:solidFill>
                  <a:schemeClr val="tx1"/>
                </a:solidFill>
                <a:latin typeface="Times New Roman" pitchFamily="18" charset="0"/>
              </a:rPr>
              <a:t> </a:t>
            </a:r>
            <a:r>
              <a:rPr lang="en-US" b="1" dirty="0">
                <a:solidFill>
                  <a:srgbClr val="FF0000"/>
                </a:solidFill>
                <a:latin typeface="Times New Roman" pitchFamily="18" charset="0"/>
              </a:rPr>
              <a:t>1.</a:t>
            </a:r>
            <a:r>
              <a:rPr lang="vi-VN" b="1" dirty="0">
                <a:solidFill>
                  <a:schemeClr val="tx1"/>
                </a:solidFill>
                <a:latin typeface="Times New Roman" pitchFamily="18" charset="0"/>
              </a:rPr>
              <a:t> Thầy giáo nói: “Chúng ta cần học cách giao tiếp tự tin. Vì thế hôm nay chúng ta sẽ tập nói trước lớp về bất cứ điều gì mình thích.”</a:t>
            </a:r>
          </a:p>
          <a:p>
            <a:pPr algn="just">
              <a:lnSpc>
                <a:spcPct val="120000"/>
              </a:lnSpc>
            </a:pPr>
            <a:r>
              <a:rPr lang="en-US" b="1" dirty="0">
                <a:solidFill>
                  <a:srgbClr val="FF0000"/>
                </a:solidFill>
                <a:latin typeface="Times New Roman" pitchFamily="18" charset="0"/>
              </a:rPr>
              <a:t> 2. </a:t>
            </a:r>
            <a:r>
              <a:rPr lang="vi-VN" b="1" dirty="0">
                <a:solidFill>
                  <a:schemeClr val="tx1"/>
                </a:solidFill>
                <a:latin typeface="Times New Roman" pitchFamily="18" charset="0"/>
              </a:rPr>
              <a:t>Quang được mời lên nói đầu tiên. Cậu lúng túng, đỏ mặt. Quang cảm thấy nói với bạn bên cạnh thì dễ, nhưng nói trước cả lớp thì sao mà khó thế. Thầy bảo: “Em cố nhớ xem, sáng nay ngủ dậy, em đã làm gì?”</a:t>
            </a:r>
          </a:p>
          <a:p>
            <a:pPr algn="just">
              <a:lnSpc>
                <a:spcPct val="120000"/>
              </a:lnSpc>
            </a:pPr>
            <a:r>
              <a:rPr lang="vi-VN" b="1" dirty="0">
                <a:solidFill>
                  <a:schemeClr val="tx1"/>
                </a:solidFill>
                <a:latin typeface="Times New Roman" pitchFamily="18" charset="0"/>
              </a:rPr>
              <a:t> </a:t>
            </a:r>
            <a:r>
              <a:rPr lang="en-US" b="1" dirty="0">
                <a:solidFill>
                  <a:srgbClr val="FF0000"/>
                </a:solidFill>
                <a:latin typeface="Times New Roman" pitchFamily="18" charset="0"/>
              </a:rPr>
              <a:t>3. </a:t>
            </a:r>
            <a:r>
              <a:rPr lang="vi-VN" b="1" dirty="0">
                <a:solidFill>
                  <a:schemeClr val="tx1"/>
                </a:solidFill>
                <a:latin typeface="Times New Roman" pitchFamily="18" charset="0"/>
              </a:rPr>
              <a:t>Quang ngập ngừng, vừa nói vừa gãi đầu: “Em...”.</a:t>
            </a:r>
          </a:p>
          <a:p>
            <a:pPr algn="just">
              <a:lnSpc>
                <a:spcPct val="120000"/>
              </a:lnSpc>
            </a:pPr>
            <a:r>
              <a:rPr lang="vi-VN" b="1" dirty="0">
                <a:solidFill>
                  <a:schemeClr val="tx1"/>
                </a:solidFill>
                <a:latin typeface="Times New Roman" pitchFamily="18" charset="0"/>
              </a:rPr>
              <a:t>      Thầy giáo nhắc: “Rồi gì nữa?”.</a:t>
            </a:r>
          </a:p>
          <a:p>
            <a:pPr algn="just">
              <a:lnSpc>
                <a:spcPct val="120000"/>
              </a:lnSpc>
            </a:pPr>
            <a:r>
              <a:rPr lang="vi-VN" b="1" dirty="0">
                <a:solidFill>
                  <a:schemeClr val="tx1"/>
                </a:solidFill>
                <a:latin typeface="Times New Roman" pitchFamily="18" charset="0"/>
              </a:rPr>
              <a:t>      Quang lại gãi đầu: “À...ờ...Em ngủ dậy.”. Và cậu nói tiếp: “Rồi...ờ...”.</a:t>
            </a:r>
          </a:p>
          <a:p>
            <a:pPr algn="just">
              <a:lnSpc>
                <a:spcPct val="120000"/>
              </a:lnSpc>
            </a:pPr>
            <a:r>
              <a:rPr lang="vi-VN" b="1" dirty="0">
                <a:solidFill>
                  <a:schemeClr val="tx1"/>
                </a:solidFill>
                <a:latin typeface="Times New Roman" pitchFamily="18" charset="0"/>
              </a:rPr>
              <a:t>      Thầy giáo mỉm cười, kiên nhẫn nghe Quang nói. Thầy bảo: “Thế là được rồi đấy!”</a:t>
            </a:r>
          </a:p>
          <a:p>
            <a:pPr algn="just">
              <a:lnSpc>
                <a:spcPct val="120000"/>
              </a:lnSpc>
            </a:pPr>
            <a:r>
              <a:rPr lang="vi-VN" b="1" dirty="0">
                <a:solidFill>
                  <a:schemeClr val="tx1"/>
                </a:solidFill>
                <a:latin typeface="Times New Roman" pitchFamily="18" charset="0"/>
              </a:rPr>
              <a:t>      Nhưng Quang chưa chịu về chỗ. Bỗng cậu nói to: “Rồi sau đó...ờ...ờ”. Quang thở mạnh một hơi rồi nói tiếp: “Mẹ... ờ... bảo: Con đánh răng đi.   Thế là em đánh răng.”. Thầy giáo vỗ tay. Cả lớp vỗ tay theo. Cuối cùng, Quang nói với giọng rất tự tin: “Sau đó bố đưa em đi học.”.</a:t>
            </a:r>
          </a:p>
          <a:p>
            <a:pPr algn="just">
              <a:lnSpc>
                <a:spcPct val="120000"/>
              </a:lnSpc>
            </a:pPr>
            <a:r>
              <a:rPr lang="vi-VN" b="1" dirty="0">
                <a:solidFill>
                  <a:schemeClr val="tx1"/>
                </a:solidFill>
                <a:latin typeface="Times New Roman" pitchFamily="18" charset="0"/>
              </a:rPr>
              <a:t> </a:t>
            </a:r>
            <a:r>
              <a:rPr lang="en-US" b="1" dirty="0">
                <a:solidFill>
                  <a:srgbClr val="FF0000"/>
                </a:solidFill>
                <a:latin typeface="Times New Roman" pitchFamily="18" charset="0"/>
              </a:rPr>
              <a:t>4. </a:t>
            </a:r>
            <a:r>
              <a:rPr lang="vi-VN" b="1" dirty="0">
                <a:solidFill>
                  <a:schemeClr val="tx1"/>
                </a:solidFill>
                <a:latin typeface="Times New Roman" pitchFamily="18" charset="0"/>
              </a:rPr>
              <a:t>Thầy giáo vỗ tay. Các bạn vỗ tay theo. Quang cũng vỗ tay. Cả lớp tràn ngập tiếng vỗ tay.</a:t>
            </a:r>
          </a:p>
          <a:p>
            <a:pPr algn="r">
              <a:lnSpc>
                <a:spcPct val="120000"/>
              </a:lnSpc>
            </a:pPr>
            <a:r>
              <a:rPr lang="vi-VN" b="1" dirty="0">
                <a:solidFill>
                  <a:schemeClr val="tx1"/>
                </a:solidFill>
                <a:latin typeface="Times New Roman" pitchFamily="18" charset="0"/>
              </a:rPr>
              <a:t>(Phỏng theo </a:t>
            </a:r>
            <a:r>
              <a:rPr lang="vi-VN" b="1" i="1" dirty="0">
                <a:solidFill>
                  <a:schemeClr val="tx1"/>
                </a:solidFill>
                <a:latin typeface="Times New Roman" pitchFamily="18" charset="0"/>
              </a:rPr>
              <a:t>Tốt-tô-chan, cô bé bên cửa sổ</a:t>
            </a:r>
            <a:r>
              <a:rPr lang="vi-VN" b="1" dirty="0">
                <a:solidFill>
                  <a:schemeClr val="tx1"/>
                </a:solidFill>
                <a:latin typeface="Times New Roman" pitchFamily="18" charset="0"/>
              </a:rPr>
              <a:t>)</a:t>
            </a:r>
            <a:endParaRPr lang="en-US" b="1" dirty="0">
              <a:solidFill>
                <a:schemeClr val="tx1"/>
              </a:solidFill>
              <a:latin typeface="Times New Roman" pitchFamily="18" charset="0"/>
            </a:endParaRPr>
          </a:p>
        </p:txBody>
      </p:sp>
    </p:spTree>
    <p:extLst>
      <p:ext uri="{BB962C8B-B14F-4D97-AF65-F5344CB8AC3E}">
        <p14:creationId xmlns:p14="http://schemas.microsoft.com/office/powerpoint/2010/main" val="1853269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BA426D-B5A3-E442-8C77-E8728BFC6BBF}"/>
              </a:ext>
            </a:extLst>
          </p:cNvPr>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sharpenSoften amount="33000"/>
                    </a14:imgEffect>
                    <a14:imgEffect>
                      <a14:brightnessContrast contrast="1000"/>
                    </a14:imgEffect>
                  </a14:imgLayer>
                </a14:imgProps>
              </a:ext>
            </a:extLst>
          </a:blip>
          <a:stretch>
            <a:fillRect/>
          </a:stretch>
        </p:blipFill>
        <p:spPr>
          <a:xfrm>
            <a:off x="315591" y="362845"/>
            <a:ext cx="649967" cy="599539"/>
          </a:xfrm>
          <a:prstGeom prst="rect">
            <a:avLst/>
          </a:prstGeom>
        </p:spPr>
      </p:pic>
      <p:sp>
        <p:nvSpPr>
          <p:cNvPr id="3" name="TextBox 2">
            <a:extLst>
              <a:ext uri="{FF2B5EF4-FFF2-40B4-BE49-F238E27FC236}">
                <a16:creationId xmlns:a16="http://schemas.microsoft.com/office/drawing/2014/main" id="{620DAA4B-708D-44B7-90F2-7934B08BEBDD}"/>
              </a:ext>
            </a:extLst>
          </p:cNvPr>
          <p:cNvSpPr txBox="1"/>
          <p:nvPr/>
        </p:nvSpPr>
        <p:spPr>
          <a:xfrm>
            <a:off x="965558" y="291291"/>
            <a:ext cx="5487466" cy="579967"/>
          </a:xfrm>
          <a:prstGeom prst="rect">
            <a:avLst/>
          </a:prstGeom>
          <a:noFill/>
        </p:spPr>
        <p:txBody>
          <a:bodyPr wrap="square" rtlCol="0">
            <a:spAutoFit/>
          </a:bodyPr>
          <a:lstStyle/>
          <a:p>
            <a:pPr>
              <a:lnSpc>
                <a:spcPct val="150000"/>
              </a:lnSpc>
            </a:pPr>
            <a:r>
              <a:rPr lang="vi-VN" sz="2400" b="1" dirty="0">
                <a:solidFill>
                  <a:srgbClr val="17479D"/>
                </a:solidFill>
                <a:latin typeface="Times New Roman" pitchFamily="18" charset="0"/>
              </a:rPr>
              <a:t> LUYỆN TẬP</a:t>
            </a:r>
            <a:r>
              <a:rPr lang="en-US" sz="2400" b="1" dirty="0">
                <a:solidFill>
                  <a:srgbClr val="17479D"/>
                </a:solidFill>
                <a:latin typeface="Times New Roman" pitchFamily="18" charset="0"/>
              </a:rPr>
              <a:t> THEO VĂN BẢN ĐỌC</a:t>
            </a:r>
          </a:p>
        </p:txBody>
      </p:sp>
      <p:sp>
        <p:nvSpPr>
          <p:cNvPr id="4" name="TextBox 3">
            <a:extLst>
              <a:ext uri="{FF2B5EF4-FFF2-40B4-BE49-F238E27FC236}">
                <a16:creationId xmlns:a16="http://schemas.microsoft.com/office/drawing/2014/main" id="{8A1072C0-7CDA-3B41-9683-C01B2BFCAA3D}"/>
              </a:ext>
            </a:extLst>
          </p:cNvPr>
          <p:cNvSpPr txBox="1"/>
          <p:nvPr/>
        </p:nvSpPr>
        <p:spPr>
          <a:xfrm>
            <a:off x="441863" y="942427"/>
            <a:ext cx="6028249" cy="1010726"/>
          </a:xfrm>
          <a:prstGeom prst="rect">
            <a:avLst/>
          </a:prstGeom>
          <a:noFill/>
        </p:spPr>
        <p:txBody>
          <a:bodyPr wrap="square" rtlCol="0">
            <a:spAutoFit/>
          </a:bodyPr>
          <a:lstStyle/>
          <a:p>
            <a:pPr>
              <a:lnSpc>
                <a:spcPct val="120000"/>
              </a:lnSpc>
            </a:pPr>
            <a:r>
              <a:rPr lang="vi-VN" sz="2600" b="1" dirty="0">
                <a:solidFill>
                  <a:schemeClr val="accent6">
                    <a:lumMod val="75000"/>
                  </a:schemeClr>
                </a:solidFill>
                <a:latin typeface="Times New Roman" pitchFamily="18" charset="0"/>
              </a:rPr>
              <a:t>1. </a:t>
            </a:r>
            <a:r>
              <a:rPr lang="vi-VN" sz="2600" dirty="0">
                <a:latin typeface="Times New Roman" pitchFamily="18" charset="0"/>
              </a:rPr>
              <a:t>Tìm những câu hỏi có trong bài đọc. Đó là câu hỏi của ai dành cho ai?</a:t>
            </a:r>
          </a:p>
        </p:txBody>
      </p:sp>
      <p:sp>
        <p:nvSpPr>
          <p:cNvPr id="7" name="TextBox 6">
            <a:extLst>
              <a:ext uri="{FF2B5EF4-FFF2-40B4-BE49-F238E27FC236}">
                <a16:creationId xmlns:a16="http://schemas.microsoft.com/office/drawing/2014/main" id="{5D2C202A-9F5C-4E56-8B4C-806466597DBD}"/>
              </a:ext>
            </a:extLst>
          </p:cNvPr>
          <p:cNvSpPr txBox="1"/>
          <p:nvPr/>
        </p:nvSpPr>
        <p:spPr>
          <a:xfrm>
            <a:off x="398646" y="2076077"/>
            <a:ext cx="5896482" cy="661207"/>
          </a:xfrm>
          <a:prstGeom prst="rect">
            <a:avLst/>
          </a:prstGeom>
          <a:noFill/>
          <a:ln>
            <a:solidFill>
              <a:srgbClr val="170698"/>
            </a:solidFill>
          </a:ln>
        </p:spPr>
        <p:txBody>
          <a:bodyPr wrap="square" rtlCol="0">
            <a:spAutoFit/>
          </a:bodyPr>
          <a:lstStyle/>
          <a:p>
            <a:pPr>
              <a:lnSpc>
                <a:spcPct val="150000"/>
              </a:lnSpc>
            </a:pPr>
            <a:r>
              <a:rPr lang="vi-VN" sz="2800" b="1" dirty="0">
                <a:solidFill>
                  <a:srgbClr val="002060"/>
                </a:solidFill>
                <a:latin typeface="Times New Roman" pitchFamily="18" charset="0"/>
                <a:sym typeface="Wingdings" panose="05000000000000000000" pitchFamily="2" charset="2"/>
              </a:rPr>
              <a:t>Sáng nay ngủ dậy, em đã làm gì?</a:t>
            </a:r>
          </a:p>
        </p:txBody>
      </p:sp>
      <p:sp>
        <p:nvSpPr>
          <p:cNvPr id="10" name="TextBox 9">
            <a:extLst>
              <a:ext uri="{FF2B5EF4-FFF2-40B4-BE49-F238E27FC236}">
                <a16:creationId xmlns:a16="http://schemas.microsoft.com/office/drawing/2014/main" id="{5ADBF60A-FE5C-4C6D-BB68-AB0F92F46C01}"/>
              </a:ext>
            </a:extLst>
          </p:cNvPr>
          <p:cNvSpPr txBox="1"/>
          <p:nvPr/>
        </p:nvSpPr>
        <p:spPr>
          <a:xfrm>
            <a:off x="398646" y="2871991"/>
            <a:ext cx="2207722" cy="673940"/>
          </a:xfrm>
          <a:prstGeom prst="rect">
            <a:avLst/>
          </a:prstGeom>
          <a:noFill/>
          <a:ln>
            <a:solidFill>
              <a:srgbClr val="170698"/>
            </a:solidFill>
          </a:ln>
        </p:spPr>
        <p:txBody>
          <a:bodyPr wrap="square" rtlCol="0">
            <a:spAutoFit/>
          </a:bodyPr>
          <a:lstStyle/>
          <a:p>
            <a:pPr>
              <a:lnSpc>
                <a:spcPct val="150000"/>
              </a:lnSpc>
            </a:pPr>
            <a:r>
              <a:rPr lang="vi-VN" sz="2800" b="1" dirty="0">
                <a:solidFill>
                  <a:srgbClr val="002060"/>
                </a:solidFill>
                <a:latin typeface="Times New Roman" pitchFamily="18" charset="0"/>
                <a:sym typeface="Wingdings" panose="05000000000000000000" pitchFamily="2" charset="2"/>
              </a:rPr>
              <a:t>Rồi gì nữa?</a:t>
            </a:r>
          </a:p>
        </p:txBody>
      </p:sp>
      <p:sp>
        <p:nvSpPr>
          <p:cNvPr id="11" name="TextBox 10">
            <a:extLst>
              <a:ext uri="{FF2B5EF4-FFF2-40B4-BE49-F238E27FC236}">
                <a16:creationId xmlns:a16="http://schemas.microsoft.com/office/drawing/2014/main" id="{9CCABF1A-C0E1-41FF-8C64-D63C42F21BC4}"/>
              </a:ext>
            </a:extLst>
          </p:cNvPr>
          <p:cNvSpPr txBox="1"/>
          <p:nvPr/>
        </p:nvSpPr>
        <p:spPr>
          <a:xfrm>
            <a:off x="398646" y="3680638"/>
            <a:ext cx="6248400" cy="579582"/>
          </a:xfrm>
          <a:prstGeom prst="rect">
            <a:avLst/>
          </a:prstGeom>
          <a:noFill/>
        </p:spPr>
        <p:txBody>
          <a:bodyPr wrap="square" rtlCol="0">
            <a:spAutoFit/>
          </a:bodyPr>
          <a:lstStyle/>
          <a:p>
            <a:pPr>
              <a:lnSpc>
                <a:spcPct val="150000"/>
              </a:lnSpc>
            </a:pPr>
            <a:r>
              <a:rPr lang="vi-VN" sz="2400" b="1" dirty="0">
                <a:solidFill>
                  <a:srgbClr val="170698"/>
                </a:solidFill>
                <a:latin typeface="Times New Roman" pitchFamily="18" charset="0"/>
                <a:sym typeface="Wingdings" panose="05000000000000000000" pitchFamily="2" charset="2"/>
              </a:rPr>
              <a:t> Câu hỏi của thầy giáo dành cho Quang.</a:t>
            </a:r>
          </a:p>
        </p:txBody>
      </p:sp>
    </p:spTree>
    <p:extLst>
      <p:ext uri="{BB962C8B-B14F-4D97-AF65-F5344CB8AC3E}">
        <p14:creationId xmlns:p14="http://schemas.microsoft.com/office/powerpoint/2010/main" val="340546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0B00BE-BFAD-436F-9C0F-579CB9835429}"/>
              </a:ext>
            </a:extLst>
          </p:cNvPr>
          <p:cNvSpPr txBox="1"/>
          <p:nvPr/>
        </p:nvSpPr>
        <p:spPr>
          <a:xfrm>
            <a:off x="414875" y="377671"/>
            <a:ext cx="6028249" cy="1133965"/>
          </a:xfrm>
          <a:prstGeom prst="rect">
            <a:avLst/>
          </a:prstGeom>
          <a:noFill/>
        </p:spPr>
        <p:txBody>
          <a:bodyPr wrap="square" rtlCol="0">
            <a:spAutoFit/>
          </a:bodyPr>
          <a:lstStyle/>
          <a:p>
            <a:pPr>
              <a:lnSpc>
                <a:spcPct val="150000"/>
              </a:lnSpc>
            </a:pPr>
            <a:r>
              <a:rPr lang="vi-VN" sz="2400" b="1" dirty="0">
                <a:solidFill>
                  <a:schemeClr val="accent6">
                    <a:lumMod val="75000"/>
                  </a:schemeClr>
                </a:solidFill>
                <a:latin typeface="Times New Roman" pitchFamily="18" charset="0"/>
              </a:rPr>
              <a:t>2. </a:t>
            </a:r>
            <a:r>
              <a:rPr lang="vi-VN" sz="2400" b="1" dirty="0">
                <a:latin typeface="Times New Roman" pitchFamily="18" charset="0"/>
              </a:rPr>
              <a:t>Đóng vai các bạn và Quang, nói và đáp lời khen khi Quang trở nên tự tin.</a:t>
            </a:r>
          </a:p>
        </p:txBody>
      </p:sp>
      <p:pic>
        <p:nvPicPr>
          <p:cNvPr id="3" name="Picture 39" descr="Girl Talking Cartoon Images, Stock Photos &amp; Vectors | Shutterstock">
            <a:extLst>
              <a:ext uri="{FF2B5EF4-FFF2-40B4-BE49-F238E27FC236}">
                <a16:creationId xmlns:a16="http://schemas.microsoft.com/office/drawing/2014/main" id="{84E3B584-6DDA-4047-94EB-4FA5FD285463}"/>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2916"/>
          <a:stretch/>
        </p:blipFill>
        <p:spPr bwMode="auto">
          <a:xfrm flipH="1">
            <a:off x="2007014" y="3215099"/>
            <a:ext cx="2302227" cy="155073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B72EBBFA-E56A-4428-A5C6-01528C0AF2F1}"/>
              </a:ext>
            </a:extLst>
          </p:cNvPr>
          <p:cNvGrpSpPr/>
          <p:nvPr/>
        </p:nvGrpSpPr>
        <p:grpSpPr>
          <a:xfrm flipH="1">
            <a:off x="346841" y="1797268"/>
            <a:ext cx="2469931" cy="1324303"/>
            <a:chOff x="4733364" y="3188477"/>
            <a:chExt cx="1559859" cy="818848"/>
          </a:xfrm>
        </p:grpSpPr>
        <p:sp>
          <p:nvSpPr>
            <p:cNvPr id="5" name="Speech Bubble: Oval 4">
              <a:extLst>
                <a:ext uri="{FF2B5EF4-FFF2-40B4-BE49-F238E27FC236}">
                  <a16:creationId xmlns:a16="http://schemas.microsoft.com/office/drawing/2014/main" id="{D3057978-3AC8-426E-A456-08B544CB7C59}"/>
                </a:ext>
              </a:extLst>
            </p:cNvPr>
            <p:cNvSpPr/>
            <p:nvPr/>
          </p:nvSpPr>
          <p:spPr>
            <a:xfrm>
              <a:off x="4733364" y="3188477"/>
              <a:ext cx="1559859" cy="818848"/>
            </a:xfrm>
            <a:prstGeom prst="wedgeEllipseCallout">
              <a:avLst>
                <a:gd name="adj1" fmla="val -41207"/>
                <a:gd name="adj2" fmla="val 76655"/>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5">
              <a:extLst>
                <a:ext uri="{FF2B5EF4-FFF2-40B4-BE49-F238E27FC236}">
                  <a16:creationId xmlns:a16="http://schemas.microsoft.com/office/drawing/2014/main" id="{698C4694-3E6B-401A-A583-407AD014E0C9}"/>
                </a:ext>
              </a:extLst>
            </p:cNvPr>
            <p:cNvSpPr txBox="1"/>
            <p:nvPr/>
          </p:nvSpPr>
          <p:spPr>
            <a:xfrm>
              <a:off x="4876076" y="3301003"/>
              <a:ext cx="1173980" cy="593794"/>
            </a:xfrm>
            <a:prstGeom prst="rect">
              <a:avLst/>
            </a:prstGeom>
            <a:noFill/>
          </p:spPr>
          <p:txBody>
            <a:bodyPr wrap="square" rtlCol="0">
              <a:spAutoFit/>
            </a:bodyPr>
            <a:lstStyle/>
            <a:p>
              <a:pPr>
                <a:lnSpc>
                  <a:spcPct val="150000"/>
                </a:lnSpc>
              </a:pPr>
              <a:r>
                <a:rPr lang="vi-VN" sz="2000" b="1" dirty="0">
                  <a:solidFill>
                    <a:srgbClr val="002060"/>
                  </a:solidFill>
                  <a:latin typeface="Times New Roman" pitchFamily="18" charset="0"/>
                  <a:sym typeface="Wingdings" panose="05000000000000000000" pitchFamily="2" charset="2"/>
                </a:rPr>
                <a:t>Cậu giỏi thật đấy!</a:t>
              </a:r>
            </a:p>
          </p:txBody>
        </p:sp>
      </p:grpSp>
      <p:grpSp>
        <p:nvGrpSpPr>
          <p:cNvPr id="7" name="Group 6">
            <a:extLst>
              <a:ext uri="{FF2B5EF4-FFF2-40B4-BE49-F238E27FC236}">
                <a16:creationId xmlns:a16="http://schemas.microsoft.com/office/drawing/2014/main" id="{36ACFA90-1B63-47A3-934F-43BCC15391E0}"/>
              </a:ext>
            </a:extLst>
          </p:cNvPr>
          <p:cNvGrpSpPr/>
          <p:nvPr/>
        </p:nvGrpSpPr>
        <p:grpSpPr>
          <a:xfrm flipH="1">
            <a:off x="4041230" y="1928401"/>
            <a:ext cx="2448911" cy="1355984"/>
            <a:chOff x="4388676" y="3188476"/>
            <a:chExt cx="2892831" cy="1038004"/>
          </a:xfrm>
        </p:grpSpPr>
        <p:sp>
          <p:nvSpPr>
            <p:cNvPr id="8" name="Speech Bubble: Oval 36">
              <a:extLst>
                <a:ext uri="{FF2B5EF4-FFF2-40B4-BE49-F238E27FC236}">
                  <a16:creationId xmlns:a16="http://schemas.microsoft.com/office/drawing/2014/main" id="{91B59F6E-1AFA-473A-A7C4-A4D123AFD081}"/>
                </a:ext>
              </a:extLst>
            </p:cNvPr>
            <p:cNvSpPr/>
            <p:nvPr/>
          </p:nvSpPr>
          <p:spPr>
            <a:xfrm>
              <a:off x="4388676" y="3188476"/>
              <a:ext cx="2892831" cy="1038004"/>
            </a:xfrm>
            <a:prstGeom prst="wedgeEllipseCallout">
              <a:avLst>
                <a:gd name="adj1" fmla="val 57401"/>
                <a:gd name="adj2" fmla="val 58559"/>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a:extLst>
                <a:ext uri="{FF2B5EF4-FFF2-40B4-BE49-F238E27FC236}">
                  <a16:creationId xmlns:a16="http://schemas.microsoft.com/office/drawing/2014/main" id="{DCD5E451-F8EA-48A4-9C9D-A5A61987F469}"/>
                </a:ext>
              </a:extLst>
            </p:cNvPr>
            <p:cNvSpPr txBox="1"/>
            <p:nvPr/>
          </p:nvSpPr>
          <p:spPr>
            <a:xfrm>
              <a:off x="4515004" y="3308182"/>
              <a:ext cx="2569791" cy="735130"/>
            </a:xfrm>
            <a:prstGeom prst="rect">
              <a:avLst/>
            </a:prstGeom>
            <a:noFill/>
          </p:spPr>
          <p:txBody>
            <a:bodyPr wrap="square" rtlCol="0">
              <a:spAutoFit/>
            </a:bodyPr>
            <a:lstStyle/>
            <a:p>
              <a:pPr>
                <a:lnSpc>
                  <a:spcPct val="150000"/>
                </a:lnSpc>
              </a:pPr>
              <a:r>
                <a:rPr lang="vi-VN" sz="2000" b="1" dirty="0">
                  <a:solidFill>
                    <a:srgbClr val="002060"/>
                  </a:solidFill>
                  <a:latin typeface="Times New Roman" pitchFamily="18" charset="0"/>
                  <a:sym typeface="Wingdings" panose="05000000000000000000" pitchFamily="2" charset="2"/>
                </a:rPr>
                <a:t>Cảm ơn cậu, tớ sẽ cố gắng hơn nữa.</a:t>
              </a:r>
            </a:p>
          </p:txBody>
        </p:sp>
      </p:grpSp>
    </p:spTree>
    <p:extLst>
      <p:ext uri="{BB962C8B-B14F-4D97-AF65-F5344CB8AC3E}">
        <p14:creationId xmlns:p14="http://schemas.microsoft.com/office/powerpoint/2010/main" val="52162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1226" y="4372896"/>
            <a:ext cx="1007914" cy="543743"/>
          </a:xfrm>
          <a:prstGeom prst="rect">
            <a:avLst/>
          </a:prstGeom>
        </p:spPr>
      </p:pic>
      <p:sp>
        <p:nvSpPr>
          <p:cNvPr id="7" name="TextBox 6"/>
          <p:cNvSpPr txBox="1"/>
          <p:nvPr/>
        </p:nvSpPr>
        <p:spPr>
          <a:xfrm>
            <a:off x="1879504" y="676323"/>
            <a:ext cx="2987204" cy="523220"/>
          </a:xfrm>
          <a:prstGeom prst="rect">
            <a:avLst/>
          </a:prstGeom>
          <a:noFill/>
        </p:spPr>
        <p:txBody>
          <a:bodyPr wrap="square" rtlCol="0">
            <a:spAutoFit/>
          </a:bodyPr>
          <a:lstStyle/>
          <a:p>
            <a:r>
              <a:rPr lang="en-US" sz="2800" b="1" dirty="0">
                <a:solidFill>
                  <a:srgbClr val="FF0000"/>
                </a:solidFill>
                <a:latin typeface="Arial-Rounded" pitchFamily="34" charset="0"/>
                <a:ea typeface="Arial-Rounded" pitchFamily="34" charset="0"/>
                <a:cs typeface="Arial-Rounded" pitchFamily="34" charset="0"/>
              </a:rPr>
              <a:t>YÊU CẦU CẦN ĐẠT</a:t>
            </a:r>
          </a:p>
        </p:txBody>
      </p:sp>
      <p:sp>
        <p:nvSpPr>
          <p:cNvPr id="14" name="TextBox 13">
            <a:extLst>
              <a:ext uri="{FF2B5EF4-FFF2-40B4-BE49-F238E27FC236}">
                <a16:creationId xmlns:a16="http://schemas.microsoft.com/office/drawing/2014/main" id="{F4266E31-CEDE-4B54-BBA5-0ACE996BCCCC}"/>
              </a:ext>
            </a:extLst>
          </p:cNvPr>
          <p:cNvSpPr txBox="1"/>
          <p:nvPr/>
        </p:nvSpPr>
        <p:spPr>
          <a:xfrm>
            <a:off x="1606015" y="2579955"/>
            <a:ext cx="273489" cy="507831"/>
          </a:xfrm>
          <a:prstGeom prst="rect">
            <a:avLst/>
          </a:prstGeom>
          <a:noFill/>
        </p:spPr>
        <p:txBody>
          <a:bodyPr wrap="square" rtlCol="0">
            <a:spAutoFit/>
          </a:bodyPr>
          <a:lstStyle/>
          <a:p>
            <a:r>
              <a:rPr lang="en-US" altLang="zh-CN" sz="2700" dirty="0">
                <a:solidFill>
                  <a:schemeClr val="bg1"/>
                </a:solidFill>
              </a:rPr>
              <a:t>3</a:t>
            </a:r>
            <a:endParaRPr lang="zh-CN" altLang="en-US" sz="2700" dirty="0">
              <a:solidFill>
                <a:schemeClr val="bg1"/>
              </a:solidFill>
            </a:endParaRPr>
          </a:p>
        </p:txBody>
      </p:sp>
      <p:sp>
        <p:nvSpPr>
          <p:cNvPr id="15" name="TextBox 71">
            <a:extLst>
              <a:ext uri="{FF2B5EF4-FFF2-40B4-BE49-F238E27FC236}">
                <a16:creationId xmlns:a16="http://schemas.microsoft.com/office/drawing/2014/main" id="{DA23B9BB-5FCA-4139-B9C6-C2ABD6DFB225}"/>
              </a:ext>
            </a:extLst>
          </p:cNvPr>
          <p:cNvSpPr txBox="1"/>
          <p:nvPr/>
        </p:nvSpPr>
        <p:spPr>
          <a:xfrm>
            <a:off x="435429" y="1354970"/>
            <a:ext cx="6030685" cy="1221873"/>
          </a:xfrm>
          <a:prstGeom prst="rect">
            <a:avLst/>
          </a:prstGeom>
          <a:noFill/>
          <a:ln w="9525">
            <a:noFill/>
          </a:ln>
        </p:spPr>
        <p:txBody>
          <a:bodyPr wrap="square">
            <a:spAutoFit/>
          </a:bodyPr>
          <a:lstStyle/>
          <a:p>
            <a:pPr lvl="0" eaLnBrk="0" hangingPunct="0">
              <a:lnSpc>
                <a:spcPct val="120000"/>
              </a:lnSpc>
            </a:pP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l</a:t>
            </a:r>
            <a:r>
              <a:rPr lang="vi-VN" altLang="zh-CN" sz="2100" b="1" dirty="0">
                <a:latin typeface="Times New Roman" panose="02020603050405020304" pitchFamily="18" charset="0"/>
                <a:ea typeface="Arial-Rounded" panose="020B0500000000000000" pitchFamily="34" charset="0"/>
                <a:cs typeface="Times New Roman" panose="02020603050405020304" pitchFamily="18" charset="0"/>
              </a:rPr>
              <a:t>ư</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u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loát</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phân</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biệt</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giọng</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nhân</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vật</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cách</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ở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dài</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1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TextBox 71">
            <a:extLst>
              <a:ext uri="{FF2B5EF4-FFF2-40B4-BE49-F238E27FC236}">
                <a16:creationId xmlns:a16="http://schemas.microsoft.com/office/drawing/2014/main" id="{8F3EB3A0-5642-40EA-A6DC-143D4592DFF9}"/>
              </a:ext>
            </a:extLst>
          </p:cNvPr>
          <p:cNvSpPr txBox="1"/>
          <p:nvPr/>
        </p:nvSpPr>
        <p:spPr>
          <a:xfrm>
            <a:off x="479999" y="2670749"/>
            <a:ext cx="5523367" cy="834074"/>
          </a:xfrm>
          <a:prstGeom prst="rect">
            <a:avLst/>
          </a:prstGeom>
          <a:noFill/>
          <a:ln w="9525">
            <a:noFill/>
          </a:ln>
        </p:spPr>
        <p:txBody>
          <a:bodyPr wrap="square">
            <a:spAutoFit/>
          </a:bodyPr>
          <a:lstStyle/>
          <a:p>
            <a:pPr lvl="0" eaLnBrk="0" hangingPunct="0">
              <a:lnSpc>
                <a:spcPct val="120000"/>
              </a:lnSpc>
            </a:pP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1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286825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61691" y="430908"/>
            <a:ext cx="7381381" cy="1493358"/>
          </a:xfrm>
          <a:prstGeom prst="rect">
            <a:avLst/>
          </a:prstGeom>
          <a:noFill/>
        </p:spPr>
        <p:txBody>
          <a:bodyPr wrap="square" rtlCol="0">
            <a:spAutoFit/>
          </a:bodyPr>
          <a:lstStyle/>
          <a:p>
            <a:pPr algn="ctr">
              <a:lnSpc>
                <a:spcPct val="150000"/>
              </a:lnSpc>
            </a:pPr>
            <a:r>
              <a:rPr lang="en-US" sz="3200" dirty="0" err="1">
                <a:solidFill>
                  <a:srgbClr val="0B4DC5"/>
                </a:solidFill>
                <a:latin typeface="iCiel Crocante" panose="02000000000000000000" pitchFamily="2" charset="0"/>
              </a:rPr>
              <a:t>Tạm</a:t>
            </a:r>
            <a:r>
              <a:rPr lang="en-US" sz="3200" dirty="0">
                <a:solidFill>
                  <a:srgbClr val="0B4DC5"/>
                </a:solidFill>
                <a:latin typeface="iCiel Crocante" panose="02000000000000000000" pitchFamily="2" charset="0"/>
              </a:rPr>
              <a:t> </a:t>
            </a:r>
            <a:r>
              <a:rPr lang="en-US" sz="3200" dirty="0" err="1">
                <a:solidFill>
                  <a:srgbClr val="0B4DC5"/>
                </a:solidFill>
                <a:latin typeface="iCiel Crocante" panose="02000000000000000000" pitchFamily="2" charset="0"/>
              </a:rPr>
              <a:t>biệt</a:t>
            </a:r>
            <a:r>
              <a:rPr lang="en-US" sz="3200" dirty="0">
                <a:solidFill>
                  <a:srgbClr val="0B4DC5"/>
                </a:solidFill>
                <a:latin typeface="iCiel Crocante" panose="02000000000000000000" pitchFamily="2" charset="0"/>
              </a:rPr>
              <a:t> </a:t>
            </a:r>
            <a:r>
              <a:rPr lang="en-US" sz="3200" dirty="0" err="1">
                <a:solidFill>
                  <a:srgbClr val="0B4DC5"/>
                </a:solidFill>
                <a:latin typeface="iCiel Crocante" panose="02000000000000000000" pitchFamily="2" charset="0"/>
              </a:rPr>
              <a:t>và</a:t>
            </a:r>
            <a:r>
              <a:rPr lang="en-US" sz="3200" dirty="0">
                <a:solidFill>
                  <a:srgbClr val="0B4DC5"/>
                </a:solidFill>
                <a:latin typeface="iCiel Crocante" panose="02000000000000000000" pitchFamily="2" charset="0"/>
              </a:rPr>
              <a:t> </a:t>
            </a:r>
            <a:r>
              <a:rPr lang="en-US" sz="3200" dirty="0" err="1">
                <a:solidFill>
                  <a:srgbClr val="0B4DC5"/>
                </a:solidFill>
                <a:latin typeface="iCiel Crocante" panose="02000000000000000000" pitchFamily="2" charset="0"/>
              </a:rPr>
              <a:t>hẹn</a:t>
            </a:r>
            <a:r>
              <a:rPr lang="en-US" sz="3200" dirty="0">
                <a:solidFill>
                  <a:srgbClr val="0B4DC5"/>
                </a:solidFill>
                <a:latin typeface="iCiel Crocante" panose="02000000000000000000" pitchFamily="2" charset="0"/>
              </a:rPr>
              <a:t> </a:t>
            </a:r>
            <a:r>
              <a:rPr lang="en-US" sz="3200" dirty="0" err="1">
                <a:solidFill>
                  <a:srgbClr val="0B4DC5"/>
                </a:solidFill>
                <a:latin typeface="iCiel Crocante" panose="02000000000000000000" pitchFamily="2" charset="0"/>
              </a:rPr>
              <a:t>gặp</a:t>
            </a:r>
            <a:r>
              <a:rPr lang="en-US" sz="3200" dirty="0">
                <a:solidFill>
                  <a:srgbClr val="0B4DC5"/>
                </a:solidFill>
                <a:latin typeface="iCiel Crocante" panose="02000000000000000000" pitchFamily="2" charset="0"/>
              </a:rPr>
              <a:t> </a:t>
            </a:r>
            <a:r>
              <a:rPr lang="en-US" sz="3200" dirty="0" err="1">
                <a:solidFill>
                  <a:srgbClr val="0B4DC5"/>
                </a:solidFill>
                <a:latin typeface="iCiel Crocante" panose="02000000000000000000" pitchFamily="2" charset="0"/>
              </a:rPr>
              <a:t>lại</a:t>
            </a:r>
            <a:r>
              <a:rPr lang="en-US" sz="3200" dirty="0">
                <a:solidFill>
                  <a:srgbClr val="0B4DC5"/>
                </a:solidFill>
                <a:latin typeface="iCiel Crocante" panose="02000000000000000000" pitchFamily="2" charset="0"/>
              </a:rPr>
              <a:t> </a:t>
            </a:r>
          </a:p>
          <a:p>
            <a:pPr algn="ctr">
              <a:lnSpc>
                <a:spcPct val="150000"/>
              </a:lnSpc>
            </a:pPr>
            <a:r>
              <a:rPr lang="en-US" sz="3200" dirty="0" err="1">
                <a:solidFill>
                  <a:srgbClr val="0B4DC5"/>
                </a:solidFill>
                <a:latin typeface="iCiel Crocante" panose="02000000000000000000" pitchFamily="2" charset="0"/>
              </a:rPr>
              <a:t>các</a:t>
            </a:r>
            <a:r>
              <a:rPr lang="en-US" sz="3200" dirty="0">
                <a:solidFill>
                  <a:srgbClr val="0B4DC5"/>
                </a:solidFill>
                <a:latin typeface="iCiel Crocante" panose="02000000000000000000" pitchFamily="2" charset="0"/>
              </a:rPr>
              <a:t> con </a:t>
            </a:r>
            <a:r>
              <a:rPr lang="en-US" sz="3200" dirty="0" err="1">
                <a:solidFill>
                  <a:srgbClr val="0B4DC5"/>
                </a:solidFill>
                <a:latin typeface="iCiel Crocante" panose="02000000000000000000" pitchFamily="2" charset="0"/>
              </a:rPr>
              <a:t>vào</a:t>
            </a:r>
            <a:r>
              <a:rPr lang="en-US" sz="3200" dirty="0">
                <a:solidFill>
                  <a:srgbClr val="0B4DC5"/>
                </a:solidFill>
                <a:latin typeface="iCiel Crocante" panose="02000000000000000000" pitchFamily="2" charset="0"/>
              </a:rPr>
              <a:t> </a:t>
            </a:r>
            <a:r>
              <a:rPr lang="en-US" sz="3200" dirty="0" err="1">
                <a:solidFill>
                  <a:srgbClr val="0B4DC5"/>
                </a:solidFill>
                <a:latin typeface="iCiel Crocante" panose="02000000000000000000" pitchFamily="2" charset="0"/>
              </a:rPr>
              <a:t>những</a:t>
            </a:r>
            <a:r>
              <a:rPr lang="en-US" sz="3200" dirty="0">
                <a:solidFill>
                  <a:srgbClr val="0B4DC5"/>
                </a:solidFill>
                <a:latin typeface="iCiel Crocante" panose="02000000000000000000" pitchFamily="2" charset="0"/>
              </a:rPr>
              <a:t> </a:t>
            </a:r>
            <a:r>
              <a:rPr lang="en-US" sz="3200" dirty="0" err="1">
                <a:solidFill>
                  <a:srgbClr val="0B4DC5"/>
                </a:solidFill>
                <a:latin typeface="iCiel Crocante" panose="02000000000000000000" pitchFamily="2" charset="0"/>
              </a:rPr>
              <a:t>tiết</a:t>
            </a:r>
            <a:r>
              <a:rPr lang="en-US" sz="3200" dirty="0">
                <a:solidFill>
                  <a:srgbClr val="0B4DC5"/>
                </a:solidFill>
                <a:latin typeface="iCiel Crocante" panose="02000000000000000000" pitchFamily="2" charset="0"/>
              </a:rPr>
              <a:t> </a:t>
            </a:r>
            <a:r>
              <a:rPr lang="en-US" sz="3200" dirty="0" err="1">
                <a:solidFill>
                  <a:srgbClr val="0B4DC5"/>
                </a:solidFill>
                <a:latin typeface="iCiel Crocante" panose="02000000000000000000" pitchFamily="2" charset="0"/>
              </a:rPr>
              <a:t>học</a:t>
            </a:r>
            <a:r>
              <a:rPr lang="en-US" sz="3200" dirty="0">
                <a:solidFill>
                  <a:srgbClr val="0B4DC5"/>
                </a:solidFill>
                <a:latin typeface="iCiel Crocante" panose="02000000000000000000" pitchFamily="2" charset="0"/>
              </a:rPr>
              <a:t> </a:t>
            </a:r>
            <a:r>
              <a:rPr lang="en-US" sz="3200" dirty="0" err="1">
                <a:solidFill>
                  <a:srgbClr val="0B4DC5"/>
                </a:solidFill>
                <a:latin typeface="iCiel Crocante" panose="02000000000000000000" pitchFamily="2" charset="0"/>
              </a:rPr>
              <a:t>sau</a:t>
            </a:r>
            <a:r>
              <a:rPr lang="en-US" sz="3200" dirty="0">
                <a:solidFill>
                  <a:srgbClr val="0B4DC5"/>
                </a:solidFill>
                <a:latin typeface="iCiel Crocante" panose="02000000000000000000" pitchFamily="2" charset="0"/>
              </a:rPr>
              <a:t>!</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16417" y1="41944" x2="21750" y2="40365"/>
                        <a14:foregroundMark x1="48833" y1="36047" x2="56333" y2="33140"/>
                        <a14:foregroundMark x1="39000" y1="63455" x2="41917" y2="61794"/>
                        <a14:foregroundMark x1="84833" y1="74003" x2="89833" y2="75332"/>
                      </a14:backgroundRemoval>
                    </a14:imgEffect>
                  </a14:imgLayer>
                </a14:imgProps>
              </a:ext>
              <a:ext uri="{28A0092B-C50C-407E-A947-70E740481C1C}">
                <a14:useLocalDpi xmlns:a14="http://schemas.microsoft.com/office/drawing/2010/main" val="0"/>
              </a:ext>
            </a:extLst>
          </a:blip>
          <a:stretch>
            <a:fillRect/>
          </a:stretch>
        </p:blipFill>
        <p:spPr>
          <a:xfrm>
            <a:off x="1686529" y="1924266"/>
            <a:ext cx="3603009" cy="3615019"/>
          </a:xfrm>
          <a:prstGeom prst="rect">
            <a:avLst/>
          </a:prstGeom>
        </p:spPr>
      </p:pic>
    </p:spTree>
    <p:extLst>
      <p:ext uri="{BB962C8B-B14F-4D97-AF65-F5344CB8AC3E}">
        <p14:creationId xmlns:p14="http://schemas.microsoft.com/office/powerpoint/2010/main" val="3187449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6">
            <a:extLst>
              <a:ext uri="{FF2B5EF4-FFF2-40B4-BE49-F238E27FC236}">
                <a16:creationId xmlns:a16="http://schemas.microsoft.com/office/drawing/2014/main" id="{005C83E9-C2C1-4DF2-8676-794EE0088044}"/>
              </a:ext>
            </a:extLst>
          </p:cNvPr>
          <p:cNvSpPr txBox="1">
            <a:spLocks noChangeArrowheads="1"/>
          </p:cNvSpPr>
          <p:nvPr/>
        </p:nvSpPr>
        <p:spPr bwMode="auto">
          <a:xfrm>
            <a:off x="372350" y="968883"/>
            <a:ext cx="59631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defTabSz="514337" fontAlgn="base">
              <a:spcBef>
                <a:spcPct val="0"/>
              </a:spcBef>
              <a:spcAft>
                <a:spcPct val="0"/>
              </a:spcAft>
              <a:defRPr/>
            </a:pP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dirty="0" err="1">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Đọc</a:t>
            </a: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dirty="0" err="1">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đoạn</a:t>
            </a: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2 </a:t>
            </a:r>
            <a:r>
              <a:rPr lang="en-US" altLang="zh-CN" sz="2800" b="1" dirty="0" err="1">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bài</a:t>
            </a: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dirty="0" err="1">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Em</a:t>
            </a: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dirty="0" err="1">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có</a:t>
            </a: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dirty="0" err="1">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xinh</a:t>
            </a: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dirty="0" err="1">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không</a:t>
            </a: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p>
        </p:txBody>
      </p:sp>
      <p:sp>
        <p:nvSpPr>
          <p:cNvPr id="10" name="文本框 6">
            <a:extLst>
              <a:ext uri="{FF2B5EF4-FFF2-40B4-BE49-F238E27FC236}">
                <a16:creationId xmlns:a16="http://schemas.microsoft.com/office/drawing/2014/main" id="{0EC2D142-18A9-4D5A-AC21-C47E9205CB10}"/>
              </a:ext>
            </a:extLst>
          </p:cNvPr>
          <p:cNvSpPr txBox="1">
            <a:spLocks noChangeArrowheads="1"/>
          </p:cNvSpPr>
          <p:nvPr/>
        </p:nvSpPr>
        <p:spPr bwMode="auto">
          <a:xfrm>
            <a:off x="372350" y="1800367"/>
            <a:ext cx="631147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defTabSz="514337" fontAlgn="base">
              <a:spcBef>
                <a:spcPct val="0"/>
              </a:spcBef>
              <a:spcAft>
                <a:spcPct val="0"/>
              </a:spcAft>
              <a:defRPr/>
            </a:pP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Con </a:t>
            </a:r>
            <a:r>
              <a:rPr lang="en-US" altLang="zh-CN" sz="2800" b="1" dirty="0" err="1">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học</a:t>
            </a: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dirty="0" err="1">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được</a:t>
            </a: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dirty="0" err="1">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điều</a:t>
            </a: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dirty="0" err="1">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gì</a:t>
            </a: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dirty="0" err="1">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từ</a:t>
            </a: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dirty="0" err="1">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câu</a:t>
            </a: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dirty="0" err="1">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chuyện</a:t>
            </a: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dirty="0" err="1">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của</a:t>
            </a: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dirty="0" err="1">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voi</a:t>
            </a: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dirty="0" err="1">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em</a:t>
            </a:r>
            <a:r>
              <a:rPr lang="en-US" altLang="zh-CN"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a:t>
            </a:r>
            <a:endParaRPr lang="zh-CN" altLang="en-US" sz="2800" b="1" dirty="0">
              <a:solidFill>
                <a:schemeClr val="bg1">
                  <a:lumMod val="1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Tree>
    <p:extLst>
      <p:ext uri="{BB962C8B-B14F-4D97-AF65-F5344CB8AC3E}">
        <p14:creationId xmlns:p14="http://schemas.microsoft.com/office/powerpoint/2010/main" val="229022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1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1144267" y="1390819"/>
            <a:ext cx="4405927" cy="3318271"/>
            <a:chOff x="1417547" y="1264224"/>
            <a:chExt cx="4405927" cy="3318271"/>
          </a:xfrm>
        </p:grpSpPr>
        <p:pic>
          <p:nvPicPr>
            <p:cNvPr id="3" name="Picture 2">
              <a:extLst>
                <a:ext uri="{FF2B5EF4-FFF2-40B4-BE49-F238E27FC236}">
                  <a16:creationId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id="{72E96B82-CFE8-4E3D-9861-F35AD32A3F47}"/>
                </a:ext>
              </a:extLst>
            </p:cNvPr>
            <p:cNvSpPr txBox="1"/>
            <p:nvPr/>
          </p:nvSpPr>
          <p:spPr>
            <a:xfrm>
              <a:off x="3064386" y="2987782"/>
              <a:ext cx="2009748" cy="986360"/>
            </a:xfrm>
            <a:prstGeom prst="rect">
              <a:avLst/>
            </a:prstGeom>
            <a:noFill/>
          </p:spPr>
          <p:txBody>
            <a:bodyPr wrap="square" rtlCol="0">
              <a:spAutoFit/>
            </a:bodyPr>
            <a:lstStyle/>
            <a:p>
              <a:pPr algn="ctr">
                <a:lnSpc>
                  <a:spcPct val="150000"/>
                </a:lnSpc>
              </a:pPr>
              <a:r>
                <a:rPr lang="vi-VN" sz="4400" b="1" dirty="0">
                  <a:solidFill>
                    <a:srgbClr val="17479D"/>
                  </a:solidFill>
                  <a:latin typeface="Times New Roman" pitchFamily="18" charset="0"/>
                </a:rPr>
                <a:t>ĐỌC</a:t>
              </a:r>
              <a:endParaRPr lang="en-US" sz="4400" b="1" dirty="0">
                <a:solidFill>
                  <a:srgbClr val="17479D"/>
                </a:solidFill>
                <a:latin typeface="Times New Roman" pitchFamily="18" charset="0"/>
              </a:endParaRPr>
            </a:p>
          </p:txBody>
        </p:sp>
        <p:sp>
          <p:nvSpPr>
            <p:cNvPr id="5" name="TextBox 4">
              <a:extLst>
                <a:ext uri="{FF2B5EF4-FFF2-40B4-BE49-F238E27FC236}">
                  <a16:creationId xmlns:a16="http://schemas.microsoft.com/office/drawing/2014/main" id="{47C20E4F-5598-4543-99AA-79D922EC798E}"/>
                </a:ext>
              </a:extLst>
            </p:cNvPr>
            <p:cNvSpPr txBox="1"/>
            <p:nvPr/>
          </p:nvSpPr>
          <p:spPr>
            <a:xfrm>
              <a:off x="2447589" y="2552809"/>
              <a:ext cx="3041009" cy="661207"/>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Times New Roman" pitchFamily="18" charset="0"/>
                </a:rPr>
                <a:t>TIẾT 1 – 2</a:t>
              </a:r>
              <a:endParaRPr lang="en-US" sz="2800" b="1" dirty="0">
                <a:solidFill>
                  <a:schemeClr val="accent1">
                    <a:lumMod val="50000"/>
                  </a:schemeClr>
                </a:solidFill>
                <a:latin typeface="Times New Roman" pitchFamily="18" charset="0"/>
              </a:endParaRPr>
            </a:p>
          </p:txBody>
        </p:sp>
      </p:grpSp>
      <p:pic>
        <p:nvPicPr>
          <p:cNvPr id="6" name="Picture 4">
            <a:extLst>
              <a:ext uri="{FF2B5EF4-FFF2-40B4-BE49-F238E27FC236}">
                <a16:creationId xmlns:a16="http://schemas.microsoft.com/office/drawing/2014/main" id="{92AC510F-4E04-400B-8C1C-074ABFBB20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04DF970-48E5-48AB-9708-9CCA8255B628}"/>
              </a:ext>
            </a:extLst>
          </p:cNvPr>
          <p:cNvGrpSpPr/>
          <p:nvPr/>
        </p:nvGrpSpPr>
        <p:grpSpPr>
          <a:xfrm>
            <a:off x="337443" y="617892"/>
            <a:ext cx="1645547" cy="646332"/>
            <a:chOff x="337443" y="617892"/>
            <a:chExt cx="1645547" cy="646332"/>
          </a:xfrm>
        </p:grpSpPr>
        <p:sp>
          <p:nvSpPr>
            <p:cNvPr id="12" name="TextBox 11">
              <a:extLst>
                <a:ext uri="{FF2B5EF4-FFF2-40B4-BE49-F238E27FC236}">
                  <a16:creationId xmlns:a16="http://schemas.microsoft.com/office/drawing/2014/main" id="{F9EBF4D9-7DFC-4360-A7A6-8642B5D8DE7B}"/>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6</a:t>
              </a:r>
            </a:p>
          </p:txBody>
        </p:sp>
        <p:sp>
          <p:nvSpPr>
            <p:cNvPr id="13" name="TextBox 12">
              <a:extLst>
                <a:ext uri="{FF2B5EF4-FFF2-40B4-BE49-F238E27FC236}">
                  <a16:creationId xmlns:a16="http://schemas.microsoft.com/office/drawing/2014/main" id="{ED1BA16C-7EA5-48F4-8346-56A3175E0110}"/>
                </a:ext>
              </a:extLst>
            </p:cNvPr>
            <p:cNvSpPr txBox="1"/>
            <p:nvPr/>
          </p:nvSpPr>
          <p:spPr>
            <a:xfrm>
              <a:off x="337443" y="617892"/>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6</a:t>
              </a:r>
            </a:p>
          </p:txBody>
        </p:sp>
      </p:grpSp>
      <p:sp>
        <p:nvSpPr>
          <p:cNvPr id="14" name="TextBox 13">
            <a:extLst>
              <a:ext uri="{FF2B5EF4-FFF2-40B4-BE49-F238E27FC236}">
                <a16:creationId xmlns:a16="http://schemas.microsoft.com/office/drawing/2014/main" id="{75E32ADA-523D-4ACC-BA1B-20E677F68055}"/>
              </a:ext>
            </a:extLst>
          </p:cNvPr>
          <p:cNvSpPr txBox="1"/>
          <p:nvPr/>
        </p:nvSpPr>
        <p:spPr>
          <a:xfrm>
            <a:off x="1858288" y="434410"/>
            <a:ext cx="5693745" cy="707886"/>
          </a:xfrm>
          <a:prstGeom prst="rect">
            <a:avLst/>
          </a:prstGeom>
          <a:noFill/>
        </p:spPr>
        <p:txBody>
          <a:bodyPr wrap="square" rtlCol="0">
            <a:spAutoFit/>
          </a:bodyPr>
          <a:lstStyle/>
          <a:p>
            <a:r>
              <a:rPr lang="vi-VN" sz="4000" dirty="0">
                <a:solidFill>
                  <a:schemeClr val="accent2"/>
                </a:solidFill>
                <a:latin typeface="UTM Cookies" panose="02040603050506020204" pitchFamily="18" charset="0"/>
              </a:rPr>
              <a:t>MỘT GIỜ HỌC</a:t>
            </a:r>
            <a:endParaRPr lang="en-US" sz="4000" dirty="0">
              <a:solidFill>
                <a:schemeClr val="accent2"/>
              </a:solidFill>
              <a:latin typeface="UTM Cookies" panose="02040603050506020204" pitchFamily="18" charset="0"/>
            </a:endParaRPr>
          </a:p>
        </p:txBody>
      </p:sp>
      <p:sp>
        <p:nvSpPr>
          <p:cNvPr id="15" name="Rectangle 14"/>
          <p:cNvSpPr/>
          <p:nvPr/>
        </p:nvSpPr>
        <p:spPr>
          <a:xfrm>
            <a:off x="4785852" y="4918588"/>
            <a:ext cx="1452524" cy="125359"/>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848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1226" y="4372896"/>
            <a:ext cx="1007914" cy="543743"/>
          </a:xfrm>
          <a:prstGeom prst="rect">
            <a:avLst/>
          </a:prstGeom>
        </p:spPr>
      </p:pic>
      <p:sp>
        <p:nvSpPr>
          <p:cNvPr id="7" name="TextBox 6"/>
          <p:cNvSpPr txBox="1"/>
          <p:nvPr/>
        </p:nvSpPr>
        <p:spPr>
          <a:xfrm>
            <a:off x="1879504" y="676323"/>
            <a:ext cx="2987204" cy="523220"/>
          </a:xfrm>
          <a:prstGeom prst="rect">
            <a:avLst/>
          </a:prstGeom>
          <a:noFill/>
        </p:spPr>
        <p:txBody>
          <a:bodyPr wrap="square" rtlCol="0">
            <a:spAutoFit/>
          </a:bodyPr>
          <a:lstStyle/>
          <a:p>
            <a:r>
              <a:rPr lang="en-US" sz="2800" b="1" dirty="0">
                <a:solidFill>
                  <a:srgbClr val="FF0000"/>
                </a:solidFill>
                <a:latin typeface="Arial-Rounded" pitchFamily="34" charset="0"/>
                <a:ea typeface="Arial-Rounded" pitchFamily="34" charset="0"/>
                <a:cs typeface="Arial-Rounded" pitchFamily="34" charset="0"/>
              </a:rPr>
              <a:t>YÊU CẦU CẦN ĐẠT</a:t>
            </a:r>
          </a:p>
        </p:txBody>
      </p:sp>
      <p:sp>
        <p:nvSpPr>
          <p:cNvPr id="14" name="TextBox 13">
            <a:extLst>
              <a:ext uri="{FF2B5EF4-FFF2-40B4-BE49-F238E27FC236}">
                <a16:creationId xmlns:a16="http://schemas.microsoft.com/office/drawing/2014/main" id="{F4266E31-CEDE-4B54-BBA5-0ACE996BCCCC}"/>
              </a:ext>
            </a:extLst>
          </p:cNvPr>
          <p:cNvSpPr txBox="1"/>
          <p:nvPr/>
        </p:nvSpPr>
        <p:spPr>
          <a:xfrm>
            <a:off x="1606015" y="2579955"/>
            <a:ext cx="273489" cy="507831"/>
          </a:xfrm>
          <a:prstGeom prst="rect">
            <a:avLst/>
          </a:prstGeom>
          <a:noFill/>
        </p:spPr>
        <p:txBody>
          <a:bodyPr wrap="square" rtlCol="0">
            <a:spAutoFit/>
          </a:bodyPr>
          <a:lstStyle/>
          <a:p>
            <a:r>
              <a:rPr lang="en-US" altLang="zh-CN" sz="2700" dirty="0">
                <a:solidFill>
                  <a:schemeClr val="bg1"/>
                </a:solidFill>
              </a:rPr>
              <a:t>3</a:t>
            </a:r>
            <a:endParaRPr lang="zh-CN" altLang="en-US" sz="2700" dirty="0">
              <a:solidFill>
                <a:schemeClr val="bg1"/>
              </a:solidFill>
            </a:endParaRPr>
          </a:p>
        </p:txBody>
      </p:sp>
      <p:sp>
        <p:nvSpPr>
          <p:cNvPr id="15" name="TextBox 71">
            <a:extLst>
              <a:ext uri="{FF2B5EF4-FFF2-40B4-BE49-F238E27FC236}">
                <a16:creationId xmlns:a16="http://schemas.microsoft.com/office/drawing/2014/main" id="{DA23B9BB-5FCA-4139-B9C6-C2ABD6DFB225}"/>
              </a:ext>
            </a:extLst>
          </p:cNvPr>
          <p:cNvSpPr txBox="1"/>
          <p:nvPr/>
        </p:nvSpPr>
        <p:spPr>
          <a:xfrm>
            <a:off x="435429" y="1354970"/>
            <a:ext cx="6030685" cy="1221873"/>
          </a:xfrm>
          <a:prstGeom prst="rect">
            <a:avLst/>
          </a:prstGeom>
          <a:noFill/>
          <a:ln w="9525">
            <a:noFill/>
          </a:ln>
        </p:spPr>
        <p:txBody>
          <a:bodyPr wrap="square">
            <a:spAutoFit/>
          </a:bodyPr>
          <a:lstStyle/>
          <a:p>
            <a:pPr lvl="0" eaLnBrk="0" hangingPunct="0">
              <a:lnSpc>
                <a:spcPct val="120000"/>
              </a:lnSpc>
            </a:pP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l</a:t>
            </a:r>
            <a:r>
              <a:rPr lang="vi-VN" altLang="zh-CN" sz="2100" b="1" dirty="0">
                <a:latin typeface="Times New Roman" panose="02020603050405020304" pitchFamily="18" charset="0"/>
                <a:ea typeface="Arial-Rounded" panose="020B0500000000000000" pitchFamily="34" charset="0"/>
                <a:cs typeface="Times New Roman" panose="02020603050405020304" pitchFamily="18" charset="0"/>
              </a:rPr>
              <a:t>ư</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u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loát</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phân</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biệt</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giọng</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nhân</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vật</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cách</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ở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dài</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1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TextBox 71">
            <a:extLst>
              <a:ext uri="{FF2B5EF4-FFF2-40B4-BE49-F238E27FC236}">
                <a16:creationId xmlns:a16="http://schemas.microsoft.com/office/drawing/2014/main" id="{8F3EB3A0-5642-40EA-A6DC-143D4592DFF9}"/>
              </a:ext>
            </a:extLst>
          </p:cNvPr>
          <p:cNvSpPr txBox="1"/>
          <p:nvPr/>
        </p:nvSpPr>
        <p:spPr>
          <a:xfrm>
            <a:off x="479999" y="2670749"/>
            <a:ext cx="5523367" cy="834074"/>
          </a:xfrm>
          <a:prstGeom prst="rect">
            <a:avLst/>
          </a:prstGeom>
          <a:noFill/>
          <a:ln w="9525">
            <a:noFill/>
          </a:ln>
        </p:spPr>
        <p:txBody>
          <a:bodyPr wrap="square">
            <a:spAutoFit/>
          </a:bodyPr>
          <a:lstStyle/>
          <a:p>
            <a:pPr lvl="0" eaLnBrk="0" hangingPunct="0">
              <a:lnSpc>
                <a:spcPct val="120000"/>
              </a:lnSpc>
            </a:pP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100" b="1"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21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1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995884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2">
            <a:clrChange>
              <a:clrFrom>
                <a:srgbClr val="FFFEFE"/>
              </a:clrFrom>
              <a:clrTo>
                <a:srgbClr val="FFFEFE">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04684" y="1171377"/>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126748" y="1354161"/>
            <a:ext cx="5381301" cy="498663"/>
          </a:xfrm>
          <a:prstGeom prst="rect">
            <a:avLst/>
          </a:prstGeom>
          <a:noFill/>
        </p:spPr>
        <p:txBody>
          <a:bodyPr wrap="square" rtlCol="0">
            <a:spAutoFit/>
          </a:bodyPr>
          <a:lstStyle/>
          <a:p>
            <a:pPr algn="ctr">
              <a:lnSpc>
                <a:spcPct val="150000"/>
              </a:lnSpc>
            </a:pPr>
            <a:r>
              <a:rPr lang="vi-VN" sz="2000" b="1" dirty="0">
                <a:solidFill>
                  <a:srgbClr val="FF0000"/>
                </a:solidFill>
                <a:latin typeface="Times New Roman" pitchFamily="18" charset="0"/>
              </a:rPr>
              <a:t>1. </a:t>
            </a:r>
            <a:r>
              <a:rPr lang="vi-VN" sz="2000" dirty="0">
                <a:latin typeface="Times New Roman" pitchFamily="18" charset="0"/>
              </a:rPr>
              <a:t>Nói về việc làm của em được thầy cô khen.</a:t>
            </a:r>
            <a:endParaRPr lang="en-US" sz="2000" b="1" dirty="0">
              <a:latin typeface="Times New Roman" pitchFamily="18" charset="0"/>
            </a:endParaRPr>
          </a:p>
        </p:txBody>
      </p:sp>
      <p:sp>
        <p:nvSpPr>
          <p:cNvPr id="10" name="TextBox 9">
            <a:extLst>
              <a:ext uri="{FF2B5EF4-FFF2-40B4-BE49-F238E27FC236}">
                <a16:creationId xmlns:a16="http://schemas.microsoft.com/office/drawing/2014/main" id="{8A271AA3-C1D0-4184-8B98-1E3FE8035A05}"/>
              </a:ext>
            </a:extLst>
          </p:cNvPr>
          <p:cNvSpPr txBox="1"/>
          <p:nvPr/>
        </p:nvSpPr>
        <p:spPr>
          <a:xfrm>
            <a:off x="1126748" y="1767385"/>
            <a:ext cx="5565923" cy="498663"/>
          </a:xfrm>
          <a:prstGeom prst="rect">
            <a:avLst/>
          </a:prstGeom>
          <a:noFill/>
        </p:spPr>
        <p:txBody>
          <a:bodyPr wrap="square" rtlCol="0">
            <a:spAutoFit/>
          </a:bodyPr>
          <a:lstStyle/>
          <a:p>
            <a:pPr algn="ctr">
              <a:lnSpc>
                <a:spcPct val="150000"/>
              </a:lnSpc>
            </a:pPr>
            <a:r>
              <a:rPr lang="vi-VN" sz="2000" b="1" dirty="0">
                <a:solidFill>
                  <a:srgbClr val="FF0000"/>
                </a:solidFill>
                <a:latin typeface="Times New Roman" pitchFamily="18" charset="0"/>
              </a:rPr>
              <a:t>2. </a:t>
            </a:r>
            <a:r>
              <a:rPr lang="vi-VN" sz="2000" dirty="0">
                <a:latin typeface="Times New Roman" pitchFamily="18" charset="0"/>
              </a:rPr>
              <a:t>Em cảm thấy thế nào khi được thầy cô khen?</a:t>
            </a:r>
            <a:endParaRPr lang="en-US" sz="2000" b="1" dirty="0">
              <a:latin typeface="Times New Roman" pitchFamily="18" charset="0"/>
            </a:endParaRPr>
          </a:p>
        </p:txBody>
      </p:sp>
      <p:pic>
        <p:nvPicPr>
          <p:cNvPr id="3" name="Picture 2">
            <a:extLst>
              <a:ext uri="{FF2B5EF4-FFF2-40B4-BE49-F238E27FC236}">
                <a16:creationId xmlns:a16="http://schemas.microsoft.com/office/drawing/2014/main" id="{D92CB033-36C4-4AB9-B639-6FE6CE8582FC}"/>
              </a:ext>
            </a:extLst>
          </p:cNvPr>
          <p:cNvPicPr>
            <a:picLocks noChangeAspect="1"/>
          </p:cNvPicPr>
          <p:nvPr/>
        </p:nvPicPr>
        <p:blipFill>
          <a:blip r:embed="rId4">
            <a:clrChange>
              <a:clrFrom>
                <a:srgbClr val="F4FFFF"/>
              </a:clrFrom>
              <a:clrTo>
                <a:srgbClr val="F4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857075" y="2477913"/>
            <a:ext cx="5381301" cy="2440675"/>
          </a:xfrm>
          <a:prstGeom prst="rect">
            <a:avLst/>
          </a:prstGeom>
          <a:ln>
            <a:noFill/>
          </a:ln>
          <a:effectLst>
            <a:softEdge rad="112500"/>
          </a:effectLst>
        </p:spPr>
      </p:pic>
      <p:grpSp>
        <p:nvGrpSpPr>
          <p:cNvPr id="11" name="Group 10">
            <a:extLst>
              <a:ext uri="{FF2B5EF4-FFF2-40B4-BE49-F238E27FC236}">
                <a16:creationId xmlns:a16="http://schemas.microsoft.com/office/drawing/2014/main" id="{A014C561-1115-4EFB-ADF3-61B55631C9EB}"/>
              </a:ext>
            </a:extLst>
          </p:cNvPr>
          <p:cNvGrpSpPr/>
          <p:nvPr/>
        </p:nvGrpSpPr>
        <p:grpSpPr>
          <a:xfrm>
            <a:off x="369343" y="617893"/>
            <a:ext cx="1613647" cy="595792"/>
            <a:chOff x="369343" y="617893"/>
            <a:chExt cx="1613647" cy="595792"/>
          </a:xfrm>
        </p:grpSpPr>
        <p:sp>
          <p:nvSpPr>
            <p:cNvPr id="12" name="TextBox 11">
              <a:extLst>
                <a:ext uri="{FF2B5EF4-FFF2-40B4-BE49-F238E27FC236}">
                  <a16:creationId xmlns:a16="http://schemas.microsoft.com/office/drawing/2014/main" id="{45342F02-CAC5-4F35-AFE6-DE6AB5722B4F}"/>
                </a:ext>
              </a:extLst>
            </p:cNvPr>
            <p:cNvSpPr txBox="1"/>
            <p:nvPr/>
          </p:nvSpPr>
          <p:spPr>
            <a:xfrm>
              <a:off x="369343" y="617893"/>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6</a:t>
              </a:r>
            </a:p>
          </p:txBody>
        </p:sp>
        <p:sp>
          <p:nvSpPr>
            <p:cNvPr id="13" name="TextBox 12">
              <a:extLst>
                <a:ext uri="{FF2B5EF4-FFF2-40B4-BE49-F238E27FC236}">
                  <a16:creationId xmlns:a16="http://schemas.microsoft.com/office/drawing/2014/main" id="{6C5A416F-742A-43ED-958F-FA4652BA792A}"/>
                </a:ext>
              </a:extLst>
            </p:cNvPr>
            <p:cNvSpPr txBox="1"/>
            <p:nvPr/>
          </p:nvSpPr>
          <p:spPr>
            <a:xfrm>
              <a:off x="369343" y="628910"/>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6</a:t>
              </a:r>
            </a:p>
          </p:txBody>
        </p:sp>
      </p:grpSp>
      <p:sp>
        <p:nvSpPr>
          <p:cNvPr id="14" name="TextBox 13">
            <a:extLst>
              <a:ext uri="{FF2B5EF4-FFF2-40B4-BE49-F238E27FC236}">
                <a16:creationId xmlns:a16="http://schemas.microsoft.com/office/drawing/2014/main" id="{CC6224D3-12AA-4F0D-92B8-C4F9C7EB1CD6}"/>
              </a:ext>
            </a:extLst>
          </p:cNvPr>
          <p:cNvSpPr txBox="1"/>
          <p:nvPr/>
        </p:nvSpPr>
        <p:spPr>
          <a:xfrm>
            <a:off x="1858288" y="434410"/>
            <a:ext cx="5693745" cy="707886"/>
          </a:xfrm>
          <a:prstGeom prst="rect">
            <a:avLst/>
          </a:prstGeom>
          <a:noFill/>
        </p:spPr>
        <p:txBody>
          <a:bodyPr wrap="square" rtlCol="0">
            <a:spAutoFit/>
          </a:bodyPr>
          <a:lstStyle/>
          <a:p>
            <a:r>
              <a:rPr lang="vi-VN" sz="4000" dirty="0">
                <a:solidFill>
                  <a:schemeClr val="accent2"/>
                </a:solidFill>
                <a:latin typeface="UTM Cookies" panose="02040603050506020204" pitchFamily="18" charset="0"/>
              </a:rPr>
              <a:t>MỘT GIỜ HỌC</a:t>
            </a:r>
            <a:endParaRPr lang="en-US" sz="4000" dirty="0">
              <a:solidFill>
                <a:schemeClr val="accent2"/>
              </a:solidFill>
              <a:latin typeface="UTM Cookies" panose="02040603050506020204" pitchFamily="18" charset="0"/>
            </a:endParaRPr>
          </a:p>
        </p:txBody>
      </p:sp>
      <p:sp>
        <p:nvSpPr>
          <p:cNvPr id="2" name="Rectangle 1"/>
          <p:cNvSpPr/>
          <p:nvPr/>
        </p:nvSpPr>
        <p:spPr>
          <a:xfrm>
            <a:off x="4785852" y="4918588"/>
            <a:ext cx="1452524" cy="125359"/>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1E3D26-0FBF-489D-9BF9-77F94C02DE90}"/>
              </a:ext>
            </a:extLst>
          </p:cNvPr>
          <p:cNvSpPr txBox="1"/>
          <p:nvPr/>
        </p:nvSpPr>
        <p:spPr>
          <a:xfrm>
            <a:off x="746086" y="220308"/>
            <a:ext cx="5365827" cy="413703"/>
          </a:xfrm>
          <a:prstGeom prst="rect">
            <a:avLst/>
          </a:prstGeom>
          <a:noFill/>
        </p:spPr>
        <p:txBody>
          <a:bodyPr wrap="square" rtlCol="0">
            <a:spAutoFit/>
          </a:bodyPr>
          <a:lstStyle/>
          <a:p>
            <a:pPr algn="ctr">
              <a:lnSpc>
                <a:spcPct val="150000"/>
              </a:lnSpc>
            </a:pPr>
            <a:r>
              <a:rPr lang="vi-VN" sz="1600" b="1" dirty="0">
                <a:solidFill>
                  <a:srgbClr val="FF0000"/>
                </a:solidFill>
                <a:latin typeface="Times New Roman" pitchFamily="18" charset="0"/>
              </a:rPr>
              <a:t>Một giờ học</a:t>
            </a:r>
            <a:endParaRPr lang="en-US" sz="1600" b="1" dirty="0">
              <a:solidFill>
                <a:srgbClr val="FF0000"/>
              </a:solidFill>
              <a:latin typeface="Times New Roman" pitchFamily="18" charset="0"/>
            </a:endParaRPr>
          </a:p>
        </p:txBody>
      </p:sp>
      <p:sp>
        <p:nvSpPr>
          <p:cNvPr id="5" name="TextBox 4">
            <a:extLst>
              <a:ext uri="{FF2B5EF4-FFF2-40B4-BE49-F238E27FC236}">
                <a16:creationId xmlns:a16="http://schemas.microsoft.com/office/drawing/2014/main" id="{83DE1F8B-C43D-4B7A-8155-BEAC33AC1D49}"/>
              </a:ext>
            </a:extLst>
          </p:cNvPr>
          <p:cNvSpPr txBox="1"/>
          <p:nvPr/>
        </p:nvSpPr>
        <p:spPr>
          <a:xfrm>
            <a:off x="435427" y="593777"/>
            <a:ext cx="6063343" cy="4464877"/>
          </a:xfrm>
          <a:prstGeom prst="rect">
            <a:avLst/>
          </a:prstGeom>
          <a:noFill/>
        </p:spPr>
        <p:txBody>
          <a:bodyPr wrap="square" rtlCol="0">
            <a:spAutoFit/>
          </a:bodyPr>
          <a:lstStyle/>
          <a:p>
            <a:pPr algn="just">
              <a:lnSpc>
                <a:spcPct val="120000"/>
              </a:lnSpc>
            </a:pPr>
            <a:r>
              <a:rPr lang="vi-VN" b="1" dirty="0">
                <a:latin typeface="Times New Roman" pitchFamily="18" charset="0"/>
              </a:rPr>
              <a:t>      Thầy giáo nói: “Chúng ta cần học cách giao tiếp tự tin. Vì thế hôm nay chúng ta sẽ tập nói trước lớp về bất cứ điều gì mình thích.”</a:t>
            </a:r>
          </a:p>
          <a:p>
            <a:pPr algn="just">
              <a:lnSpc>
                <a:spcPct val="120000"/>
              </a:lnSpc>
            </a:pPr>
            <a:r>
              <a:rPr lang="vi-VN" b="1" dirty="0">
                <a:latin typeface="Times New Roman" pitchFamily="18" charset="0"/>
              </a:rPr>
              <a:t>      Quang được mời lên nói đầu tiên. Cậu lúng túng, đỏ mặt. Quang cảm thấy nói với bạn bên cạnh thì dễ, nhưng nói trước cả lớp thì sao mà khó thế. Thầy bảo: “Em cố nhớ xem, sáng nay ngủ dậy, em đã làm gì?”</a:t>
            </a:r>
          </a:p>
          <a:p>
            <a:pPr algn="just">
              <a:lnSpc>
                <a:spcPct val="120000"/>
              </a:lnSpc>
            </a:pPr>
            <a:r>
              <a:rPr lang="vi-VN" b="1" dirty="0">
                <a:latin typeface="Times New Roman" pitchFamily="18" charset="0"/>
              </a:rPr>
              <a:t>      Quang ngập ngừng, vừa nói vừa gãi đầu: “Em...”.</a:t>
            </a:r>
          </a:p>
          <a:p>
            <a:pPr algn="just">
              <a:lnSpc>
                <a:spcPct val="120000"/>
              </a:lnSpc>
            </a:pPr>
            <a:r>
              <a:rPr lang="vi-VN" b="1" dirty="0">
                <a:latin typeface="Times New Roman" pitchFamily="18" charset="0"/>
              </a:rPr>
              <a:t>      Thầy giáo nhắc: “Rồi gì nữa?”.</a:t>
            </a:r>
          </a:p>
          <a:p>
            <a:pPr algn="just">
              <a:lnSpc>
                <a:spcPct val="120000"/>
              </a:lnSpc>
            </a:pPr>
            <a:r>
              <a:rPr lang="vi-VN" b="1" dirty="0">
                <a:latin typeface="Times New Roman" pitchFamily="18" charset="0"/>
              </a:rPr>
              <a:t>      Quang lại gãi đầu: “À...ờ...Em ngủ dậy.”. Và cậu nói tiếp: “Rồi...ờ...”.</a:t>
            </a:r>
          </a:p>
          <a:p>
            <a:pPr algn="just">
              <a:lnSpc>
                <a:spcPct val="120000"/>
              </a:lnSpc>
            </a:pPr>
            <a:r>
              <a:rPr lang="vi-VN" b="1" dirty="0">
                <a:latin typeface="Times New Roman" pitchFamily="18" charset="0"/>
              </a:rPr>
              <a:t>      Thầy giáo mỉm cười, kiên nhẫn nghe Quang nói. Thầy bảo: “Thế là được rồi đấy!”</a:t>
            </a:r>
          </a:p>
          <a:p>
            <a:pPr algn="just">
              <a:lnSpc>
                <a:spcPct val="120000"/>
              </a:lnSpc>
            </a:pPr>
            <a:r>
              <a:rPr lang="vi-VN" b="1" dirty="0">
                <a:latin typeface="Times New Roman" pitchFamily="18" charset="0"/>
              </a:rPr>
              <a:t>      Nhưng Quang chưa chịu về chỗ. Bỗng cậu nói to: “Rồi sau đó...ờ...ờ”. Quang thở mạnh một hơi rồi nói tiếp: “Mẹ... ờ... bảo: Con đánh răng đi.   Thế là em đánh răng.”. Thầy giáo vỗ tay. Cả lớp vỗ tay theo. Cuối cùng, Quang nói với giọng rất tự tin: “Sau đó bố đưa em đi học.”.</a:t>
            </a:r>
          </a:p>
          <a:p>
            <a:pPr algn="just">
              <a:lnSpc>
                <a:spcPct val="120000"/>
              </a:lnSpc>
            </a:pPr>
            <a:r>
              <a:rPr lang="vi-VN" b="1" dirty="0">
                <a:latin typeface="Times New Roman" pitchFamily="18" charset="0"/>
              </a:rPr>
              <a:t>      Thầy giáo vỗ tay. Các bạn vỗ tay theo. Quang cũng vỗ tay. Cả lớp tràn ngập tiếng vỗ tay.</a:t>
            </a:r>
          </a:p>
          <a:p>
            <a:pPr algn="r">
              <a:lnSpc>
                <a:spcPct val="120000"/>
              </a:lnSpc>
            </a:pPr>
            <a:r>
              <a:rPr lang="vi-VN" b="1" dirty="0">
                <a:latin typeface="Times New Roman" pitchFamily="18" charset="0"/>
              </a:rPr>
              <a:t>(Phỏng theo </a:t>
            </a:r>
            <a:r>
              <a:rPr lang="vi-VN" b="1" i="1" dirty="0">
                <a:latin typeface="Times New Roman" pitchFamily="18" charset="0"/>
              </a:rPr>
              <a:t>Tốt-tô-chan, cô bé bên cửa sổ</a:t>
            </a:r>
            <a:r>
              <a:rPr lang="vi-VN" b="1" dirty="0">
                <a:latin typeface="Times New Roman" pitchFamily="18" charset="0"/>
              </a:rPr>
              <a:t>)</a:t>
            </a:r>
            <a:endParaRPr lang="en-US" b="1" dirty="0">
              <a:latin typeface="Times New Roman" pitchFamily="18" charset="0"/>
            </a:endParaRPr>
          </a:p>
        </p:txBody>
      </p:sp>
    </p:spTree>
    <p:extLst>
      <p:ext uri="{BB962C8B-B14F-4D97-AF65-F5344CB8AC3E}">
        <p14:creationId xmlns:p14="http://schemas.microsoft.com/office/powerpoint/2010/main" val="34654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1E3D26-0FBF-489D-9BF9-77F94C02DE90}"/>
              </a:ext>
            </a:extLst>
          </p:cNvPr>
          <p:cNvSpPr txBox="1"/>
          <p:nvPr/>
        </p:nvSpPr>
        <p:spPr>
          <a:xfrm>
            <a:off x="809148" y="262337"/>
            <a:ext cx="5365827" cy="417422"/>
          </a:xfrm>
          <a:prstGeom prst="rect">
            <a:avLst/>
          </a:prstGeom>
          <a:noFill/>
        </p:spPr>
        <p:txBody>
          <a:bodyPr wrap="square" rtlCol="0">
            <a:spAutoFit/>
          </a:bodyPr>
          <a:lstStyle/>
          <a:p>
            <a:pPr algn="ctr">
              <a:lnSpc>
                <a:spcPct val="150000"/>
              </a:lnSpc>
            </a:pPr>
            <a:r>
              <a:rPr lang="vi-VN" sz="1600" b="1" dirty="0">
                <a:solidFill>
                  <a:srgbClr val="FF0000"/>
                </a:solidFill>
                <a:latin typeface="Times New Roman" pitchFamily="18" charset="0"/>
              </a:rPr>
              <a:t>Một giờ học</a:t>
            </a:r>
            <a:endParaRPr lang="en-US" sz="1600" b="1" dirty="0">
              <a:solidFill>
                <a:srgbClr val="FF0000"/>
              </a:solidFill>
              <a:latin typeface="Times New Roman" pitchFamily="18" charset="0"/>
            </a:endParaRPr>
          </a:p>
        </p:txBody>
      </p:sp>
      <p:sp>
        <p:nvSpPr>
          <p:cNvPr id="5" name="TextBox 4">
            <a:extLst>
              <a:ext uri="{FF2B5EF4-FFF2-40B4-BE49-F238E27FC236}">
                <a16:creationId xmlns:a16="http://schemas.microsoft.com/office/drawing/2014/main" id="{83DE1F8B-C43D-4B7A-8155-BEAC33AC1D49}"/>
              </a:ext>
            </a:extLst>
          </p:cNvPr>
          <p:cNvSpPr txBox="1"/>
          <p:nvPr/>
        </p:nvSpPr>
        <p:spPr>
          <a:xfrm>
            <a:off x="582937" y="678623"/>
            <a:ext cx="5855675" cy="4524315"/>
          </a:xfrm>
          <a:prstGeom prst="rect">
            <a:avLst/>
          </a:prstGeom>
          <a:noFill/>
        </p:spPr>
        <p:txBody>
          <a:bodyPr wrap="square" rtlCol="0">
            <a:spAutoFit/>
          </a:bodyPr>
          <a:lstStyle/>
          <a:p>
            <a:pPr algn="just">
              <a:lnSpc>
                <a:spcPct val="120000"/>
              </a:lnSpc>
            </a:pPr>
            <a:r>
              <a:rPr lang="vi-VN" b="1" dirty="0">
                <a:solidFill>
                  <a:schemeClr val="tx1"/>
                </a:solidFill>
                <a:latin typeface="Times New Roman" pitchFamily="18" charset="0"/>
              </a:rPr>
              <a:t> </a:t>
            </a:r>
            <a:r>
              <a:rPr lang="en-US" b="1" dirty="0">
                <a:solidFill>
                  <a:srgbClr val="FF0000"/>
                </a:solidFill>
                <a:latin typeface="Times New Roman" pitchFamily="18" charset="0"/>
              </a:rPr>
              <a:t>1.</a:t>
            </a:r>
            <a:r>
              <a:rPr lang="vi-VN" b="1" dirty="0">
                <a:solidFill>
                  <a:schemeClr val="tx1"/>
                </a:solidFill>
                <a:latin typeface="Times New Roman" pitchFamily="18" charset="0"/>
              </a:rPr>
              <a:t> Thầy giáo nói: “Chúng ta cần học cách giao tiếp tự tin. Vì thế hôm nay chúng ta sẽ tập nói trước lớp về bất cứ điều gì mình thích.”</a:t>
            </a:r>
          </a:p>
          <a:p>
            <a:pPr algn="just">
              <a:lnSpc>
                <a:spcPct val="120000"/>
              </a:lnSpc>
            </a:pPr>
            <a:r>
              <a:rPr lang="en-US" b="1" dirty="0">
                <a:solidFill>
                  <a:srgbClr val="FF0000"/>
                </a:solidFill>
                <a:latin typeface="Times New Roman" pitchFamily="18" charset="0"/>
              </a:rPr>
              <a:t> 2. </a:t>
            </a:r>
            <a:r>
              <a:rPr lang="vi-VN" b="1" dirty="0">
                <a:solidFill>
                  <a:schemeClr val="tx1"/>
                </a:solidFill>
                <a:latin typeface="Times New Roman" pitchFamily="18" charset="0"/>
              </a:rPr>
              <a:t>Quang được mời lên nói đầu tiên. Cậu lúng túng, đỏ mặt. Quang cảm thấy nói với bạn bên cạnh thì dễ, nhưng nói trước cả lớp thì sao mà khó thế. Thầy bảo: “Em cố nhớ xem, sáng nay ngủ dậy, em đã làm gì?”</a:t>
            </a:r>
          </a:p>
          <a:p>
            <a:pPr algn="just">
              <a:lnSpc>
                <a:spcPct val="120000"/>
              </a:lnSpc>
            </a:pPr>
            <a:r>
              <a:rPr lang="vi-VN" b="1" dirty="0">
                <a:solidFill>
                  <a:schemeClr val="tx1"/>
                </a:solidFill>
                <a:latin typeface="Times New Roman" pitchFamily="18" charset="0"/>
              </a:rPr>
              <a:t> </a:t>
            </a:r>
            <a:r>
              <a:rPr lang="en-US" b="1" dirty="0">
                <a:solidFill>
                  <a:srgbClr val="FF0000"/>
                </a:solidFill>
                <a:latin typeface="Times New Roman" pitchFamily="18" charset="0"/>
              </a:rPr>
              <a:t>3. </a:t>
            </a:r>
            <a:r>
              <a:rPr lang="vi-VN" b="1" dirty="0">
                <a:solidFill>
                  <a:schemeClr val="tx1"/>
                </a:solidFill>
                <a:latin typeface="Times New Roman" pitchFamily="18" charset="0"/>
              </a:rPr>
              <a:t>Quang ngập ngừng, vừa nói vừa gãi đầu: “Em...”.</a:t>
            </a:r>
          </a:p>
          <a:p>
            <a:pPr algn="just">
              <a:lnSpc>
                <a:spcPct val="120000"/>
              </a:lnSpc>
            </a:pPr>
            <a:r>
              <a:rPr lang="vi-VN" b="1" dirty="0">
                <a:solidFill>
                  <a:schemeClr val="tx1"/>
                </a:solidFill>
                <a:latin typeface="Times New Roman" pitchFamily="18" charset="0"/>
              </a:rPr>
              <a:t>      Thầy giáo nhắc: “Rồi gì nữa?”.</a:t>
            </a:r>
          </a:p>
          <a:p>
            <a:pPr algn="just">
              <a:lnSpc>
                <a:spcPct val="120000"/>
              </a:lnSpc>
            </a:pPr>
            <a:r>
              <a:rPr lang="vi-VN" b="1" dirty="0">
                <a:solidFill>
                  <a:schemeClr val="tx1"/>
                </a:solidFill>
                <a:latin typeface="Times New Roman" pitchFamily="18" charset="0"/>
              </a:rPr>
              <a:t>      Quang lại gãi đầu: “À...ờ...Em ngủ dậy.”. Và cậu nói tiếp: “Rồi...ờ...”.</a:t>
            </a:r>
          </a:p>
          <a:p>
            <a:pPr algn="just">
              <a:lnSpc>
                <a:spcPct val="120000"/>
              </a:lnSpc>
            </a:pPr>
            <a:r>
              <a:rPr lang="vi-VN" b="1" dirty="0">
                <a:solidFill>
                  <a:schemeClr val="tx1"/>
                </a:solidFill>
                <a:latin typeface="Times New Roman" pitchFamily="18" charset="0"/>
              </a:rPr>
              <a:t>      Thầy giáo mỉm cười, kiên nhẫn nghe Quang nói. Thầy bảo: “Thế là được rồi đấy!”</a:t>
            </a:r>
          </a:p>
          <a:p>
            <a:pPr algn="just">
              <a:lnSpc>
                <a:spcPct val="120000"/>
              </a:lnSpc>
            </a:pPr>
            <a:r>
              <a:rPr lang="vi-VN" b="1" dirty="0">
                <a:solidFill>
                  <a:schemeClr val="tx1"/>
                </a:solidFill>
                <a:latin typeface="Times New Roman" pitchFamily="18" charset="0"/>
              </a:rPr>
              <a:t>      Nhưng Quang chưa chịu về chỗ. Bỗng cậu nói to: “Rồi sau đó...ờ...ờ”. Quang thở mạnh một hơi rồi nói tiếp: “Mẹ... ờ... bảo: Con đánh răng đi.   Thế là em đánh răng.”. Thầy giáo vỗ tay. Cả lớp vỗ tay theo. Cuối cùng, Quang nói với giọng rất tự tin: “Sau đó bố đưa em đi học.”.</a:t>
            </a:r>
          </a:p>
          <a:p>
            <a:pPr algn="just">
              <a:lnSpc>
                <a:spcPct val="120000"/>
              </a:lnSpc>
            </a:pPr>
            <a:r>
              <a:rPr lang="vi-VN" b="1" dirty="0">
                <a:solidFill>
                  <a:schemeClr val="tx1"/>
                </a:solidFill>
                <a:latin typeface="Times New Roman" pitchFamily="18" charset="0"/>
              </a:rPr>
              <a:t> </a:t>
            </a:r>
            <a:r>
              <a:rPr lang="en-US" b="1" dirty="0">
                <a:solidFill>
                  <a:srgbClr val="FF0000"/>
                </a:solidFill>
                <a:latin typeface="Times New Roman" pitchFamily="18" charset="0"/>
              </a:rPr>
              <a:t>4. </a:t>
            </a:r>
            <a:r>
              <a:rPr lang="vi-VN" b="1" dirty="0">
                <a:solidFill>
                  <a:schemeClr val="tx1"/>
                </a:solidFill>
                <a:latin typeface="Times New Roman" pitchFamily="18" charset="0"/>
              </a:rPr>
              <a:t>Thầy giáo vỗ tay. Các bạn vỗ tay theo. Quang cũng vỗ tay. Cả lớp tràn ngập tiếng vỗ tay.</a:t>
            </a:r>
          </a:p>
          <a:p>
            <a:pPr algn="r">
              <a:lnSpc>
                <a:spcPct val="120000"/>
              </a:lnSpc>
            </a:pPr>
            <a:r>
              <a:rPr lang="vi-VN" b="1" dirty="0">
                <a:solidFill>
                  <a:schemeClr val="tx1"/>
                </a:solidFill>
                <a:latin typeface="Times New Roman" pitchFamily="18" charset="0"/>
              </a:rPr>
              <a:t>(Phỏng theo </a:t>
            </a:r>
            <a:r>
              <a:rPr lang="vi-VN" b="1" i="1" dirty="0">
                <a:solidFill>
                  <a:schemeClr val="tx1"/>
                </a:solidFill>
                <a:latin typeface="Times New Roman" pitchFamily="18" charset="0"/>
              </a:rPr>
              <a:t>Tốt-tô-chan, cô bé bên cửa sổ</a:t>
            </a:r>
            <a:r>
              <a:rPr lang="vi-VN" b="1" dirty="0">
                <a:solidFill>
                  <a:schemeClr val="tx1"/>
                </a:solidFill>
                <a:latin typeface="Times New Roman" pitchFamily="18" charset="0"/>
              </a:rPr>
              <a:t>)</a:t>
            </a:r>
            <a:endParaRPr lang="en-US" b="1" dirty="0">
              <a:solidFill>
                <a:schemeClr val="tx1"/>
              </a:solidFill>
              <a:latin typeface="Times New Roman" pitchFamily="18" charset="0"/>
            </a:endParaRPr>
          </a:p>
        </p:txBody>
      </p:sp>
    </p:spTree>
    <p:extLst>
      <p:ext uri="{BB962C8B-B14F-4D97-AF65-F5344CB8AC3E}">
        <p14:creationId xmlns:p14="http://schemas.microsoft.com/office/powerpoint/2010/main" val="185326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04800" y="787699"/>
            <a:ext cx="6248400" cy="2259978"/>
          </a:xfrm>
          <a:prstGeom prst="rect">
            <a:avLst/>
          </a:prstGeom>
        </p:spPr>
        <p:txBody>
          <a:bodyPr wrap="square">
            <a:spAutoFit/>
          </a:bodyPr>
          <a:lstStyle/>
          <a:p>
            <a:pPr>
              <a:lnSpc>
                <a:spcPct val="120000"/>
              </a:lnSpc>
            </a:pPr>
            <a:r>
              <a:rPr lang="en-US" sz="2800" dirty="0">
                <a:solidFill>
                  <a:schemeClr val="tx1"/>
                </a:solidFill>
                <a:latin typeface="Times New Roman" pitchFamily="18" charset="0"/>
              </a:rPr>
              <a:t>    </a:t>
            </a:r>
            <a:r>
              <a:rPr lang="en-US" sz="3000" b="1" dirty="0">
                <a:solidFill>
                  <a:srgbClr val="FF0000"/>
                </a:solidFill>
                <a:latin typeface="Times New Roman" pitchFamily="18" charset="0"/>
              </a:rPr>
              <a:t>1. </a:t>
            </a:r>
            <a:r>
              <a:rPr lang="vi-VN" sz="3000" dirty="0">
                <a:solidFill>
                  <a:schemeClr val="bg1">
                    <a:lumMod val="10000"/>
                  </a:schemeClr>
                </a:solidFill>
                <a:latin typeface="Times New Roman" pitchFamily="18" charset="0"/>
              </a:rPr>
              <a:t>Thầy giáo nói: “Chúng ta cần học cách giao tiếp tự tin. Vì thế hôm nay chúng ta sẽ tập nói trước lớp về bất cứ điều gì mình thích.”</a:t>
            </a:r>
          </a:p>
        </p:txBody>
      </p:sp>
      <p:sp>
        <p:nvSpPr>
          <p:cNvPr id="3" name="TextBox 2">
            <a:extLst>
              <a:ext uri="{FF2B5EF4-FFF2-40B4-BE49-F238E27FC236}">
                <a16:creationId xmlns:a16="http://schemas.microsoft.com/office/drawing/2014/main" id="{EC1E3D26-0FBF-489D-9BF9-77F94C02DE90}"/>
              </a:ext>
            </a:extLst>
          </p:cNvPr>
          <p:cNvSpPr txBox="1"/>
          <p:nvPr/>
        </p:nvSpPr>
        <p:spPr>
          <a:xfrm>
            <a:off x="917459" y="100182"/>
            <a:ext cx="5365827" cy="742511"/>
          </a:xfrm>
          <a:prstGeom prst="rect">
            <a:avLst/>
          </a:prstGeom>
          <a:noFill/>
        </p:spPr>
        <p:txBody>
          <a:bodyPr wrap="square" rtlCol="0">
            <a:spAutoFit/>
          </a:bodyPr>
          <a:lstStyle/>
          <a:p>
            <a:pPr algn="ctr">
              <a:lnSpc>
                <a:spcPct val="150000"/>
              </a:lnSpc>
            </a:pPr>
            <a:r>
              <a:rPr lang="vi-VN" sz="3200" b="1" dirty="0">
                <a:solidFill>
                  <a:srgbClr val="FF0000"/>
                </a:solidFill>
                <a:latin typeface="Times New Roman" pitchFamily="18" charset="0"/>
              </a:rPr>
              <a:t>Một giờ học</a:t>
            </a:r>
            <a:endParaRPr lang="en-US" sz="3200" b="1" dirty="0">
              <a:solidFill>
                <a:srgbClr val="FF0000"/>
              </a:solidFill>
              <a:latin typeface="Times New Roman" pitchFamily="18" charset="0"/>
            </a:endParaRPr>
          </a:p>
        </p:txBody>
      </p:sp>
      <p:cxnSp>
        <p:nvCxnSpPr>
          <p:cNvPr id="6" name="Straight Connector 5"/>
          <p:cNvCxnSpPr>
            <a:cxnSpLocks/>
          </p:cNvCxnSpPr>
          <p:nvPr/>
        </p:nvCxnSpPr>
        <p:spPr>
          <a:xfrm flipH="1">
            <a:off x="5941608" y="1578216"/>
            <a:ext cx="76427" cy="29571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p:cNvCxnSpPr>
          <p:nvPr/>
        </p:nvCxnSpPr>
        <p:spPr>
          <a:xfrm flipH="1">
            <a:off x="4741589" y="2101638"/>
            <a:ext cx="87991" cy="32394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3EC9E12-C18D-438D-8215-34F95CD582A3}"/>
              </a:ext>
            </a:extLst>
          </p:cNvPr>
          <p:cNvGrpSpPr/>
          <p:nvPr/>
        </p:nvGrpSpPr>
        <p:grpSpPr>
          <a:xfrm>
            <a:off x="3311884" y="2587901"/>
            <a:ext cx="117116" cy="356342"/>
            <a:chOff x="2270234" y="2743200"/>
            <a:chExt cx="151649" cy="310055"/>
          </a:xfrm>
        </p:grpSpPr>
        <p:cxnSp>
          <p:nvCxnSpPr>
            <p:cNvPr id="8" name="Straight Connector 7"/>
            <p:cNvCxnSpPr/>
            <p:nvPr/>
          </p:nvCxnSpPr>
          <p:spPr>
            <a:xfrm rot="5400000">
              <a:off x="2180896" y="2832538"/>
              <a:ext cx="294290" cy="1156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216931" y="2848303"/>
              <a:ext cx="294290" cy="1156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a:extLst>
              <a:ext uri="{FF2B5EF4-FFF2-40B4-BE49-F238E27FC236}">
                <a16:creationId xmlns:a16="http://schemas.microsoft.com/office/drawing/2014/main" id="{CC577051-BDEB-4BB6-955D-B840962222B1}"/>
              </a:ext>
            </a:extLst>
          </p:cNvPr>
          <p:cNvCxnSpPr/>
          <p:nvPr/>
        </p:nvCxnSpPr>
        <p:spPr>
          <a:xfrm>
            <a:off x="1351003" y="1808828"/>
            <a:ext cx="102489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4F3B02B-4E99-473E-AF3C-E311243A8DDE}"/>
              </a:ext>
            </a:extLst>
          </p:cNvPr>
          <p:cNvCxnSpPr>
            <a:cxnSpLocks/>
          </p:cNvCxnSpPr>
          <p:nvPr/>
        </p:nvCxnSpPr>
        <p:spPr>
          <a:xfrm>
            <a:off x="2710847" y="1800830"/>
            <a:ext cx="65220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2336EDB-8C23-4CE2-8BC5-31713B92B3E9}"/>
              </a:ext>
            </a:extLst>
          </p:cNvPr>
          <p:cNvSpPr txBox="1"/>
          <p:nvPr/>
        </p:nvSpPr>
        <p:spPr>
          <a:xfrm>
            <a:off x="459956" y="3040082"/>
            <a:ext cx="5999398" cy="954107"/>
          </a:xfrm>
          <a:prstGeom prst="rect">
            <a:avLst/>
          </a:prstGeom>
          <a:noFill/>
        </p:spPr>
        <p:txBody>
          <a:bodyPr wrap="square">
            <a:spAutoFit/>
          </a:bodyPr>
          <a:lstStyle/>
          <a:p>
            <a:r>
              <a:rPr lang="vi-VN" sz="2800" dirty="0">
                <a:solidFill>
                  <a:srgbClr val="FF0000"/>
                </a:solidFill>
                <a:latin typeface="Times New Roman" panose="02020603050405020304" pitchFamily="18" charset="0"/>
                <a:cs typeface="Times New Roman" panose="02020603050405020304" pitchFamily="18" charset="0"/>
              </a:rPr>
              <a:t>tự tin: </a:t>
            </a:r>
            <a:r>
              <a:rPr lang="vi-VN" sz="2800" dirty="0">
                <a:solidFill>
                  <a:srgbClr val="002060"/>
                </a:solidFill>
                <a:latin typeface="Times New Roman" panose="02020603050405020304" pitchFamily="18" charset="0"/>
                <a:cs typeface="Times New Roman" panose="02020603050405020304" pitchFamily="18" charset="0"/>
              </a:rPr>
              <a:t>là tin tưởng vào khả năng của bản thân, chủ động trong mọi việc</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2FCD7D9-B956-4542-BA64-79BA2CDB6BC6}"/>
              </a:ext>
            </a:extLst>
          </p:cNvPr>
          <p:cNvSpPr txBox="1"/>
          <p:nvPr/>
        </p:nvSpPr>
        <p:spPr>
          <a:xfrm>
            <a:off x="243447" y="2981940"/>
            <a:ext cx="6248400" cy="954107"/>
          </a:xfrm>
          <a:prstGeom prst="rect">
            <a:avLst/>
          </a:prstGeom>
          <a:noFill/>
        </p:spPr>
        <p:txBody>
          <a:bodyPr wrap="square" rtlCol="0">
            <a:spAutoFit/>
          </a:bodyPr>
          <a:lstStyle/>
          <a:p>
            <a:r>
              <a:rPr lang="vi-VN" sz="2800" i="1" dirty="0"/>
              <a:t> </a:t>
            </a:r>
            <a:r>
              <a:rPr lang="vi-VN" sz="2800" dirty="0">
                <a:solidFill>
                  <a:srgbClr val="FF0000"/>
                </a:solidFill>
                <a:latin typeface="Times New Roman" panose="02020603050405020304" pitchFamily="18" charset="0"/>
                <a:cs typeface="Times New Roman" panose="02020603050405020304" pitchFamily="18" charset="0"/>
              </a:rPr>
              <a:t>giao tiếp</a:t>
            </a:r>
            <a:r>
              <a:rPr lang="vi-VN" sz="2800" dirty="0">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là sự trao đổi với nhau tư duy hoặc ý tưởng bằng lời</a:t>
            </a:r>
          </a:p>
        </p:txBody>
      </p:sp>
    </p:spTree>
    <p:extLst>
      <p:ext uri="{BB962C8B-B14F-4D97-AF65-F5344CB8AC3E}">
        <p14:creationId xmlns:p14="http://schemas.microsoft.com/office/powerpoint/2010/main" val="97997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5" presetClass="exit" presetSubtype="10" fill="hold" grpId="1" nodeType="withEffect">
                                  <p:stCondLst>
                                    <p:cond delay="0"/>
                                  </p:stCondLst>
                                  <p:childTnLst>
                                    <p:animEffect transition="out" filter="checkerboard(across)">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par>
                                <p:cTn id="21" presetID="22" presetClass="entr" presetSubtype="8"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xit" presetSubtype="10" fill="hold" nodeType="clickEffect">
                                  <p:stCondLst>
                                    <p:cond delay="0"/>
                                  </p:stCondLst>
                                  <p:childTnLst>
                                    <p:animEffect transition="out" filter="checkerboard(across)">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par>
                                <p:cTn id="34" presetID="5" presetClass="exit" presetSubtype="10" fill="hold" grpId="1" nodeType="withEffect">
                                  <p:stCondLst>
                                    <p:cond delay="0"/>
                                  </p:stCondLst>
                                  <p:childTnLst>
                                    <p:animEffect transition="out" filter="checkerboard(across)">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par>
                                <p:cTn id="37" presetID="22" presetClass="entr" presetSubtype="1"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par>
                                <p:cTn id="40" presetID="22" presetClass="entr" presetSubtype="1"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par>
                                <p:cTn id="43" presetID="22" presetClass="entr" presetSubtype="1"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2232</TotalTime>
  <Words>2021</Words>
  <Application>Microsoft Office PowerPoint</Application>
  <PresentationFormat>Custom</PresentationFormat>
  <Paragraphs>103</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Kalam</vt:lpstr>
      <vt:lpstr>Arial</vt:lpstr>
      <vt:lpstr>iCiel Crocante</vt:lpstr>
      <vt:lpstr>Times New Roman</vt:lpstr>
      <vt:lpstr>UTM Cookies</vt:lpstr>
      <vt:lpstr>Montserrat</vt:lpstr>
      <vt:lpstr>Arial-Rounded</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Hello</cp:lastModifiedBy>
  <cp:revision>122</cp:revision>
  <dcterms:modified xsi:type="dcterms:W3CDTF">2022-09-18T09:01:09Z</dcterms:modified>
</cp:coreProperties>
</file>