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6" r:id="rId3"/>
    <p:sldMasterId id="2147483689" r:id="rId4"/>
  </p:sldMasterIdLst>
  <p:notesMasterIdLst>
    <p:notesMasterId r:id="rId41"/>
  </p:notesMasterIdLst>
  <p:sldIdLst>
    <p:sldId id="334" r:id="rId5"/>
    <p:sldId id="335" r:id="rId6"/>
    <p:sldId id="336" r:id="rId7"/>
    <p:sldId id="337" r:id="rId8"/>
    <p:sldId id="338" r:id="rId9"/>
    <p:sldId id="299" r:id="rId10"/>
    <p:sldId id="347" r:id="rId11"/>
    <p:sldId id="339" r:id="rId12"/>
    <p:sldId id="311" r:id="rId13"/>
    <p:sldId id="322" r:id="rId14"/>
    <p:sldId id="341" r:id="rId15"/>
    <p:sldId id="342" r:id="rId16"/>
    <p:sldId id="350" r:id="rId17"/>
    <p:sldId id="351" r:id="rId18"/>
    <p:sldId id="352" r:id="rId19"/>
    <p:sldId id="356" r:id="rId20"/>
    <p:sldId id="353" r:id="rId21"/>
    <p:sldId id="315" r:id="rId22"/>
    <p:sldId id="354" r:id="rId23"/>
    <p:sldId id="288" r:id="rId24"/>
    <p:sldId id="331" r:id="rId25"/>
    <p:sldId id="324" r:id="rId26"/>
    <p:sldId id="343" r:id="rId27"/>
    <p:sldId id="282" r:id="rId28"/>
    <p:sldId id="327" r:id="rId29"/>
    <p:sldId id="344" r:id="rId30"/>
    <p:sldId id="345" r:id="rId31"/>
    <p:sldId id="346" r:id="rId32"/>
    <p:sldId id="357" r:id="rId33"/>
    <p:sldId id="256" r:id="rId34"/>
    <p:sldId id="328" r:id="rId35"/>
    <p:sldId id="330" r:id="rId36"/>
    <p:sldId id="268" r:id="rId37"/>
    <p:sldId id="321" r:id="rId38"/>
    <p:sldId id="349" r:id="rId39"/>
    <p:sldId id="28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CCFF"/>
    <a:srgbClr val="FAD6A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4660"/>
  </p:normalViewPr>
  <p:slideViewPr>
    <p:cSldViewPr snapToGrid="0">
      <p:cViewPr varScale="1">
        <p:scale>
          <a:sx n="63" d="100"/>
          <a:sy n="63" d="100"/>
        </p:scale>
        <p:origin x="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95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6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42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58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85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86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700"/>
            <a:ext cx="2409600" cy="1670400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5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89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41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94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26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5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10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08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29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38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21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60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24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39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73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7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85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92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84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36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94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2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2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272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82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38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70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294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686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69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27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371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308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572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3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7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9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61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.jpeg"/><Relationship Id="rId7" Type="http://schemas.openxmlformats.org/officeDocument/2006/relationships/slide" Target="slide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2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912"/>
            <a:ext cx="12192000" cy="8133805"/>
          </a:xfrm>
          <a:prstGeom prst="rect">
            <a:avLst/>
          </a:prstGeom>
        </p:spPr>
      </p:pic>
      <p:pic>
        <p:nvPicPr>
          <p:cNvPr id="2050" name="Picture 2" descr="đất nặn thủ công, đất nặn an toàn cho bé | Shope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66" y="1225844"/>
            <a:ext cx="4368140" cy="4368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>
            <a:hlinkClick r:id="rId4" action="ppaction://hlinksldjump"/>
          </p:cNvPr>
          <p:cNvSpPr/>
          <p:nvPr/>
        </p:nvSpPr>
        <p:spPr>
          <a:xfrm>
            <a:off x="3778364" y="2830236"/>
            <a:ext cx="2866490" cy="278429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hlinkClick r:id="rId5" action="ppaction://hlinksldjump"/>
          </p:cNvPr>
          <p:cNvSpPr/>
          <p:nvPr/>
        </p:nvSpPr>
        <p:spPr>
          <a:xfrm rot="5400000">
            <a:off x="2744642" y="2224413"/>
            <a:ext cx="4430686" cy="2390661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" fmla="*/ 0 w 4430686"/>
              <a:gd name="connsiteY0" fmla="*/ 2380386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0 w 4430686"/>
              <a:gd name="connsiteY3" fmla="*/ 2380386 h 239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0686" h="2390661">
                <a:moveTo>
                  <a:pt x="0" y="2380386"/>
                </a:moveTo>
                <a:lnTo>
                  <a:pt x="0" y="0"/>
                </a:lnTo>
                <a:lnTo>
                  <a:pt x="4430686" y="2390661"/>
                </a:lnTo>
                <a:lnTo>
                  <a:pt x="0" y="2380386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>
            <a:hlinkClick r:id="rId6" action="ppaction://hlinksldjump"/>
          </p:cNvPr>
          <p:cNvSpPr/>
          <p:nvPr/>
        </p:nvSpPr>
        <p:spPr>
          <a:xfrm rot="14136867">
            <a:off x="4276311" y="2716632"/>
            <a:ext cx="4741458" cy="2088486"/>
          </a:xfrm>
          <a:custGeom>
            <a:avLst/>
            <a:gdLst>
              <a:gd name="connsiteX0" fmla="*/ 0 w 4048018"/>
              <a:gd name="connsiteY0" fmla="*/ 2208944 h 2208944"/>
              <a:gd name="connsiteX1" fmla="*/ 552236 w 4048018"/>
              <a:gd name="connsiteY1" fmla="*/ 0 h 2208944"/>
              <a:gd name="connsiteX2" fmla="*/ 3495782 w 4048018"/>
              <a:gd name="connsiteY2" fmla="*/ 0 h 2208944"/>
              <a:gd name="connsiteX3" fmla="*/ 4048018 w 4048018"/>
              <a:gd name="connsiteY3" fmla="*/ 2208944 h 2208944"/>
              <a:gd name="connsiteX4" fmla="*/ 0 w 4048018"/>
              <a:gd name="connsiteY4" fmla="*/ 2208944 h 2208944"/>
              <a:gd name="connsiteX0" fmla="*/ 0 w 4048018"/>
              <a:gd name="connsiteY0" fmla="*/ 2623101 h 2623101"/>
              <a:gd name="connsiteX1" fmla="*/ 474621 w 4048018"/>
              <a:gd name="connsiteY1" fmla="*/ 0 h 2623101"/>
              <a:gd name="connsiteX2" fmla="*/ 3495782 w 4048018"/>
              <a:gd name="connsiteY2" fmla="*/ 414157 h 2623101"/>
              <a:gd name="connsiteX3" fmla="*/ 4048018 w 4048018"/>
              <a:gd name="connsiteY3" fmla="*/ 2623101 h 2623101"/>
              <a:gd name="connsiteX4" fmla="*/ 0 w 4048018"/>
              <a:gd name="connsiteY4" fmla="*/ 2623101 h 2623101"/>
              <a:gd name="connsiteX0" fmla="*/ 0 w 4048018"/>
              <a:gd name="connsiteY0" fmla="*/ 2623101 h 2623101"/>
              <a:gd name="connsiteX1" fmla="*/ 474621 w 4048018"/>
              <a:gd name="connsiteY1" fmla="*/ 0 h 2623101"/>
              <a:gd name="connsiteX2" fmla="*/ 3518992 w 4048018"/>
              <a:gd name="connsiteY2" fmla="*/ 380242 h 2623101"/>
              <a:gd name="connsiteX3" fmla="*/ 4048018 w 4048018"/>
              <a:gd name="connsiteY3" fmla="*/ 2623101 h 2623101"/>
              <a:gd name="connsiteX4" fmla="*/ 0 w 4048018"/>
              <a:gd name="connsiteY4" fmla="*/ 2623101 h 2623101"/>
              <a:gd name="connsiteX0" fmla="*/ 0 w 4376528"/>
              <a:gd name="connsiteY0" fmla="*/ 2623101 h 2623101"/>
              <a:gd name="connsiteX1" fmla="*/ 474621 w 4376528"/>
              <a:gd name="connsiteY1" fmla="*/ 0 h 2623101"/>
              <a:gd name="connsiteX2" fmla="*/ 3518992 w 4376528"/>
              <a:gd name="connsiteY2" fmla="*/ 380242 h 2623101"/>
              <a:gd name="connsiteX3" fmla="*/ 4376528 w 4376528"/>
              <a:gd name="connsiteY3" fmla="*/ 2088486 h 2623101"/>
              <a:gd name="connsiteX4" fmla="*/ 0 w 4376528"/>
              <a:gd name="connsiteY4" fmla="*/ 2623101 h 2623101"/>
              <a:gd name="connsiteX0" fmla="*/ 0 w 4741458"/>
              <a:gd name="connsiteY0" fmla="*/ 1227995 h 2088486"/>
              <a:gd name="connsiteX1" fmla="*/ 839551 w 4741458"/>
              <a:gd name="connsiteY1" fmla="*/ 0 h 2088486"/>
              <a:gd name="connsiteX2" fmla="*/ 3883922 w 4741458"/>
              <a:gd name="connsiteY2" fmla="*/ 380242 h 2088486"/>
              <a:gd name="connsiteX3" fmla="*/ 4741458 w 4741458"/>
              <a:gd name="connsiteY3" fmla="*/ 2088486 h 2088486"/>
              <a:gd name="connsiteX4" fmla="*/ 0 w 4741458"/>
              <a:gd name="connsiteY4" fmla="*/ 1227995 h 208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458" h="2088486">
                <a:moveTo>
                  <a:pt x="0" y="1227995"/>
                </a:moveTo>
                <a:lnTo>
                  <a:pt x="839551" y="0"/>
                </a:lnTo>
                <a:lnTo>
                  <a:pt x="3883922" y="380242"/>
                </a:lnTo>
                <a:lnTo>
                  <a:pt x="4741458" y="2088486"/>
                </a:lnTo>
                <a:lnTo>
                  <a:pt x="0" y="1227995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5">
            <a:hlinkClick r:id="rId7" action="ppaction://hlinksldjump"/>
          </p:cNvPr>
          <p:cNvSpPr/>
          <p:nvPr/>
        </p:nvSpPr>
        <p:spPr>
          <a:xfrm rot="16200000" flipH="1">
            <a:off x="4923828" y="2414478"/>
            <a:ext cx="4420415" cy="1979695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" fmla="*/ 0 w 4430686"/>
              <a:gd name="connsiteY0" fmla="*/ 2380386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0 w 4430686"/>
              <a:gd name="connsiteY3" fmla="*/ 2380386 h 2390661"/>
              <a:gd name="connsiteX0" fmla="*/ 20548 w 4430686"/>
              <a:gd name="connsiteY0" fmla="*/ 1866681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20548 w 4430686"/>
              <a:gd name="connsiteY3" fmla="*/ 1866681 h 2390661"/>
              <a:gd name="connsiteX0" fmla="*/ 20548 w 4420415"/>
              <a:gd name="connsiteY0" fmla="*/ 1866681 h 1979695"/>
              <a:gd name="connsiteX1" fmla="*/ 0 w 4420415"/>
              <a:gd name="connsiteY1" fmla="*/ 0 h 1979695"/>
              <a:gd name="connsiteX2" fmla="*/ 4420415 w 4420415"/>
              <a:gd name="connsiteY2" fmla="*/ 1979695 h 1979695"/>
              <a:gd name="connsiteX3" fmla="*/ 20548 w 4420415"/>
              <a:gd name="connsiteY3" fmla="*/ 1866681 h 1979695"/>
              <a:gd name="connsiteX0" fmla="*/ 51371 w 4420415"/>
              <a:gd name="connsiteY0" fmla="*/ 1969423 h 1979695"/>
              <a:gd name="connsiteX1" fmla="*/ 0 w 4420415"/>
              <a:gd name="connsiteY1" fmla="*/ 0 h 1979695"/>
              <a:gd name="connsiteX2" fmla="*/ 4420415 w 4420415"/>
              <a:gd name="connsiteY2" fmla="*/ 1979695 h 1979695"/>
              <a:gd name="connsiteX3" fmla="*/ 51371 w 4420415"/>
              <a:gd name="connsiteY3" fmla="*/ 1969423 h 197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15" h="1979695">
                <a:moveTo>
                  <a:pt x="51371" y="1969423"/>
                </a:moveTo>
                <a:lnTo>
                  <a:pt x="0" y="0"/>
                </a:lnTo>
                <a:lnTo>
                  <a:pt x="4420415" y="1979695"/>
                </a:lnTo>
                <a:lnTo>
                  <a:pt x="51371" y="1969423"/>
                </a:lnTo>
                <a:close/>
              </a:path>
            </a:pathLst>
          </a:cu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hlinkClick r:id="rId8" action="ppaction://hlinksldjump"/>
          </p:cNvPr>
          <p:cNvSpPr/>
          <p:nvPr/>
        </p:nvSpPr>
        <p:spPr>
          <a:xfrm>
            <a:off x="9844313" y="5054591"/>
            <a:ext cx="1335640" cy="1078787"/>
          </a:xfrm>
          <a:prstGeom prst="star5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03149" y="373410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LẬT MẢNH GHÉP</a:t>
            </a:r>
          </a:p>
        </p:txBody>
      </p:sp>
    </p:spTree>
    <p:extLst>
      <p:ext uri="{BB962C8B-B14F-4D97-AF65-F5344CB8AC3E}">
        <p14:creationId xmlns:p14="http://schemas.microsoft.com/office/powerpoint/2010/main" val="234032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286573"/>
            <a:ext cx="11067263" cy="78303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214" y="823985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478763" y="1194559"/>
            <a:ext cx="449612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6707" y="1766572"/>
            <a:ext cx="29020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 xoe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3978" y="2594887"/>
            <a:ext cx="3510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 trầu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6706" y="3429000"/>
            <a:ext cx="3510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 chí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6705" y="4221420"/>
            <a:ext cx="3510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vểnh râu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3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6" grpId="0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thằng chuột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 riêng chú mèo,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ta thích chí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Vểnh râu “meo meo”!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 hiên đã nắng,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xong rồi.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Đừng sờ vào đấy,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 thềm gió mát,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đồ chơi.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nằm vẫy đuôi,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 xoe đôi mắt.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quả thị,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quả na,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này phần mẹ,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này phần cha.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chiếc cối nhỏ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thật tròn,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Biếu bà đấy nhé,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 trầu thêm ngon.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 ĐỒ CHƠI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7928048" y="209410"/>
            <a:ext cx="4263952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445243" y="2107543"/>
            <a:ext cx="524673" cy="89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38043" y="2508235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38042" y="6751462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18467" y="2107543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70503" y="2508235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61BFA7C8-D0F8-4195-8D8D-4D5E4D0A399B}"/>
              </a:ext>
            </a:extLst>
          </p:cNvPr>
          <p:cNvSpPr/>
          <p:nvPr/>
        </p:nvSpPr>
        <p:spPr>
          <a:xfrm>
            <a:off x="456879" y="814245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8B8A442-73BF-46B3-984B-EFFF5F5038A9}"/>
              </a:ext>
            </a:extLst>
          </p:cNvPr>
          <p:cNvSpPr/>
          <p:nvPr/>
        </p:nvSpPr>
        <p:spPr>
          <a:xfrm>
            <a:off x="415918" y="2933149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997C4B-95DD-4C5D-B38C-1A7250D85621}"/>
              </a:ext>
            </a:extLst>
          </p:cNvPr>
          <p:cNvSpPr/>
          <p:nvPr/>
        </p:nvSpPr>
        <p:spPr>
          <a:xfrm>
            <a:off x="456879" y="5040605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4779EA-C094-4094-8177-9A0BD9FD1A30}"/>
              </a:ext>
            </a:extLst>
          </p:cNvPr>
          <p:cNvSpPr/>
          <p:nvPr/>
        </p:nvSpPr>
        <p:spPr>
          <a:xfrm>
            <a:off x="4303518" y="814245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4F31B9C-3A79-445A-96AC-7D44B8FB8A80}"/>
              </a:ext>
            </a:extLst>
          </p:cNvPr>
          <p:cNvSpPr/>
          <p:nvPr/>
        </p:nvSpPr>
        <p:spPr>
          <a:xfrm>
            <a:off x="4303518" y="2959389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1242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7" grpId="0"/>
      <p:bldP spid="27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thằng chuột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 riêng chú mèo,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ta thích chí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Vểnh râu “meo meo”!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 hiên đã nắng,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xong rồi.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Đừng sờ vào đấy,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 thềm gió mát,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đồ chơi.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nằm vẫy đuôi,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 xoe đôi mắt.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quả thị,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quả na,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này phần mẹ,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này phần cha.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chiếc cối nhỏ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thật tròn,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Biếu bà đấy nhé,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 trầu thêm ngon.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 ĐỒ CHƠI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7928048" y="209410"/>
            <a:ext cx="4263952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9FD221-BB36-4F4F-908A-18FDB96F6886}"/>
              </a:ext>
            </a:extLst>
          </p:cNvPr>
          <p:cNvSpPr/>
          <p:nvPr/>
        </p:nvSpPr>
        <p:spPr>
          <a:xfrm>
            <a:off x="456879" y="814245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720963-FCEA-40AD-8A34-08AA5181F881}"/>
              </a:ext>
            </a:extLst>
          </p:cNvPr>
          <p:cNvSpPr/>
          <p:nvPr/>
        </p:nvSpPr>
        <p:spPr>
          <a:xfrm>
            <a:off x="415918" y="2933149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E0A5F5-82E0-464A-9C71-0C90EC1A4609}"/>
              </a:ext>
            </a:extLst>
          </p:cNvPr>
          <p:cNvSpPr/>
          <p:nvPr/>
        </p:nvSpPr>
        <p:spPr>
          <a:xfrm>
            <a:off x="456879" y="5040605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8C5F21-75F4-4BCC-8FB5-0192CC32B07A}"/>
              </a:ext>
            </a:extLst>
          </p:cNvPr>
          <p:cNvSpPr/>
          <p:nvPr/>
        </p:nvSpPr>
        <p:spPr>
          <a:xfrm>
            <a:off x="4303518" y="814245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7C0CD6-76B7-4DD1-8A0F-53122FC7B3D2}"/>
              </a:ext>
            </a:extLst>
          </p:cNvPr>
          <p:cNvSpPr/>
          <p:nvPr/>
        </p:nvSpPr>
        <p:spPr>
          <a:xfrm>
            <a:off x="4303518" y="2959389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10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7" grpId="0"/>
      <p:bldP spid="2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27FCC6-26E7-980A-4573-C28519EFAD66}"/>
              </a:ext>
            </a:extLst>
          </p:cNvPr>
          <p:cNvSpPr txBox="1"/>
          <p:nvPr/>
        </p:nvSpPr>
        <p:spPr>
          <a:xfrm>
            <a:off x="2509520" y="698976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 i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 thềm gió mát,</a:t>
            </a:r>
            <a:br>
              <a:rPr lang="vi-VN" sz="48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4800" b="1" i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đồ chơi.</a:t>
            </a:r>
            <a:br>
              <a:rPr lang="vi-VN" sz="48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4800" b="1" i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nằm vẫy đuôi,</a:t>
            </a:r>
            <a:br>
              <a:rPr lang="vi-VN" sz="48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4800" b="1" i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 xoe đôi mắt.</a:t>
            </a:r>
            <a:br>
              <a:rPr lang="vi-VN" sz="48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en-US" sz="4800" b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823D4C-8264-7778-B687-0E0C8392F24E}"/>
              </a:ext>
            </a:extLst>
          </p:cNvPr>
          <p:cNvSpPr/>
          <p:nvPr/>
        </p:nvSpPr>
        <p:spPr>
          <a:xfrm>
            <a:off x="771838" y="905684"/>
            <a:ext cx="874081" cy="71991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5CF3DC-FB78-5B03-E2D7-B18507BCE508}"/>
              </a:ext>
            </a:extLst>
          </p:cNvPr>
          <p:cNvCxnSpPr>
            <a:cxnSpLocks/>
          </p:cNvCxnSpPr>
          <p:nvPr/>
        </p:nvCxnSpPr>
        <p:spPr>
          <a:xfrm flipH="1">
            <a:off x="7409180" y="745846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7A3D15-7CAE-4941-2958-870824A2D4F8}"/>
              </a:ext>
            </a:extLst>
          </p:cNvPr>
          <p:cNvCxnSpPr>
            <a:cxnSpLocks/>
          </p:cNvCxnSpPr>
          <p:nvPr/>
        </p:nvCxnSpPr>
        <p:spPr>
          <a:xfrm flipH="1">
            <a:off x="7660640" y="2283283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6AD2D9-2DC7-86D9-E38C-0F8E58116B91}"/>
              </a:ext>
            </a:extLst>
          </p:cNvPr>
          <p:cNvGrpSpPr/>
          <p:nvPr/>
        </p:nvGrpSpPr>
        <p:grpSpPr>
          <a:xfrm>
            <a:off x="6654800" y="1487527"/>
            <a:ext cx="274320" cy="617038"/>
            <a:chOff x="6471920" y="1497687"/>
            <a:chExt cx="274320" cy="61703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56B0865-6C12-4205-4F53-C1AFDCDB14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192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290437-FF2B-1831-C445-5EBFA3DCDF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368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FC4004-AB47-A2BA-055A-442AE4015FD4}"/>
              </a:ext>
            </a:extLst>
          </p:cNvPr>
          <p:cNvGrpSpPr/>
          <p:nvPr/>
        </p:nvGrpSpPr>
        <p:grpSpPr>
          <a:xfrm>
            <a:off x="7246620" y="3042007"/>
            <a:ext cx="274320" cy="617038"/>
            <a:chOff x="6471920" y="1497687"/>
            <a:chExt cx="274320" cy="61703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86BED0D-EB5F-3CCE-CD8E-07C4A10D2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192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1F6F38-9A1E-D08C-FCB7-373999BA63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368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6" name="Picture 6" descr="Đất nặn 12 màu G-STAR đặt tiêu chuẩn về độ an toàn dành cho sản phẩm đồ  chơi trẻ em được bán trong liên minh Châu Âu chính hãng 25,000đ">
            <a:extLst>
              <a:ext uri="{FF2B5EF4-FFF2-40B4-BE49-F238E27FC236}">
                <a16:creationId xmlns:a16="http://schemas.microsoft.com/office/drawing/2014/main" id="{003DD38D-7BD5-6328-40AB-71AD9E03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04200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83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27FCC6-26E7-980A-4573-C28519EFAD66}"/>
              </a:ext>
            </a:extLst>
          </p:cNvPr>
          <p:cNvSpPr txBox="1"/>
          <p:nvPr/>
        </p:nvSpPr>
        <p:spPr>
          <a:xfrm>
            <a:off x="2275840" y="722411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quả thị,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quả na,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này phần mẹ,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này phần cha.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823D4C-8264-7778-B687-0E0C8392F24E}"/>
              </a:ext>
            </a:extLst>
          </p:cNvPr>
          <p:cNvSpPr/>
          <p:nvPr/>
        </p:nvSpPr>
        <p:spPr>
          <a:xfrm>
            <a:off x="771838" y="905684"/>
            <a:ext cx="874081" cy="71991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5CF3DC-FB78-5B03-E2D7-B18507BCE508}"/>
              </a:ext>
            </a:extLst>
          </p:cNvPr>
          <p:cNvCxnSpPr>
            <a:cxnSpLocks/>
          </p:cNvCxnSpPr>
          <p:nvPr/>
        </p:nvCxnSpPr>
        <p:spPr>
          <a:xfrm flipH="1">
            <a:off x="6228080" y="856328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7A3D15-7CAE-4941-2958-870824A2D4F8}"/>
              </a:ext>
            </a:extLst>
          </p:cNvPr>
          <p:cNvCxnSpPr>
            <a:cxnSpLocks/>
          </p:cNvCxnSpPr>
          <p:nvPr/>
        </p:nvCxnSpPr>
        <p:spPr>
          <a:xfrm flipH="1">
            <a:off x="7183120" y="2271596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6B0865-6C12-4205-4F53-C1AFDCDB14CE}"/>
              </a:ext>
            </a:extLst>
          </p:cNvPr>
          <p:cNvCxnSpPr>
            <a:cxnSpLocks/>
          </p:cNvCxnSpPr>
          <p:nvPr/>
        </p:nvCxnSpPr>
        <p:spPr>
          <a:xfrm flipH="1">
            <a:off x="6146800" y="1605009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FC4004-AB47-A2BA-055A-442AE4015FD4}"/>
              </a:ext>
            </a:extLst>
          </p:cNvPr>
          <p:cNvGrpSpPr/>
          <p:nvPr/>
        </p:nvGrpSpPr>
        <p:grpSpPr>
          <a:xfrm>
            <a:off x="7345680" y="2888634"/>
            <a:ext cx="274320" cy="617038"/>
            <a:chOff x="6471920" y="1497687"/>
            <a:chExt cx="274320" cy="61703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86BED0D-EB5F-3CCE-CD8E-07C4A10D2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192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1F6F38-9A1E-D08C-FCB7-373999BA63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368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6" name="Picture 6" descr="Đất nặn 12 màu G-STAR đặt tiêu chuẩn về độ an toàn dành cho sản phẩm đồ  chơi trẻ em được bán trong liên minh Châu Âu chính hãng 25,000đ">
            <a:extLst>
              <a:ext uri="{FF2B5EF4-FFF2-40B4-BE49-F238E27FC236}">
                <a16:creationId xmlns:a16="http://schemas.microsoft.com/office/drawing/2014/main" id="{003DD38D-7BD5-6328-40AB-71AD9E03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04200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4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27FCC6-26E7-980A-4573-C28519EFAD66}"/>
              </a:ext>
            </a:extLst>
          </p:cNvPr>
          <p:cNvSpPr txBox="1"/>
          <p:nvPr/>
        </p:nvSpPr>
        <p:spPr>
          <a:xfrm>
            <a:off x="1981201" y="905684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chiếc cối nhỏ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thật tròn,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Biếu bà đấy nhé,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 trầu thêm ngon.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823D4C-8264-7778-B687-0E0C8392F24E}"/>
              </a:ext>
            </a:extLst>
          </p:cNvPr>
          <p:cNvSpPr/>
          <p:nvPr/>
        </p:nvSpPr>
        <p:spPr>
          <a:xfrm>
            <a:off x="771838" y="905684"/>
            <a:ext cx="874081" cy="71991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5CF3DC-FB78-5B03-E2D7-B18507BCE508}"/>
              </a:ext>
            </a:extLst>
          </p:cNvPr>
          <p:cNvCxnSpPr>
            <a:cxnSpLocks/>
          </p:cNvCxnSpPr>
          <p:nvPr/>
        </p:nvCxnSpPr>
        <p:spPr>
          <a:xfrm flipH="1">
            <a:off x="6776720" y="1008561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7A3D15-7CAE-4941-2958-870824A2D4F8}"/>
              </a:ext>
            </a:extLst>
          </p:cNvPr>
          <p:cNvCxnSpPr>
            <a:cxnSpLocks/>
          </p:cNvCxnSpPr>
          <p:nvPr/>
        </p:nvCxnSpPr>
        <p:spPr>
          <a:xfrm flipH="1">
            <a:off x="6461760" y="2567670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6B0865-6C12-4205-4F53-C1AFDCDB14CE}"/>
              </a:ext>
            </a:extLst>
          </p:cNvPr>
          <p:cNvCxnSpPr>
            <a:cxnSpLocks/>
          </p:cNvCxnSpPr>
          <p:nvPr/>
        </p:nvCxnSpPr>
        <p:spPr>
          <a:xfrm flipH="1">
            <a:off x="6573520" y="1799706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FC4004-AB47-A2BA-055A-442AE4015FD4}"/>
              </a:ext>
            </a:extLst>
          </p:cNvPr>
          <p:cNvGrpSpPr/>
          <p:nvPr/>
        </p:nvGrpSpPr>
        <p:grpSpPr>
          <a:xfrm>
            <a:off x="7430770" y="3184708"/>
            <a:ext cx="274320" cy="617038"/>
            <a:chOff x="6471920" y="1497687"/>
            <a:chExt cx="274320" cy="61703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86BED0D-EB5F-3CCE-CD8E-07C4A10D2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192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1F6F38-9A1E-D08C-FCB7-373999BA63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368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6" name="Picture 6" descr="Đất nặn 12 màu G-STAR đặt tiêu chuẩn về độ an toàn dành cho sản phẩm đồ  chơi trẻ em được bán trong liên minh Châu Âu chính hãng 25,000đ">
            <a:extLst>
              <a:ext uri="{FF2B5EF4-FFF2-40B4-BE49-F238E27FC236}">
                <a16:creationId xmlns:a16="http://schemas.microsoft.com/office/drawing/2014/main" id="{003DD38D-7BD5-6328-40AB-71AD9E03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04200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3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1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483749" y="1453652"/>
            <a:ext cx="1137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3999" y="475122"/>
            <a:ext cx="4064000" cy="63001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ối giã trầu bằng đồng vàng cao 5cm – Đồ Đồng Dung Quang Hà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9" t="19485" r="17684" b="5429"/>
          <a:stretch/>
        </p:blipFill>
        <p:spPr bwMode="auto">
          <a:xfrm>
            <a:off x="2388093" y="2165869"/>
            <a:ext cx="2414726" cy="281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iếng trầu tình nghĩa ngày xưa… - Báo Gia Lai điện tử - Tin nhanh - Chính  xá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97" y="219258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6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27FCC6-26E7-980A-4573-C28519EFAD66}"/>
              </a:ext>
            </a:extLst>
          </p:cNvPr>
          <p:cNvSpPr txBox="1"/>
          <p:nvPr/>
        </p:nvSpPr>
        <p:spPr>
          <a:xfrm>
            <a:off x="1981201" y="810974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thằng chuột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 riêng chú mèo,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ta thích chí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Vểnh râu “meo meo”!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823D4C-8264-7778-B687-0E0C8392F24E}"/>
              </a:ext>
            </a:extLst>
          </p:cNvPr>
          <p:cNvSpPr/>
          <p:nvPr/>
        </p:nvSpPr>
        <p:spPr>
          <a:xfrm>
            <a:off x="771838" y="905684"/>
            <a:ext cx="874081" cy="71991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5CF3DC-FB78-5B03-E2D7-B18507BCE508}"/>
              </a:ext>
            </a:extLst>
          </p:cNvPr>
          <p:cNvCxnSpPr>
            <a:cxnSpLocks/>
          </p:cNvCxnSpPr>
          <p:nvPr/>
        </p:nvCxnSpPr>
        <p:spPr>
          <a:xfrm flipH="1">
            <a:off x="7081522" y="880649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7A3D15-7CAE-4941-2958-870824A2D4F8}"/>
              </a:ext>
            </a:extLst>
          </p:cNvPr>
          <p:cNvCxnSpPr>
            <a:cxnSpLocks/>
          </p:cNvCxnSpPr>
          <p:nvPr/>
        </p:nvCxnSpPr>
        <p:spPr>
          <a:xfrm flipH="1">
            <a:off x="6400800" y="2369065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6B0865-6C12-4205-4F53-C1AFDCDB14CE}"/>
              </a:ext>
            </a:extLst>
          </p:cNvPr>
          <p:cNvCxnSpPr>
            <a:cxnSpLocks/>
          </p:cNvCxnSpPr>
          <p:nvPr/>
        </p:nvCxnSpPr>
        <p:spPr>
          <a:xfrm flipH="1">
            <a:off x="7449820" y="1663965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FC4004-AB47-A2BA-055A-442AE4015FD4}"/>
              </a:ext>
            </a:extLst>
          </p:cNvPr>
          <p:cNvGrpSpPr/>
          <p:nvPr/>
        </p:nvGrpSpPr>
        <p:grpSpPr>
          <a:xfrm>
            <a:off x="7940041" y="3120481"/>
            <a:ext cx="274320" cy="617038"/>
            <a:chOff x="6471920" y="1497687"/>
            <a:chExt cx="274320" cy="61703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86BED0D-EB5F-3CCE-CD8E-07C4A10D2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192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1F6F38-9A1E-D08C-FCB7-373999BA63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368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6" name="Picture 6" descr="Đất nặn 12 màu G-STAR đặt tiêu chuẩn về độ an toàn dành cho sản phẩm đồ  chơi trẻ em được bán trong liên minh Châu Âu chính hãng 25,000đ">
            <a:extLst>
              <a:ext uri="{FF2B5EF4-FFF2-40B4-BE49-F238E27FC236}">
                <a16:creationId xmlns:a16="http://schemas.microsoft.com/office/drawing/2014/main" id="{003DD38D-7BD5-6328-40AB-71AD9E03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04200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8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1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063999" y="475122"/>
            <a:ext cx="4064000" cy="63001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-455357" y="1898902"/>
            <a:ext cx="1141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Tỏ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ra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lòng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thích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vì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đúng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ý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muốn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8630" y="2635737"/>
            <a:ext cx="9180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4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27FCC6-26E7-980A-4573-C28519EFAD66}"/>
              </a:ext>
            </a:extLst>
          </p:cNvPr>
          <p:cNvSpPr txBox="1"/>
          <p:nvPr/>
        </p:nvSpPr>
        <p:spPr>
          <a:xfrm>
            <a:off x="1892299" y="745847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 hiên đã nắng,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xong rồi.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Đừng sờ vào đấy,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còn đang phơi.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823D4C-8264-7778-B687-0E0C8392F24E}"/>
              </a:ext>
            </a:extLst>
          </p:cNvPr>
          <p:cNvSpPr/>
          <p:nvPr/>
        </p:nvSpPr>
        <p:spPr>
          <a:xfrm>
            <a:off x="771838" y="905684"/>
            <a:ext cx="874081" cy="71991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5CF3DC-FB78-5B03-E2D7-B18507BCE508}"/>
              </a:ext>
            </a:extLst>
          </p:cNvPr>
          <p:cNvCxnSpPr>
            <a:cxnSpLocks/>
          </p:cNvCxnSpPr>
          <p:nvPr/>
        </p:nvCxnSpPr>
        <p:spPr>
          <a:xfrm flipH="1">
            <a:off x="7236460" y="876648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7A3D15-7CAE-4941-2958-870824A2D4F8}"/>
              </a:ext>
            </a:extLst>
          </p:cNvPr>
          <p:cNvCxnSpPr>
            <a:cxnSpLocks/>
          </p:cNvCxnSpPr>
          <p:nvPr/>
        </p:nvCxnSpPr>
        <p:spPr>
          <a:xfrm flipH="1">
            <a:off x="6543040" y="2388446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6AD2D9-2DC7-86D9-E38C-0F8E58116B91}"/>
              </a:ext>
            </a:extLst>
          </p:cNvPr>
          <p:cNvGrpSpPr/>
          <p:nvPr/>
        </p:nvGrpSpPr>
        <p:grpSpPr>
          <a:xfrm>
            <a:off x="6350000" y="1625599"/>
            <a:ext cx="274320" cy="617038"/>
            <a:chOff x="6471920" y="1497687"/>
            <a:chExt cx="274320" cy="61703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56B0865-6C12-4205-4F53-C1AFDCDB14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192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290437-FF2B-1831-C445-5EBFA3DCDF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368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FC4004-AB47-A2BA-055A-442AE4015FD4}"/>
              </a:ext>
            </a:extLst>
          </p:cNvPr>
          <p:cNvGrpSpPr/>
          <p:nvPr/>
        </p:nvGrpSpPr>
        <p:grpSpPr>
          <a:xfrm>
            <a:off x="6814820" y="3005484"/>
            <a:ext cx="274320" cy="617038"/>
            <a:chOff x="6471920" y="1497687"/>
            <a:chExt cx="274320" cy="61703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86BED0D-EB5F-3CCE-CD8E-07C4A10D2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192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1F6F38-9A1E-D08C-FCB7-373999BA63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368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6" name="Picture 6" descr="Đất nặn 12 màu G-STAR đặt tiêu chuẩn về độ an toàn dành cho sản phẩm đồ  chơi trẻ em được bán trong liên minh Châu Âu chính hãng 25,000đ">
            <a:extLst>
              <a:ext uri="{FF2B5EF4-FFF2-40B4-BE49-F238E27FC236}">
                <a16:creationId xmlns:a16="http://schemas.microsoft.com/office/drawing/2014/main" id="{003DD38D-7BD5-6328-40AB-71AD9E03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04200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2238" y="923389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3074" name="Picture 2" descr="Nhảy Dâ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71" y="1713968"/>
            <a:ext cx="5430820" cy="325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le 6"/>
          <p:cNvSpPr/>
          <p:nvPr/>
        </p:nvSpPr>
        <p:spPr>
          <a:xfrm>
            <a:off x="4146193" y="5172814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dây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1"/>
            <a:ext cx="10995949" cy="596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5" y="113324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7" y="3200683"/>
            <a:ext cx="11203016" cy="10983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08">
              <a:lnSpc>
                <a:spcPct val="150000"/>
              </a:lnSpc>
              <a:defRPr/>
            </a:pPr>
            <a:r>
              <a:rPr lang="en-US" altLang="zh-CN" sz="4951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495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951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495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951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zh-CN" altLang="en-US" sz="4951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9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5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4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238240" y="1079984"/>
            <a:ext cx="5204163" cy="3593616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906743" y="3464394"/>
              <a:ext cx="3686467" cy="598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Ngắt, nghỉ hơi đúng.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9"/>
            <a:ext cx="5953465" cy="3464571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300900" y="2362575"/>
              <a:ext cx="4415435" cy="628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38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49" y="-15598"/>
            <a:ext cx="10706700" cy="6849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" y="0"/>
            <a:ext cx="12140957" cy="6858000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36" y="260881"/>
            <a:ext cx="9442360" cy="60404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076" y="2858237"/>
            <a:ext cx="11203016" cy="18448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1910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625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 đọc</a:t>
            </a:r>
            <a:endParaRPr kumimoji="0" lang="zh-CN" altLang="en-US" sz="8625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64" y="1342838"/>
            <a:ext cx="1969841" cy="19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 ĐỒ CHƠI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7928048" y="94272"/>
            <a:ext cx="4263952" cy="1733690"/>
          </a:xfrm>
          <a:prstGeom prst="cloud">
            <a:avLst/>
          </a:prstGeom>
          <a:solidFill>
            <a:srgbClr val="33CCFF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5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7" grpId="0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69" y="-175128"/>
            <a:ext cx="8887145" cy="7311309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8569" y="21357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5400" b="1" spc="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5400" b="1" spc="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6154" y="800101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70715" y="3415580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33115" y="3399712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70715" y="4824023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chuột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33115" y="4824023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trầu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8178" t="62145" r="30543" b="25038"/>
          <a:stretch/>
        </p:blipFill>
        <p:spPr>
          <a:xfrm>
            <a:off x="1826438" y="1620027"/>
            <a:ext cx="8189433" cy="143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88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6154" y="800101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43992" y="2340931"/>
            <a:ext cx="3115408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61150" y="2528500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54300" y="4250606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75450" y="4250606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272" y="44098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38898" y="970221"/>
            <a:ext cx="969366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14774" y="2264297"/>
            <a:ext cx="8817784" cy="3094512"/>
            <a:chOff x="3641819" y="56683"/>
            <a:chExt cx="10039458" cy="2950718"/>
          </a:xfrm>
        </p:grpSpPr>
        <p:grpSp>
          <p:nvGrpSpPr>
            <p:cNvPr id="14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16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3488274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7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18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4295480" y="650224"/>
              <a:ext cx="8708300" cy="1672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nặn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đồ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tặng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mọi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tình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thương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luôn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tâm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thân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đình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383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8656" y="1012752"/>
            <a:ext cx="969366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98" y="2532111"/>
            <a:ext cx="4139460" cy="41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3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A7F690-B834-5A40-D69E-58F74F894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06D431-A8F7-9153-A0D4-26D38071BCA7}"/>
              </a:ext>
            </a:extLst>
          </p:cNvPr>
          <p:cNvSpPr txBox="1"/>
          <p:nvPr/>
        </p:nvSpPr>
        <p:spPr>
          <a:xfrm>
            <a:off x="3857279" y="1339668"/>
            <a:ext cx="4630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FED6BE-2704-AB64-CFF0-CD4E7F63F37B}"/>
              </a:ext>
            </a:extLst>
          </p:cNvPr>
          <p:cNvSpPr txBox="1"/>
          <p:nvPr/>
        </p:nvSpPr>
        <p:spPr>
          <a:xfrm>
            <a:off x="2286274" y="2170665"/>
            <a:ext cx="7772233" cy="414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8">
              <a:lnSpc>
                <a:spcPct val="150000"/>
              </a:lnSpc>
            </a:pPr>
            <a:r>
              <a:rPr lang="vi-VN" sz="3600" b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 qua trò chơi dân gian nặn đồ chơi thấy được niềm vui tuổi thơ và tình cảm mà bạn nhỏ dành cho những người thân trong gia đình.</a:t>
            </a:r>
          </a:p>
          <a:p>
            <a:pPr lvl="0" algn="ctr" defTabSz="914378">
              <a:lnSpc>
                <a:spcPct val="150000"/>
              </a:lnSpc>
            </a:pPr>
            <a:endParaRPr lang="vi-VN" sz="3600" b="1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3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4098" name="Picture 2" descr="Hướng dẫn tổ chức trò chơi dân gian (phần 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26" y="1504949"/>
            <a:ext cx="5715000" cy="384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883826" y="5353050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2" y="3337010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8" y="5124339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7" y="-969078"/>
            <a:ext cx="10502665" cy="6540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5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301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1" y="271067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D7145-474F-83CE-7B57-EC14AC470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"/>
            <a:ext cx="12830608" cy="68534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444A7D-E5B7-2948-C939-DB26106A6E09}"/>
              </a:ext>
            </a:extLst>
          </p:cNvPr>
          <p:cNvSpPr txBox="1"/>
          <p:nvPr/>
        </p:nvSpPr>
        <p:spPr>
          <a:xfrm>
            <a:off x="4536411" y="1646618"/>
            <a:ext cx="4906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 đọc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5BCB6-C70C-D98A-D136-1332066BDCD3}"/>
              </a:ext>
            </a:extLst>
          </p:cNvPr>
          <p:cNvSpPr txBox="1"/>
          <p:nvPr/>
        </p:nvSpPr>
        <p:spPr>
          <a:xfrm>
            <a:off x="2742281" y="2416059"/>
            <a:ext cx="8310984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chính xác, rõ ràng rành mạch. Chú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ý nhấn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giọng ở các từ chỉ cảm xúc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2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4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3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906743" y="3464394"/>
              <a:ext cx="3686467" cy="66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Ngắt, nghỉ hơi đúng.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255565" y="3373868"/>
            <a:ext cx="8198343" cy="3929583"/>
            <a:chOff x="3009174" y="2785583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174" y="2785583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351433" y="4107802"/>
              <a:ext cx="5242338" cy="1259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 hiện được giọng đọc toàn bài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nhấn giọng ở các từ chỉ cảm xúc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5" y="1209029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300900" y="2362575"/>
              <a:ext cx="4415435" cy="66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90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4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2962" y="592353"/>
            <a:ext cx="1190903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từ ngữ cho biết chú mèo rất vui vì được bé tặng quà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841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28954" y="-103916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45" y="1813393"/>
            <a:ext cx="2619327" cy="2450619"/>
          </a:xfrm>
          <a:prstGeom prst="rect">
            <a:avLst/>
          </a:prstGeom>
        </p:spPr>
      </p:pic>
      <p:sp>
        <p:nvSpPr>
          <p:cNvPr id="29" name="Cloud Callout 28"/>
          <p:cNvSpPr/>
          <p:nvPr/>
        </p:nvSpPr>
        <p:spPr>
          <a:xfrm>
            <a:off x="8292471" y="1622975"/>
            <a:ext cx="3043183" cy="1458239"/>
          </a:xfrm>
          <a:prstGeom prst="cloudCallout">
            <a:avLst>
              <a:gd name="adj1" fmla="val -73910"/>
              <a:gd name="adj2" fmla="val 3727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8549259" y="3441624"/>
            <a:ext cx="3309884" cy="1458239"/>
          </a:xfrm>
          <a:prstGeom prst="cloudCallout">
            <a:avLst>
              <a:gd name="adj1" fmla="val -82744"/>
              <a:gd name="adj2" fmla="val -246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thú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6186842"/>
            <a:ext cx="12192000" cy="584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Cloud Callout 43"/>
          <p:cNvSpPr/>
          <p:nvPr/>
        </p:nvSpPr>
        <p:spPr>
          <a:xfrm>
            <a:off x="879463" y="3162122"/>
            <a:ext cx="3386483" cy="1458239"/>
          </a:xfrm>
          <a:prstGeom prst="cloudCallout">
            <a:avLst>
              <a:gd name="adj1" fmla="val 68442"/>
              <a:gd name="adj2" fmla="val -1325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sướng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693057" y="1370540"/>
            <a:ext cx="3572889" cy="1458239"/>
          </a:xfrm>
          <a:prstGeom prst="cloudCallout">
            <a:avLst>
              <a:gd name="adj1" fmla="val 78136"/>
              <a:gd name="adj2" fmla="val 3901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hức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01" y="2060850"/>
            <a:ext cx="1955703" cy="1955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Cloud Callout 16"/>
          <p:cNvSpPr/>
          <p:nvPr/>
        </p:nvSpPr>
        <p:spPr>
          <a:xfrm>
            <a:off x="4737395" y="4674160"/>
            <a:ext cx="3309884" cy="1458239"/>
          </a:xfrm>
          <a:prstGeom prst="cloudCallout">
            <a:avLst>
              <a:gd name="adj1" fmla="val -2434"/>
              <a:gd name="adj2" fmla="val -8366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 animBg="1"/>
      <p:bldP spid="31" grpId="0" animBg="1"/>
      <p:bldP spid="32" grpId="0" animBg="1"/>
      <p:bldP spid="44" grpId="0" animBg="1"/>
      <p:bldP spid="45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290630" y="4724400"/>
            <a:ext cx="11600375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968" y="510271"/>
            <a:ext cx="6035229" cy="827245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32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 CẦN ĐẠT:</a:t>
            </a:r>
            <a:endParaRPr kumimoji="0" lang="vi-VN" sz="4232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2961103" y="1828335"/>
            <a:ext cx="798140" cy="782968"/>
            <a:chOff x="1110" y="2656"/>
            <a:chExt cx="1549" cy="1351"/>
          </a:xfrm>
        </p:grpSpPr>
        <p:sp>
          <p:nvSpPr>
            <p:cNvPr id="15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3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3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96496" y="2632953"/>
            <a:ext cx="2999442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643715" y="284155"/>
            <a:ext cx="3172709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924311" y="1812659"/>
            <a:ext cx="7800587" cy="1003576"/>
          </a:xfrm>
          <a:prstGeom prst="rect">
            <a:avLst/>
          </a:prstGeom>
          <a:noFill/>
          <a:ln w="9525">
            <a:noFill/>
          </a:ln>
        </p:spPr>
        <p:txBody>
          <a:bodyPr wrap="square" lIns="88614" tIns="44307" rIns="88614" bIns="44307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thơ.Biết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ngắt,nghỉ,nhấn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97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3043240" y="4709366"/>
            <a:ext cx="798140" cy="782968"/>
            <a:chOff x="1110" y="2656"/>
            <a:chExt cx="1549" cy="1351"/>
          </a:xfrm>
        </p:grpSpPr>
        <p:sp>
          <p:nvSpPr>
            <p:cNvPr id="28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3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3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6" name="Group 7"/>
          <p:cNvGrpSpPr>
            <a:grpSpLocks/>
          </p:cNvGrpSpPr>
          <p:nvPr/>
        </p:nvGrpSpPr>
        <p:grpSpPr bwMode="auto">
          <a:xfrm>
            <a:off x="3014174" y="3305557"/>
            <a:ext cx="798140" cy="782968"/>
            <a:chOff x="3174" y="2656"/>
            <a:chExt cx="1549" cy="1351"/>
          </a:xfrm>
        </p:grpSpPr>
        <p:sp>
          <p:nvSpPr>
            <p:cNvPr id="39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3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3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5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924311" y="3244045"/>
            <a:ext cx="7988855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kumimoji="0" lang="vi-VN" sz="297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7571" y="4676019"/>
            <a:ext cx="8234429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97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78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2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9" y="-287765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651061" y="2760972"/>
            <a:ext cx="7633147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7" y="4722751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8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6" y="424495"/>
            <a:ext cx="2823831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83826" y="5353050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Vẽ tranh đề tài trò chơi dân gian đơn giản và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26" y="1482501"/>
            <a:ext cx="57150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53003" y="5332502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hơi đá Cầu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64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2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7" y="14347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9" y="2927062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7" y="2867442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2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1" y="312174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NẶN ĐỒ CHƠI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290630" y="4724400"/>
            <a:ext cx="11600375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968" y="510271"/>
            <a:ext cx="6035229" cy="827245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47"/>
              </a:spcBef>
            </a:pPr>
            <a:r>
              <a:rPr lang="en-US" sz="4232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 CẦN ĐẠT:</a:t>
            </a:r>
            <a:endParaRPr lang="vi-VN" sz="4232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2961103" y="1828335"/>
            <a:ext cx="798140" cy="782968"/>
            <a:chOff x="1110" y="2656"/>
            <a:chExt cx="1549" cy="1351"/>
          </a:xfrm>
        </p:grpSpPr>
        <p:sp>
          <p:nvSpPr>
            <p:cNvPr id="15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302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302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5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96496" y="2632953"/>
            <a:ext cx="2999442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643715" y="284155"/>
            <a:ext cx="3172709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924311" y="1841665"/>
            <a:ext cx="7800587" cy="1003576"/>
          </a:xfrm>
          <a:prstGeom prst="rect">
            <a:avLst/>
          </a:prstGeom>
          <a:noFill/>
          <a:ln w="9525">
            <a:noFill/>
          </a:ln>
        </p:spPr>
        <p:txBody>
          <a:bodyPr wrap="square" lIns="88614" tIns="44307" rIns="88614" bIns="44307">
            <a:spAutoFit/>
          </a:bodyPr>
          <a:lstStyle/>
          <a:p>
            <a:r>
              <a:rPr lang="en-US" sz="2970"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970">
                <a:latin typeface="Times New Roman" panose="02020603050405020304" pitchFamily="18" charset="0"/>
                <a:cs typeface="Times New Roman" panose="02020603050405020304" pitchFamily="18" charset="0"/>
              </a:rPr>
              <a:t>. Biết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ngắt,nghỉ,nhấn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9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3043240" y="4709366"/>
            <a:ext cx="798140" cy="782968"/>
            <a:chOff x="1110" y="2656"/>
            <a:chExt cx="1549" cy="1351"/>
          </a:xfrm>
        </p:grpSpPr>
        <p:sp>
          <p:nvSpPr>
            <p:cNvPr id="28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302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302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5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6" name="Group 7"/>
          <p:cNvGrpSpPr>
            <a:grpSpLocks/>
          </p:cNvGrpSpPr>
          <p:nvPr/>
        </p:nvGrpSpPr>
        <p:grpSpPr bwMode="auto">
          <a:xfrm>
            <a:off x="3014174" y="3305557"/>
            <a:ext cx="798140" cy="782968"/>
            <a:chOff x="3174" y="2656"/>
            <a:chExt cx="1549" cy="1351"/>
          </a:xfrm>
        </p:grpSpPr>
        <p:sp>
          <p:nvSpPr>
            <p:cNvPr id="39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302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302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5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924311" y="3244045"/>
            <a:ext cx="7988855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70">
                <a:latin typeface="Times New Roman" panose="02020603050405020304" pitchFamily="18" charset="0"/>
                <a:cs typeface="Times New Roman" panose="02020603050405020304" pitchFamily="18" charset="0"/>
              </a:rPr>
              <a:t>Hiểu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vi-VN" sz="29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7571" y="4676019"/>
            <a:ext cx="8234429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70"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9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0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4 Tạo hình từ đất nặn ý tưởng | đất sét, thủ công, đồ thủ công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37" y="270570"/>
            <a:ext cx="5290763" cy="6205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ự làm những món đồ chơi an toàn, sáng tạo cho trẻ nh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741" r="3611" b="-741"/>
          <a:stretch/>
        </p:blipFill>
        <p:spPr bwMode="auto">
          <a:xfrm>
            <a:off x="7454900" y="270571"/>
            <a:ext cx="4253698" cy="31330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" t="22052" r="800" b="17682"/>
          <a:stretch/>
        </p:blipFill>
        <p:spPr bwMode="auto">
          <a:xfrm>
            <a:off x="7327699" y="3797300"/>
            <a:ext cx="4508099" cy="287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657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420" y="1921392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thằng chuột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 riêng chú mèo,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ta thích chí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Vểnh râu “meo meo”!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 hiên đã nắng,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xong rồi.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Đừng sờ vào đấy,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 thềm gió mát,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đồ chơi.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nằm vẫy đuôi,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 xoe đôi mắt.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quả thị,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quả na,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này phần mẹ,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này phần cha.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chiếc cối nhỏ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thật tròn,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Biếu bà đấy nhé,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 trầu thêm ngon.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 ĐỒ CHƠI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8421604" y="209410"/>
            <a:ext cx="3429000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4016</TotalTime>
  <Words>1151</Words>
  <Application>Microsoft Office PowerPoint</Application>
  <PresentationFormat>Widescreen</PresentationFormat>
  <Paragraphs>122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Arial-Rounded</vt:lpstr>
      <vt:lpstr>Calibri</vt:lpstr>
      <vt:lpstr>Calibri Light</vt:lpstr>
      <vt:lpstr>SVN-Gretoon</vt:lpstr>
      <vt:lpstr>Times New Roman</vt:lpstr>
      <vt:lpstr>Office Theme</vt:lpstr>
      <vt:lpstr>1_Office Theme</vt:lpstr>
      <vt:lpstr>7_Office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Nguyễn Thu Hường</cp:lastModifiedBy>
  <cp:revision>142</cp:revision>
  <dcterms:created xsi:type="dcterms:W3CDTF">2021-06-17T09:40:01Z</dcterms:created>
  <dcterms:modified xsi:type="dcterms:W3CDTF">2022-11-27T11:16:49Z</dcterms:modified>
</cp:coreProperties>
</file>