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1" r:id="rId2"/>
    <p:sldId id="267" r:id="rId3"/>
    <p:sldId id="262" r:id="rId4"/>
    <p:sldId id="269" r:id="rId5"/>
    <p:sldId id="260" r:id="rId6"/>
    <p:sldId id="268" r:id="rId7"/>
    <p:sldId id="257" r:id="rId8"/>
    <p:sldId id="264" r:id="rId9"/>
    <p:sldId id="270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BCD"/>
    <a:srgbClr val="FF8BBA"/>
    <a:srgbClr val="008A3E"/>
    <a:srgbClr val="33CCCC"/>
    <a:srgbClr val="28A3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85637" autoAdjust="0"/>
  </p:normalViewPr>
  <p:slideViewPr>
    <p:cSldViewPr snapToGrid="0">
      <p:cViewPr varScale="1">
        <p:scale>
          <a:sx n="78" d="100"/>
          <a:sy n="78" d="100"/>
        </p:scale>
        <p:origin x="348" y="30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EAE435-16B5-48C8-9EF9-FDBC235EAC77}" type="datetimeFigureOut">
              <a:rPr lang="en-US" smtClean="0"/>
              <a:t>24/09/2023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1E214E-DD41-48D9-913B-79EB53DA8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088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E214E-DD41-48D9-913B-79EB53DA80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98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tập</a:t>
            </a:r>
            <a:r>
              <a:rPr lang="en-US" baseline="0" dirty="0"/>
              <a:t> </a:t>
            </a:r>
            <a:r>
              <a:rPr lang="en-US" baseline="0" dirty="0" err="1"/>
              <a:t>này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in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hs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trên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lớp</a:t>
            </a:r>
            <a:r>
              <a:rPr lang="en-US" baseline="0" dirty="0"/>
              <a:t>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trong</a:t>
            </a:r>
            <a:r>
              <a:rPr lang="en-US" baseline="0" dirty="0"/>
              <a:t> </a:t>
            </a:r>
            <a:r>
              <a:rPr lang="en-US" baseline="0" dirty="0" err="1"/>
              <a:t>sách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E214E-DD41-48D9-913B-79EB53DA80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422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E214E-DD41-48D9-913B-79EB53DA80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17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E214E-DD41-48D9-913B-79EB53DA80E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636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24/09/2023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822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24/09/2023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458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24/09/2023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858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24/09/2023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13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24/09/2023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142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24/09/2023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345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24/09/2023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293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24/09/2023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61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24/09/2023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4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24/09/2023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257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24/09/2023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587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CF8D8-471C-46A5-9A58-AD138F5C4710}" type="datetimeFigureOut">
              <a:rPr lang="en-US" smtClean="0"/>
              <a:t>24/09/2023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685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microsoft.com/office/2007/relationships/hdphoto" Target="../media/hdphoto1.wdp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xmlns="" id="{669B28F4-9E18-464A-87B2-FB8026FFD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99" y="0"/>
            <a:ext cx="12190413" cy="68571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35F6F12-CCEE-452A-A579-1E14567FB943}"/>
              </a:ext>
            </a:extLst>
          </p:cNvPr>
          <p:cNvSpPr txBox="1"/>
          <p:nvPr/>
        </p:nvSpPr>
        <p:spPr>
          <a:xfrm>
            <a:off x="1738068" y="1404382"/>
            <a:ext cx="91477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14: LUYỆN </a:t>
            </a:r>
            <a:r>
              <a:rPr lang="en-US" sz="440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TẬP </a:t>
            </a:r>
            <a:r>
              <a:rPr lang="en-US" sz="440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CHUNG (tiết 1)</a:t>
            </a:r>
            <a:endParaRPr lang="en-US" sz="4400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88664" y="2251964"/>
            <a:ext cx="6046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(tr 53)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4">
            <a:extLst>
              <a:ext uri="{FF2B5EF4-FFF2-40B4-BE49-F238E27FC236}">
                <a16:creationId xmlns:a16="http://schemas.microsoft.com/office/drawing/2014/main" xmlns="" id="{F508A111-0620-4077-B9CB-A0DF98C103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112" y="2958205"/>
            <a:ext cx="4849360" cy="377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35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607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1" y="3079897"/>
            <a:ext cx="106870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600" b="1" err="1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Ôn</a:t>
            </a:r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lại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cộng, phép trừ (qua 10).</a:t>
            </a:r>
            <a:endParaRPr lang="en-US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sau: 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Luyện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3600" b="1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54.</a:t>
            </a:r>
            <a:endParaRPr lang="en-US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35F6F12-CCEE-452A-A579-1E14567FB943}"/>
              </a:ext>
            </a:extLst>
          </p:cNvPr>
          <p:cNvSpPr txBox="1"/>
          <p:nvPr/>
        </p:nvSpPr>
        <p:spPr>
          <a:xfrm>
            <a:off x="2689199" y="1157026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Định </a:t>
            </a:r>
            <a:r>
              <a:rPr lang="en-US" sz="40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hướng tiếp theo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77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xmlns="" id="{669B28F4-9E18-464A-87B2-FB8026FFD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893"/>
            <a:ext cx="12190413" cy="6857107"/>
          </a:xfrm>
          <a:prstGeom prst="rect">
            <a:avLst/>
          </a:prstGeom>
        </p:spPr>
      </p:pic>
      <p:pic>
        <p:nvPicPr>
          <p:cNvPr id="6" name="图片 4">
            <a:extLst>
              <a:ext uri="{FF2B5EF4-FFF2-40B4-BE49-F238E27FC236}">
                <a16:creationId xmlns:a16="http://schemas.microsoft.com/office/drawing/2014/main" xmlns="" id="{F508A111-0620-4077-B9CB-A0DF98C103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946" y="2906414"/>
            <a:ext cx="4849360" cy="37737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77583" y="1007012"/>
            <a:ext cx="7633146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5729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607" b="4510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pSp>
        <p:nvGrpSpPr>
          <p:cNvPr id="3" name="组合 10"/>
          <p:cNvGrpSpPr/>
          <p:nvPr/>
        </p:nvGrpSpPr>
        <p:grpSpPr>
          <a:xfrm>
            <a:off x="5126885" y="1756313"/>
            <a:ext cx="1122724" cy="1054115"/>
            <a:chOff x="4644008" y="1988840"/>
            <a:chExt cx="966398" cy="973763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5" name="圆角矩形 1"/>
            <p:cNvSpPr/>
            <p:nvPr/>
          </p:nvSpPr>
          <p:spPr>
            <a:xfrm>
              <a:off x="4644008" y="1988840"/>
              <a:ext cx="864096" cy="866686"/>
            </a:xfrm>
            <a:custGeom>
              <a:avLst/>
              <a:gdLst/>
              <a:ahLst/>
              <a:cxnLst/>
              <a:rect l="l" t="t" r="r" b="b"/>
              <a:pathLst>
                <a:path w="864096" h="866686">
                  <a:moveTo>
                    <a:pt x="180020" y="0"/>
                  </a:moveTo>
                  <a:lnTo>
                    <a:pt x="684076" y="0"/>
                  </a:lnTo>
                  <a:cubicBezTo>
                    <a:pt x="783498" y="0"/>
                    <a:pt x="864096" y="80598"/>
                    <a:pt x="864096" y="180020"/>
                  </a:cubicBezTo>
                  <a:cubicBezTo>
                    <a:pt x="864096" y="279442"/>
                    <a:pt x="783498" y="360040"/>
                    <a:pt x="684076" y="360040"/>
                  </a:cubicBezTo>
                  <a:lnTo>
                    <a:pt x="360040" y="360040"/>
                  </a:lnTo>
                  <a:lnTo>
                    <a:pt x="360040" y="686666"/>
                  </a:lnTo>
                  <a:cubicBezTo>
                    <a:pt x="360040" y="786088"/>
                    <a:pt x="279442" y="866686"/>
                    <a:pt x="180020" y="866686"/>
                  </a:cubicBezTo>
                  <a:cubicBezTo>
                    <a:pt x="80598" y="866686"/>
                    <a:pt x="0" y="786088"/>
                    <a:pt x="0" y="686666"/>
                  </a:cubicBezTo>
                  <a:lnTo>
                    <a:pt x="0" y="182610"/>
                  </a:lnTo>
                  <a:lnTo>
                    <a:pt x="131" y="181315"/>
                  </a:lnTo>
                  <a:cubicBezTo>
                    <a:pt x="2" y="180884"/>
                    <a:pt x="0" y="180452"/>
                    <a:pt x="0" y="180020"/>
                  </a:cubicBezTo>
                  <a:cubicBezTo>
                    <a:pt x="0" y="80598"/>
                    <a:pt x="80598" y="0"/>
                    <a:pt x="180020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矩形 6"/>
            <p:cNvSpPr/>
            <p:nvPr/>
          </p:nvSpPr>
          <p:spPr>
            <a:xfrm>
              <a:off x="5049264" y="2407296"/>
              <a:ext cx="561142" cy="555307"/>
            </a:xfrm>
            <a:custGeom>
              <a:avLst/>
              <a:gdLst/>
              <a:ahLst/>
              <a:cxnLst/>
              <a:rect l="l" t="t" r="r" b="b"/>
              <a:pathLst>
                <a:path w="561142" h="555307">
                  <a:moveTo>
                    <a:pt x="0" y="0"/>
                  </a:moveTo>
                  <a:lnTo>
                    <a:pt x="260421" y="0"/>
                  </a:lnTo>
                  <a:lnTo>
                    <a:pt x="561142" y="300720"/>
                  </a:lnTo>
                  <a:cubicBezTo>
                    <a:pt x="631443" y="371022"/>
                    <a:pt x="631443" y="485005"/>
                    <a:pt x="561142" y="555307"/>
                  </a:cubicBezTo>
                  <a:cubicBezTo>
                    <a:pt x="490840" y="625609"/>
                    <a:pt x="376857" y="625609"/>
                    <a:pt x="306555" y="555307"/>
                  </a:cubicBezTo>
                  <a:lnTo>
                    <a:pt x="0" y="248753"/>
                  </a:ln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组合 19"/>
          <p:cNvGrpSpPr/>
          <p:nvPr/>
        </p:nvGrpSpPr>
        <p:grpSpPr>
          <a:xfrm>
            <a:off x="5694422" y="2941409"/>
            <a:ext cx="1122720" cy="1083692"/>
            <a:chOff x="4644008" y="3137107"/>
            <a:chExt cx="966398" cy="973763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9" name="圆角矩形 1"/>
            <p:cNvSpPr/>
            <p:nvPr/>
          </p:nvSpPr>
          <p:spPr>
            <a:xfrm flipH="1" flipV="1">
              <a:off x="4746310" y="3244184"/>
              <a:ext cx="864096" cy="866686"/>
            </a:xfrm>
            <a:custGeom>
              <a:avLst/>
              <a:gdLst/>
              <a:ahLst/>
              <a:cxnLst/>
              <a:rect l="l" t="t" r="r" b="b"/>
              <a:pathLst>
                <a:path w="864096" h="866686">
                  <a:moveTo>
                    <a:pt x="180020" y="0"/>
                  </a:moveTo>
                  <a:lnTo>
                    <a:pt x="684076" y="0"/>
                  </a:lnTo>
                  <a:cubicBezTo>
                    <a:pt x="783498" y="0"/>
                    <a:pt x="864096" y="80598"/>
                    <a:pt x="864096" y="180020"/>
                  </a:cubicBezTo>
                  <a:cubicBezTo>
                    <a:pt x="864096" y="279442"/>
                    <a:pt x="783498" y="360040"/>
                    <a:pt x="684076" y="360040"/>
                  </a:cubicBezTo>
                  <a:lnTo>
                    <a:pt x="360040" y="360040"/>
                  </a:lnTo>
                  <a:lnTo>
                    <a:pt x="360040" y="686666"/>
                  </a:lnTo>
                  <a:cubicBezTo>
                    <a:pt x="360040" y="786088"/>
                    <a:pt x="279442" y="866686"/>
                    <a:pt x="180020" y="866686"/>
                  </a:cubicBezTo>
                  <a:cubicBezTo>
                    <a:pt x="80598" y="866686"/>
                    <a:pt x="0" y="786088"/>
                    <a:pt x="0" y="686666"/>
                  </a:cubicBezTo>
                  <a:lnTo>
                    <a:pt x="0" y="182610"/>
                  </a:lnTo>
                  <a:lnTo>
                    <a:pt x="131" y="181315"/>
                  </a:lnTo>
                  <a:cubicBezTo>
                    <a:pt x="2" y="180884"/>
                    <a:pt x="0" y="180452"/>
                    <a:pt x="0" y="180020"/>
                  </a:cubicBezTo>
                  <a:cubicBezTo>
                    <a:pt x="0" y="80598"/>
                    <a:pt x="80598" y="0"/>
                    <a:pt x="180020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矩形 6"/>
            <p:cNvSpPr/>
            <p:nvPr/>
          </p:nvSpPr>
          <p:spPr>
            <a:xfrm flipH="1" flipV="1">
              <a:off x="4644008" y="3137107"/>
              <a:ext cx="561142" cy="555307"/>
            </a:xfrm>
            <a:custGeom>
              <a:avLst/>
              <a:gdLst/>
              <a:ahLst/>
              <a:cxnLst/>
              <a:rect l="l" t="t" r="r" b="b"/>
              <a:pathLst>
                <a:path w="561142" h="555307">
                  <a:moveTo>
                    <a:pt x="0" y="0"/>
                  </a:moveTo>
                  <a:lnTo>
                    <a:pt x="260421" y="0"/>
                  </a:lnTo>
                  <a:lnTo>
                    <a:pt x="561142" y="300720"/>
                  </a:lnTo>
                  <a:cubicBezTo>
                    <a:pt x="631443" y="371022"/>
                    <a:pt x="631443" y="485005"/>
                    <a:pt x="561142" y="555307"/>
                  </a:cubicBezTo>
                  <a:cubicBezTo>
                    <a:pt x="490840" y="625609"/>
                    <a:pt x="376857" y="625609"/>
                    <a:pt x="306555" y="555307"/>
                  </a:cubicBezTo>
                  <a:lnTo>
                    <a:pt x="0" y="248753"/>
                  </a:ln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组合 54"/>
          <p:cNvGrpSpPr/>
          <p:nvPr/>
        </p:nvGrpSpPr>
        <p:grpSpPr>
          <a:xfrm>
            <a:off x="4856915" y="3480510"/>
            <a:ext cx="1066737" cy="1074865"/>
            <a:chOff x="4823407" y="3433269"/>
            <a:chExt cx="1018493" cy="1026254"/>
          </a:xfr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9" name="圆角矩形 1"/>
            <p:cNvSpPr/>
            <p:nvPr/>
          </p:nvSpPr>
          <p:spPr>
            <a:xfrm>
              <a:off x="4823407" y="3433269"/>
              <a:ext cx="910676" cy="913405"/>
            </a:xfrm>
            <a:custGeom>
              <a:avLst/>
              <a:gdLst/>
              <a:ahLst/>
              <a:cxnLst/>
              <a:rect l="l" t="t" r="r" b="b"/>
              <a:pathLst>
                <a:path w="864096" h="866686">
                  <a:moveTo>
                    <a:pt x="180020" y="0"/>
                  </a:moveTo>
                  <a:lnTo>
                    <a:pt x="684076" y="0"/>
                  </a:lnTo>
                  <a:cubicBezTo>
                    <a:pt x="783498" y="0"/>
                    <a:pt x="864096" y="80598"/>
                    <a:pt x="864096" y="180020"/>
                  </a:cubicBezTo>
                  <a:cubicBezTo>
                    <a:pt x="864096" y="279442"/>
                    <a:pt x="783498" y="360040"/>
                    <a:pt x="684076" y="360040"/>
                  </a:cubicBezTo>
                  <a:lnTo>
                    <a:pt x="360040" y="360040"/>
                  </a:lnTo>
                  <a:lnTo>
                    <a:pt x="360040" y="686666"/>
                  </a:lnTo>
                  <a:cubicBezTo>
                    <a:pt x="360040" y="786088"/>
                    <a:pt x="279442" y="866686"/>
                    <a:pt x="180020" y="866686"/>
                  </a:cubicBezTo>
                  <a:cubicBezTo>
                    <a:pt x="80598" y="866686"/>
                    <a:pt x="0" y="786088"/>
                    <a:pt x="0" y="686666"/>
                  </a:cubicBezTo>
                  <a:lnTo>
                    <a:pt x="0" y="182610"/>
                  </a:lnTo>
                  <a:lnTo>
                    <a:pt x="131" y="181315"/>
                  </a:lnTo>
                  <a:cubicBezTo>
                    <a:pt x="2" y="180884"/>
                    <a:pt x="0" y="180452"/>
                    <a:pt x="0" y="180020"/>
                  </a:cubicBezTo>
                  <a:cubicBezTo>
                    <a:pt x="0" y="80598"/>
                    <a:pt x="80598" y="0"/>
                    <a:pt x="180020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矩形 6"/>
            <p:cNvSpPr/>
            <p:nvPr/>
          </p:nvSpPr>
          <p:spPr>
            <a:xfrm>
              <a:off x="5250509" y="3874282"/>
              <a:ext cx="591391" cy="585241"/>
            </a:xfrm>
            <a:custGeom>
              <a:avLst/>
              <a:gdLst/>
              <a:ahLst/>
              <a:cxnLst/>
              <a:rect l="l" t="t" r="r" b="b"/>
              <a:pathLst>
                <a:path w="561142" h="555307">
                  <a:moveTo>
                    <a:pt x="0" y="0"/>
                  </a:moveTo>
                  <a:lnTo>
                    <a:pt x="260421" y="0"/>
                  </a:lnTo>
                  <a:lnTo>
                    <a:pt x="561142" y="300720"/>
                  </a:lnTo>
                  <a:cubicBezTo>
                    <a:pt x="631443" y="371022"/>
                    <a:pt x="631443" y="485005"/>
                    <a:pt x="561142" y="555307"/>
                  </a:cubicBezTo>
                  <a:cubicBezTo>
                    <a:pt x="490840" y="625609"/>
                    <a:pt x="376857" y="625609"/>
                    <a:pt x="306555" y="555307"/>
                  </a:cubicBezTo>
                  <a:lnTo>
                    <a:pt x="0" y="248753"/>
                  </a:ln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文本框 22">
            <a:extLst>
              <a:ext uri="{FF2B5EF4-FFF2-40B4-BE49-F238E27FC236}">
                <a16:creationId xmlns:a16="http://schemas.microsoft.com/office/drawing/2014/main" xmlns="" id="{AB5745BD-0E13-4A2C-B56B-81F76B9E9B79}"/>
              </a:ext>
            </a:extLst>
          </p:cNvPr>
          <p:cNvSpPr txBox="1"/>
          <p:nvPr/>
        </p:nvSpPr>
        <p:spPr>
          <a:xfrm>
            <a:off x="3302061" y="-52458"/>
            <a:ext cx="58950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97044" y="1638119"/>
            <a:ext cx="5400652" cy="964495"/>
          </a:xfrm>
          <a:prstGeom prst="roundRect">
            <a:avLst/>
          </a:prstGeom>
          <a:noFill/>
          <a:ln w="47625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Thực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được phép cộng,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(qua 10)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phạm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vi 20.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987593" y="3155846"/>
            <a:ext cx="5053163" cy="1553314"/>
          </a:xfrm>
          <a:prstGeom prst="roundRect">
            <a:avLst/>
          </a:prstGeom>
          <a:noFill/>
          <a:ln w="47625">
            <a:solidFill>
              <a:srgbClr val="28A3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err="1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Giải</a:t>
            </a:r>
            <a:r>
              <a:rPr lang="en-US"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 trình bày được bài giải của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toán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văn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liên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phép cộng (qua 10) trong phạm vi 20.</a:t>
            </a:r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45567" y="3673341"/>
            <a:ext cx="4563145" cy="1190734"/>
          </a:xfrm>
          <a:prstGeom prst="roundRect">
            <a:avLst/>
          </a:prstGeom>
          <a:noFill/>
          <a:ln w="47625"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Thực hiện tính có hai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dấu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trừ.</a:t>
            </a:r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87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607"/>
          <a:stretch/>
        </p:blipFill>
        <p:spPr>
          <a:xfrm>
            <a:off x="32232" y="0"/>
            <a:ext cx="12192001" cy="6858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867828" y="168920"/>
            <a:ext cx="2530692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smtClean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Tính nhẩm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58228" y="46360"/>
            <a:ext cx="609600" cy="6096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itchFamily="34" charset="0"/>
              </a:rPr>
              <a:t>1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3939405"/>
              </p:ext>
            </p:extLst>
          </p:nvPr>
        </p:nvGraphicFramePr>
        <p:xfrm>
          <a:off x="1314735" y="1529889"/>
          <a:ext cx="10705815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86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686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686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+ 6</a:t>
                      </a:r>
                    </a:p>
                    <a:p>
                      <a:endParaRPr lang="en-US" sz="3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+ 4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+ 8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+ 7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+ 8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+ 7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448054"/>
              </p:ext>
            </p:extLst>
          </p:nvPr>
        </p:nvGraphicFramePr>
        <p:xfrm>
          <a:off x="1279862" y="3856554"/>
          <a:ext cx="10645437" cy="1502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84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484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484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23443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11 -</a:t>
                      </a:r>
                      <a:r>
                        <a:rPr lang="en-US" sz="32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 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13 - 7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17 - 9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</a:t>
                      </a:r>
                      <a:r>
                        <a:rPr lang="en-US" sz="32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3200" b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12 - 5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i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r>
                        <a:rPr lang="en-US" sz="3200" b="1" i="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- 8</a:t>
                      </a:r>
                      <a:endParaRPr lang="en-US" sz="3200" b="1" i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30527" y="1377794"/>
            <a:ext cx="747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2427" y="3467100"/>
            <a:ext cx="747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79192" y="1487067"/>
            <a:ext cx="11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79192" y="2543838"/>
            <a:ext cx="11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77004" y="1525167"/>
            <a:ext cx="11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77004" y="2581938"/>
            <a:ext cx="11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593866" y="1525167"/>
            <a:ext cx="11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593866" y="2581938"/>
            <a:ext cx="11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574816" y="3810520"/>
            <a:ext cx="11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574816" y="4729837"/>
            <a:ext cx="11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37378" y="3810520"/>
            <a:ext cx="11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37378" y="4729837"/>
            <a:ext cx="11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493492" y="3810520"/>
            <a:ext cx="11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493492" y="4729837"/>
            <a:ext cx="11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36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43900" y="1339694"/>
            <a:ext cx="2408212" cy="1975006"/>
          </a:xfrm>
          <a:prstGeom prst="rect">
            <a:avLst/>
          </a:prstGeom>
          <a:noFill/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EF2068C1-B5DD-4333-A3F1-CC2D2A20775A}"/>
              </a:ext>
            </a:extLst>
          </p:cNvPr>
          <p:cNvSpPr/>
          <p:nvPr/>
        </p:nvSpPr>
        <p:spPr>
          <a:xfrm>
            <a:off x="563880" y="5579489"/>
            <a:ext cx="10774680" cy="10581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phép cộng, nếu đổi chỗ các số hạng </a:t>
            </a:r>
          </a:p>
          <a:p>
            <a:pPr algn="ctr"/>
            <a:r>
              <a:rPr lang="en-US" sz="36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nhau thì tổng vẫn không thay đổi.</a:t>
            </a:r>
            <a:endParaRPr lang="en-US" sz="36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32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6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xmlns="" id="{458DFF4E-E449-4D49-9FC0-999168FCA1FF}"/>
              </a:ext>
            </a:extLst>
          </p:cNvPr>
          <p:cNvSpPr/>
          <p:nvPr/>
        </p:nvSpPr>
        <p:spPr>
          <a:xfrm>
            <a:off x="258228" y="46360"/>
            <a:ext cx="2660336" cy="6096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itchFamily="34" charset="0"/>
                <a:cs typeface="Arial" pitchFamily="34" charset="0"/>
              </a:rPr>
              <a:t>?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thêm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22706B3-D6F5-4DD7-BFA6-4C4D168B27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90705" y="3298804"/>
            <a:ext cx="3191699" cy="3191699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632DB633-BCD5-4A5B-8F7E-1C14A7404713}"/>
              </a:ext>
            </a:extLst>
          </p:cNvPr>
          <p:cNvSpPr/>
          <p:nvPr/>
        </p:nvSpPr>
        <p:spPr>
          <a:xfrm>
            <a:off x="3914078" y="1291580"/>
            <a:ext cx="4884234" cy="16523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+ 6 = 11</a:t>
            </a:r>
          </a:p>
          <a:p>
            <a:pPr algn="ctr"/>
            <a:endParaRPr lang="en-US" sz="40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FCB6F772-32A4-43D4-95BC-C86F3BA540E5}"/>
              </a:ext>
            </a:extLst>
          </p:cNvPr>
          <p:cNvSpPr/>
          <p:nvPr/>
        </p:nvSpPr>
        <p:spPr>
          <a:xfrm>
            <a:off x="3914078" y="3242311"/>
            <a:ext cx="4884234" cy="165234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+ 5 = 11</a:t>
            </a:r>
          </a:p>
          <a:p>
            <a:pPr algn="ctr"/>
            <a:endParaRPr lang="en-US" sz="40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FF028DD7-5ACB-45F9-91FE-5C9F6D87AACF}"/>
              </a:ext>
            </a:extLst>
          </p:cNvPr>
          <p:cNvSpPr/>
          <p:nvPr/>
        </p:nvSpPr>
        <p:spPr>
          <a:xfrm>
            <a:off x="2990494" y="223024"/>
            <a:ext cx="8943278" cy="77016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Từ phép tính dưới đây có thể viết được phép tính nào nữa?</a:t>
            </a:r>
          </a:p>
        </p:txBody>
      </p:sp>
    </p:spTree>
    <p:extLst>
      <p:ext uri="{BB962C8B-B14F-4D97-AF65-F5344CB8AC3E}">
        <p14:creationId xmlns:p14="http://schemas.microsoft.com/office/powerpoint/2010/main" val="313340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r="607" b="4510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6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521" b="85938" l="65886" r="85798"/>
                    </a14:imgEffect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l="65812" t="51042" r="13983" b="13802"/>
          <a:stretch/>
        </p:blipFill>
        <p:spPr>
          <a:xfrm rot="21385715">
            <a:off x="9220964" y="3130692"/>
            <a:ext cx="2920045" cy="2856566"/>
          </a:xfrm>
          <a:prstGeom prst="rect">
            <a:avLst/>
          </a:prstGeom>
        </p:spPr>
      </p:pic>
      <p:pic>
        <p:nvPicPr>
          <p:cNvPr id="5" name="17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266" b="52083" l="63690" r="85212"/>
                    </a14:imgEffect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l="64055" t="22917" r="14715" b="48437"/>
          <a:stretch/>
        </p:blipFill>
        <p:spPr>
          <a:xfrm>
            <a:off x="8587483" y="587799"/>
            <a:ext cx="2805658" cy="2128430"/>
          </a:xfrm>
          <a:prstGeom prst="rect">
            <a:avLst/>
          </a:prstGeom>
        </p:spPr>
      </p:pic>
      <p:pic>
        <p:nvPicPr>
          <p:cNvPr id="6" name="78"/>
          <p:cNvPicPr>
            <a:picLocks noChangeAspect="1"/>
          </p:cNvPicPr>
          <p:nvPr/>
        </p:nvPicPr>
        <p:blipFill rotWithShape="1">
          <a:blip r:embed="rId7"/>
          <a:srcRect l="15739" t="52345" r="67423" b="12499"/>
          <a:stretch/>
        </p:blipFill>
        <p:spPr>
          <a:xfrm rot="20873065">
            <a:off x="392848" y="3173667"/>
            <a:ext cx="2794838" cy="2770619"/>
          </a:xfrm>
          <a:prstGeom prst="rect">
            <a:avLst/>
          </a:prstGeom>
        </p:spPr>
      </p:pic>
      <p:pic>
        <p:nvPicPr>
          <p:cNvPr id="7" name="145"/>
          <p:cNvPicPr>
            <a:picLocks noChangeAspect="1"/>
          </p:cNvPicPr>
          <p:nvPr/>
        </p:nvPicPr>
        <p:blipFill rotWithShape="1">
          <a:blip r:embed="rId8"/>
          <a:srcRect l="34627" t="64844" r="35944" b="8854"/>
          <a:stretch/>
        </p:blipFill>
        <p:spPr>
          <a:xfrm>
            <a:off x="4406003" y="4915594"/>
            <a:ext cx="3865580" cy="19424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07501" y="3882015"/>
            <a:ext cx="415244" cy="519281"/>
          </a:xfrm>
          <a:prstGeom prst="rect">
            <a:avLst/>
          </a:prstGeom>
        </p:spPr>
      </p:pic>
      <p:pic>
        <p:nvPicPr>
          <p:cNvPr id="9" name="85"/>
          <p:cNvPicPr>
            <a:picLocks noChangeAspect="1"/>
          </p:cNvPicPr>
          <p:nvPr/>
        </p:nvPicPr>
        <p:blipFill rotWithShape="1">
          <a:blip r:embed="rId10"/>
          <a:srcRect l="8614" t="25149" r="50558" b="23264"/>
          <a:stretch/>
        </p:blipFill>
        <p:spPr>
          <a:xfrm>
            <a:off x="709808" y="589334"/>
            <a:ext cx="3203249" cy="2275532"/>
          </a:xfrm>
          <a:prstGeom prst="rect">
            <a:avLst/>
          </a:prstGeom>
        </p:spPr>
      </p:pic>
      <p:pic>
        <p:nvPicPr>
          <p:cNvPr id="10" name="69"/>
          <p:cNvPicPr>
            <a:picLocks noChangeAspect="1"/>
          </p:cNvPicPr>
          <p:nvPr/>
        </p:nvPicPr>
        <p:blipFill rotWithShape="1">
          <a:blip r:embed="rId11"/>
          <a:srcRect l="49498" t="22272" r="3092" b="26538"/>
          <a:stretch/>
        </p:blipFill>
        <p:spPr>
          <a:xfrm>
            <a:off x="4409165" y="421286"/>
            <a:ext cx="3434416" cy="2084892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4098347" y="2813690"/>
            <a:ext cx="1196421" cy="1335934"/>
            <a:chOff x="4101720" y="2863589"/>
            <a:chExt cx="1331259" cy="1486495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195" b="65165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60" t="3137" r="13768" b="34903"/>
            <a:stretch/>
          </p:blipFill>
          <p:spPr>
            <a:xfrm>
              <a:off x="4101720" y="2863589"/>
              <a:ext cx="1331259" cy="1486495"/>
            </a:xfrm>
            <a:prstGeom prst="rect">
              <a:avLst/>
            </a:prstGeom>
          </p:spPr>
        </p:pic>
        <p:sp>
          <p:nvSpPr>
            <p:cNvPr id="24" name="Oval 23"/>
            <p:cNvSpPr/>
            <p:nvPr/>
          </p:nvSpPr>
          <p:spPr>
            <a:xfrm>
              <a:off x="4475054" y="3457692"/>
              <a:ext cx="534200" cy="5076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522107" y="3405907"/>
              <a:ext cx="595284" cy="455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9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617844" y="2813690"/>
            <a:ext cx="1196421" cy="1335934"/>
            <a:chOff x="4101720" y="2863589"/>
            <a:chExt cx="1331259" cy="1486495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195" b="65165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60" t="3137" r="13768" b="34903"/>
            <a:stretch/>
          </p:blipFill>
          <p:spPr>
            <a:xfrm>
              <a:off x="4101720" y="2863589"/>
              <a:ext cx="1331259" cy="1486495"/>
            </a:xfrm>
            <a:prstGeom prst="rect">
              <a:avLst/>
            </a:prstGeom>
          </p:spPr>
        </p:pic>
        <p:sp>
          <p:nvSpPr>
            <p:cNvPr id="29" name="Oval 28"/>
            <p:cNvSpPr/>
            <p:nvPr/>
          </p:nvSpPr>
          <p:spPr>
            <a:xfrm>
              <a:off x="4475054" y="3457692"/>
              <a:ext cx="534200" cy="5076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412337" y="3405907"/>
              <a:ext cx="675129" cy="650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13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172795" y="2813690"/>
            <a:ext cx="1196421" cy="1335934"/>
            <a:chOff x="4101720" y="2863589"/>
            <a:chExt cx="1331259" cy="1486495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195" b="65165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60" t="3137" r="13768" b="34903"/>
            <a:stretch/>
          </p:blipFill>
          <p:spPr>
            <a:xfrm>
              <a:off x="4101720" y="2863589"/>
              <a:ext cx="1331259" cy="1486495"/>
            </a:xfrm>
            <a:prstGeom prst="rect">
              <a:avLst/>
            </a:prstGeom>
          </p:spPr>
        </p:pic>
        <p:sp>
          <p:nvSpPr>
            <p:cNvPr id="33" name="Oval 32"/>
            <p:cNvSpPr/>
            <p:nvPr/>
          </p:nvSpPr>
          <p:spPr>
            <a:xfrm>
              <a:off x="4475054" y="3457692"/>
              <a:ext cx="534200" cy="5076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417775" y="3405907"/>
              <a:ext cx="714579" cy="650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15</a:t>
              </a:r>
            </a:p>
          </p:txBody>
        </p:sp>
      </p:grpSp>
      <p:sp>
        <p:nvSpPr>
          <p:cNvPr id="22" name="Oval 21"/>
          <p:cNvSpPr/>
          <p:nvPr/>
        </p:nvSpPr>
        <p:spPr>
          <a:xfrm>
            <a:off x="258228" y="46360"/>
            <a:ext cx="609600" cy="6096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464554" y="168920"/>
            <a:ext cx="6526796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chuồng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chim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2724150" y="2507722"/>
            <a:ext cx="3483600" cy="321531"/>
          </a:xfrm>
          <a:custGeom>
            <a:avLst/>
            <a:gdLst>
              <a:gd name="connsiteX0" fmla="*/ 0 w 3295650"/>
              <a:gd name="connsiteY0" fmla="*/ 102128 h 425978"/>
              <a:gd name="connsiteX1" fmla="*/ 609600 w 3295650"/>
              <a:gd name="connsiteY1" fmla="*/ 349778 h 425978"/>
              <a:gd name="connsiteX2" fmla="*/ 1733550 w 3295650"/>
              <a:gd name="connsiteY2" fmla="*/ 178328 h 425978"/>
              <a:gd name="connsiteX3" fmla="*/ 2552700 w 3295650"/>
              <a:gd name="connsiteY3" fmla="*/ 6878 h 425978"/>
              <a:gd name="connsiteX4" fmla="*/ 3295650 w 3295650"/>
              <a:gd name="connsiteY4" fmla="*/ 425978 h 425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5650" h="425978">
                <a:moveTo>
                  <a:pt x="0" y="102128"/>
                </a:moveTo>
                <a:cubicBezTo>
                  <a:pt x="160337" y="219603"/>
                  <a:pt x="320675" y="337078"/>
                  <a:pt x="609600" y="349778"/>
                </a:cubicBezTo>
                <a:cubicBezTo>
                  <a:pt x="898525" y="362478"/>
                  <a:pt x="1409700" y="235478"/>
                  <a:pt x="1733550" y="178328"/>
                </a:cubicBezTo>
                <a:cubicBezTo>
                  <a:pt x="2057400" y="121178"/>
                  <a:pt x="2292350" y="-34397"/>
                  <a:pt x="2552700" y="6878"/>
                </a:cubicBezTo>
                <a:cubicBezTo>
                  <a:pt x="2813050" y="48153"/>
                  <a:pt x="3054350" y="237065"/>
                  <a:pt x="3295650" y="425978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6248400" y="1485900"/>
            <a:ext cx="1543050" cy="1371600"/>
          </a:xfrm>
          <a:custGeom>
            <a:avLst/>
            <a:gdLst>
              <a:gd name="connsiteX0" fmla="*/ 0 w 1543050"/>
              <a:gd name="connsiteY0" fmla="*/ 0 h 1371600"/>
              <a:gd name="connsiteX1" fmla="*/ 476250 w 1543050"/>
              <a:gd name="connsiteY1" fmla="*/ 400050 h 1371600"/>
              <a:gd name="connsiteX2" fmla="*/ 1181100 w 1543050"/>
              <a:gd name="connsiteY2" fmla="*/ 552450 h 1371600"/>
              <a:gd name="connsiteX3" fmla="*/ 1543050 w 1543050"/>
              <a:gd name="connsiteY3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3050" h="1371600">
                <a:moveTo>
                  <a:pt x="0" y="0"/>
                </a:moveTo>
                <a:cubicBezTo>
                  <a:pt x="139700" y="153987"/>
                  <a:pt x="279400" y="307975"/>
                  <a:pt x="476250" y="400050"/>
                </a:cubicBezTo>
                <a:cubicBezTo>
                  <a:pt x="673100" y="492125"/>
                  <a:pt x="1003300" y="390525"/>
                  <a:pt x="1181100" y="552450"/>
                </a:cubicBezTo>
                <a:cubicBezTo>
                  <a:pt x="1358900" y="714375"/>
                  <a:pt x="1450975" y="1042987"/>
                  <a:pt x="1543050" y="13716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4648200" y="2190750"/>
            <a:ext cx="4686300" cy="647700"/>
          </a:xfrm>
          <a:custGeom>
            <a:avLst/>
            <a:gdLst>
              <a:gd name="connsiteX0" fmla="*/ 4686300 w 4686300"/>
              <a:gd name="connsiteY0" fmla="*/ 0 h 647700"/>
              <a:gd name="connsiteX1" fmla="*/ 4400550 w 4686300"/>
              <a:gd name="connsiteY1" fmla="*/ 285750 h 647700"/>
              <a:gd name="connsiteX2" fmla="*/ 3009900 w 4686300"/>
              <a:gd name="connsiteY2" fmla="*/ 304800 h 647700"/>
              <a:gd name="connsiteX3" fmla="*/ 1714500 w 4686300"/>
              <a:gd name="connsiteY3" fmla="*/ 342900 h 647700"/>
              <a:gd name="connsiteX4" fmla="*/ 0 w 4686300"/>
              <a:gd name="connsiteY4" fmla="*/ 647700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6300" h="647700">
                <a:moveTo>
                  <a:pt x="4686300" y="0"/>
                </a:moveTo>
                <a:cubicBezTo>
                  <a:pt x="4683125" y="117475"/>
                  <a:pt x="4679950" y="234950"/>
                  <a:pt x="4400550" y="285750"/>
                </a:cubicBezTo>
                <a:cubicBezTo>
                  <a:pt x="4121150" y="336550"/>
                  <a:pt x="3009900" y="304800"/>
                  <a:pt x="3009900" y="304800"/>
                </a:cubicBezTo>
                <a:lnTo>
                  <a:pt x="1714500" y="342900"/>
                </a:lnTo>
                <a:cubicBezTo>
                  <a:pt x="1212850" y="400050"/>
                  <a:pt x="606425" y="523875"/>
                  <a:pt x="0" y="6477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6503748" y="3710525"/>
            <a:ext cx="2887902" cy="1223425"/>
          </a:xfrm>
          <a:custGeom>
            <a:avLst/>
            <a:gdLst>
              <a:gd name="connsiteX0" fmla="*/ 2819400 w 2819400"/>
              <a:gd name="connsiteY0" fmla="*/ 1162050 h 1162050"/>
              <a:gd name="connsiteX1" fmla="*/ 1181100 w 2819400"/>
              <a:gd name="connsiteY1" fmla="*/ 914400 h 1162050"/>
              <a:gd name="connsiteX2" fmla="*/ 0 w 2819400"/>
              <a:gd name="connsiteY2" fmla="*/ 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9400" h="1162050">
                <a:moveTo>
                  <a:pt x="2819400" y="1162050"/>
                </a:moveTo>
                <a:cubicBezTo>
                  <a:pt x="2235200" y="1135062"/>
                  <a:pt x="1651000" y="1108075"/>
                  <a:pt x="1181100" y="914400"/>
                </a:cubicBezTo>
                <a:cubicBezTo>
                  <a:pt x="711200" y="720725"/>
                  <a:pt x="355600" y="360362"/>
                  <a:pt x="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4362450" y="3752850"/>
            <a:ext cx="2286000" cy="1219200"/>
          </a:xfrm>
          <a:custGeom>
            <a:avLst/>
            <a:gdLst>
              <a:gd name="connsiteX0" fmla="*/ 2286000 w 2286000"/>
              <a:gd name="connsiteY0" fmla="*/ 1219200 h 1219200"/>
              <a:gd name="connsiteX1" fmla="*/ 1733550 w 2286000"/>
              <a:gd name="connsiteY1" fmla="*/ 762000 h 1219200"/>
              <a:gd name="connsiteX2" fmla="*/ 781050 w 2286000"/>
              <a:gd name="connsiteY2" fmla="*/ 628650 h 1219200"/>
              <a:gd name="connsiteX3" fmla="*/ 0 w 2286000"/>
              <a:gd name="connsiteY3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1219200">
                <a:moveTo>
                  <a:pt x="2286000" y="1219200"/>
                </a:moveTo>
                <a:cubicBezTo>
                  <a:pt x="2135187" y="1039812"/>
                  <a:pt x="1984375" y="860425"/>
                  <a:pt x="1733550" y="762000"/>
                </a:cubicBezTo>
                <a:cubicBezTo>
                  <a:pt x="1482725" y="663575"/>
                  <a:pt x="1069975" y="755650"/>
                  <a:pt x="781050" y="628650"/>
                </a:cubicBezTo>
                <a:cubicBezTo>
                  <a:pt x="492125" y="501650"/>
                  <a:pt x="246062" y="250825"/>
                  <a:pt x="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3200399" y="3717891"/>
            <a:ext cx="4307915" cy="1177959"/>
          </a:xfrm>
          <a:custGeom>
            <a:avLst/>
            <a:gdLst>
              <a:gd name="connsiteX0" fmla="*/ 0 w 4248150"/>
              <a:gd name="connsiteY0" fmla="*/ 1143000 h 1143000"/>
              <a:gd name="connsiteX1" fmla="*/ 704850 w 4248150"/>
              <a:gd name="connsiteY1" fmla="*/ 762000 h 1143000"/>
              <a:gd name="connsiteX2" fmla="*/ 2228850 w 4248150"/>
              <a:gd name="connsiteY2" fmla="*/ 1028700 h 1143000"/>
              <a:gd name="connsiteX3" fmla="*/ 4248150 w 424815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8150" h="1143000">
                <a:moveTo>
                  <a:pt x="0" y="1143000"/>
                </a:moveTo>
                <a:cubicBezTo>
                  <a:pt x="166687" y="962025"/>
                  <a:pt x="333375" y="781050"/>
                  <a:pt x="704850" y="762000"/>
                </a:cubicBezTo>
                <a:cubicBezTo>
                  <a:pt x="1076325" y="742950"/>
                  <a:pt x="1638300" y="1155700"/>
                  <a:pt x="2228850" y="1028700"/>
                </a:cubicBezTo>
                <a:cubicBezTo>
                  <a:pt x="2819400" y="901700"/>
                  <a:pt x="3533775" y="450850"/>
                  <a:pt x="424815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81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2" grpId="0" animBg="1"/>
      <p:bldP spid="35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607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78"/>
          <p:cNvPicPr>
            <a:picLocks noChangeAspect="1"/>
          </p:cNvPicPr>
          <p:nvPr/>
        </p:nvPicPr>
        <p:blipFill rotWithShape="1">
          <a:blip r:embed="rId4"/>
          <a:srcRect l="15739" t="52345" r="67423" b="12499"/>
          <a:stretch/>
        </p:blipFill>
        <p:spPr>
          <a:xfrm rot="20873065">
            <a:off x="1292228" y="968235"/>
            <a:ext cx="2794838" cy="2770619"/>
          </a:xfrm>
          <a:prstGeom prst="rect">
            <a:avLst/>
          </a:prstGeom>
        </p:spPr>
      </p:pic>
      <p:pic>
        <p:nvPicPr>
          <p:cNvPr id="6" name="69"/>
          <p:cNvPicPr>
            <a:picLocks noChangeAspect="1"/>
          </p:cNvPicPr>
          <p:nvPr/>
        </p:nvPicPr>
        <p:blipFill rotWithShape="1">
          <a:blip r:embed="rId5"/>
          <a:srcRect l="49498" t="22272" r="3092" b="26538"/>
          <a:stretch/>
        </p:blipFill>
        <p:spPr>
          <a:xfrm>
            <a:off x="7506954" y="1783820"/>
            <a:ext cx="3434416" cy="208489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472332" y="2637227"/>
            <a:ext cx="1196421" cy="1335934"/>
            <a:chOff x="4101720" y="2863589"/>
            <a:chExt cx="1331259" cy="1486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195" b="65165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60" t="3137" r="13768" b="34903"/>
            <a:stretch/>
          </p:blipFill>
          <p:spPr>
            <a:xfrm>
              <a:off x="4101720" y="2863589"/>
              <a:ext cx="1331259" cy="1486495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>
            <a:xfrm>
              <a:off x="4475054" y="3457692"/>
              <a:ext cx="534200" cy="5076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417775" y="3405907"/>
              <a:ext cx="714579" cy="650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15</a:t>
              </a: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F6534EC7-11D5-4292-B593-13346B3D6B18}"/>
              </a:ext>
            </a:extLst>
          </p:cNvPr>
          <p:cNvSpPr/>
          <p:nvPr/>
        </p:nvSpPr>
        <p:spPr>
          <a:xfrm>
            <a:off x="258228" y="46360"/>
            <a:ext cx="2660336" cy="6096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itchFamily="34" charset="0"/>
                <a:cs typeface="Arial" pitchFamily="34" charset="0"/>
              </a:rPr>
              <a:t>?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thêm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9F10665E-E161-48C2-B12A-98EB563E4729}"/>
              </a:ext>
            </a:extLst>
          </p:cNvPr>
          <p:cNvSpPr/>
          <p:nvPr/>
        </p:nvSpPr>
        <p:spPr>
          <a:xfrm>
            <a:off x="2190982" y="4283828"/>
            <a:ext cx="8415189" cy="10581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phép tính có kết quả bằng nhau.</a:t>
            </a:r>
          </a:p>
        </p:txBody>
      </p:sp>
    </p:spTree>
    <p:extLst>
      <p:ext uri="{BB962C8B-B14F-4D97-AF65-F5344CB8AC3E}">
        <p14:creationId xmlns:p14="http://schemas.microsoft.com/office/powerpoint/2010/main" val="288725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607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64643" t="40625" r="12516" b="34375"/>
          <a:stretch/>
        </p:blipFill>
        <p:spPr>
          <a:xfrm>
            <a:off x="8161922" y="-221235"/>
            <a:ext cx="4119726" cy="274022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24364" y="217810"/>
            <a:ext cx="609600" cy="6096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67828" y="79978"/>
            <a:ext cx="8142822" cy="1844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giá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9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quyển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sách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8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quyển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vở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giá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tất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quyển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sách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vở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635205" y="2077865"/>
            <a:ext cx="2282782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tắt</a:t>
            </a:r>
            <a:endParaRPr lang="en-US" sz="3200" b="1" dirty="0">
              <a:solidFill>
                <a:srgbClr val="008A3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33239" y="2518990"/>
            <a:ext cx="7649029" cy="16445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smtClean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Sách      : 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9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quyển</a:t>
            </a:r>
            <a:endParaRPr lang="en-US" sz="3200" b="1" dirty="0">
              <a:solidFill>
                <a:srgbClr val="008A3E"/>
              </a:solidFill>
              <a:latin typeface="Arial" pitchFamily="34" charset="0"/>
              <a:cs typeface="Arial" pitchFamily="34" charset="0"/>
            </a:endParaRPr>
          </a:p>
          <a:p>
            <a:pPr marL="4763" lvl="1"/>
            <a:r>
              <a:rPr lang="en-US" sz="3200" b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n-US" sz="3200" b="1" smtClean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ở          : 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8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quyển</a:t>
            </a:r>
            <a:endParaRPr lang="en-US" sz="3200" b="1" dirty="0">
              <a:solidFill>
                <a:srgbClr val="008A3E"/>
              </a:solidFill>
              <a:latin typeface="Arial" pitchFamily="34" charset="0"/>
              <a:cs typeface="Arial" pitchFamily="34" charset="0"/>
            </a:endParaRPr>
          </a:p>
          <a:p>
            <a:pPr marL="4763" lvl="1"/>
            <a:r>
              <a:rPr lang="en-US" sz="3200" b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3200" b="1" smtClean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ó </a:t>
            </a:r>
            <a:r>
              <a:rPr lang="en-US" sz="3200" b="1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tất</a:t>
            </a:r>
            <a:r>
              <a:rPr lang="en-US" sz="3200" b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mtClean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cả: 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… </a:t>
            </a:r>
            <a:r>
              <a:rPr lang="en-US" sz="3200" b="1" dirty="0" err="1">
                <a:solidFill>
                  <a:srgbClr val="008A3E"/>
                </a:solidFill>
                <a:latin typeface="Arial" panose="020B0604020202020204" pitchFamily="34" charset="0"/>
                <a:cs typeface="Arial" pitchFamily="34" charset="0"/>
              </a:rPr>
              <a:t>quyển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083605" y="3733708"/>
            <a:ext cx="1927045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giải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537698" y="4309506"/>
            <a:ext cx="8743950" cy="16155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 algn="ctr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giá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tất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quyển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sách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vở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là:</a:t>
            </a:r>
          </a:p>
          <a:p>
            <a:pPr marL="285750" lvl="1"/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9 + 8 = 17 (quyển)</a:t>
            </a:r>
          </a:p>
          <a:p>
            <a:pPr marL="285750" lvl="1" algn="ctr"/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Đáp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17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quyển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sách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vở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E4DC4084-B005-48A1-81B3-380EBECB8B20}"/>
              </a:ext>
            </a:extLst>
          </p:cNvPr>
          <p:cNvCxnSpPr/>
          <p:nvPr/>
        </p:nvCxnSpPr>
        <p:spPr>
          <a:xfrm>
            <a:off x="3300761" y="718117"/>
            <a:ext cx="2497873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91676089-DD3B-4FD7-8848-A980D0D00FFF}"/>
              </a:ext>
            </a:extLst>
          </p:cNvPr>
          <p:cNvCxnSpPr/>
          <p:nvPr/>
        </p:nvCxnSpPr>
        <p:spPr>
          <a:xfrm>
            <a:off x="6408234" y="718117"/>
            <a:ext cx="2138358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80CFA58D-A3E5-427E-BA42-0EDF7EFCFDF0}"/>
              </a:ext>
            </a:extLst>
          </p:cNvPr>
          <p:cNvCxnSpPr>
            <a:cxnSpLocks/>
          </p:cNvCxnSpPr>
          <p:nvPr/>
        </p:nvCxnSpPr>
        <p:spPr>
          <a:xfrm>
            <a:off x="3420114" y="1238507"/>
            <a:ext cx="486215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80CFA58D-A3E5-427E-BA42-0EDF7EFCFDF0}"/>
              </a:ext>
            </a:extLst>
          </p:cNvPr>
          <p:cNvCxnSpPr>
            <a:cxnSpLocks/>
          </p:cNvCxnSpPr>
          <p:nvPr/>
        </p:nvCxnSpPr>
        <p:spPr>
          <a:xfrm>
            <a:off x="1055833" y="1710947"/>
            <a:ext cx="224492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196919" y="2668395"/>
            <a:ext cx="4920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/>
              <a:t>Bài toán cho biết gì?</a:t>
            </a:r>
            <a:endParaRPr lang="vi-VN" sz="4000"/>
          </a:p>
        </p:txBody>
      </p:sp>
      <p:sp>
        <p:nvSpPr>
          <p:cNvPr id="17" name="TextBox 16"/>
          <p:cNvSpPr txBox="1"/>
          <p:nvPr/>
        </p:nvSpPr>
        <p:spPr>
          <a:xfrm>
            <a:off x="5241743" y="2684470"/>
            <a:ext cx="4920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/>
              <a:t>Bài toán hỏi gì?</a:t>
            </a:r>
            <a:endParaRPr lang="vi-VN" sz="4000"/>
          </a:p>
        </p:txBody>
      </p:sp>
    </p:spTree>
    <p:extLst>
      <p:ext uri="{BB962C8B-B14F-4D97-AF65-F5344CB8AC3E}">
        <p14:creationId xmlns:p14="http://schemas.microsoft.com/office/powerpoint/2010/main" val="350858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6" grpId="0"/>
      <p:bldP spid="16" grpId="1"/>
      <p:bldP spid="17" grpId="0"/>
      <p:bldP spid="1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607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64554" y="168920"/>
            <a:ext cx="16002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?</a:t>
            </a:r>
          </a:p>
        </p:txBody>
      </p:sp>
      <p:sp>
        <p:nvSpPr>
          <p:cNvPr id="5" name="Oval 4"/>
          <p:cNvSpPr/>
          <p:nvPr/>
        </p:nvSpPr>
        <p:spPr>
          <a:xfrm>
            <a:off x="258228" y="46360"/>
            <a:ext cx="609600" cy="6096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" name="Oval 1"/>
          <p:cNvSpPr/>
          <p:nvPr/>
        </p:nvSpPr>
        <p:spPr>
          <a:xfrm>
            <a:off x="464554" y="3553892"/>
            <a:ext cx="1249946" cy="124994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" name="Diamond 5"/>
          <p:cNvSpPr/>
          <p:nvPr/>
        </p:nvSpPr>
        <p:spPr>
          <a:xfrm>
            <a:off x="3417332" y="1568618"/>
            <a:ext cx="1605500" cy="16055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Isosceles Triangle 8"/>
          <p:cNvSpPr/>
          <p:nvPr/>
        </p:nvSpPr>
        <p:spPr>
          <a:xfrm>
            <a:off x="6721637" y="3264822"/>
            <a:ext cx="1502664" cy="1295400"/>
          </a:xfrm>
          <a:prstGeom prst="triangle">
            <a:avLst/>
          </a:prstGeom>
          <a:solidFill>
            <a:srgbClr val="FFABCD"/>
          </a:solidFill>
          <a:ln>
            <a:solidFill>
              <a:srgbClr val="FFAB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5-Point Star 9"/>
          <p:cNvSpPr/>
          <p:nvPr/>
        </p:nvSpPr>
        <p:spPr>
          <a:xfrm>
            <a:off x="9910286" y="2046326"/>
            <a:ext cx="1690490" cy="1611423"/>
          </a:xfrm>
          <a:prstGeom prst="star5">
            <a:avLst>
              <a:gd name="adj" fmla="val 24031"/>
              <a:gd name="hf" fmla="val 105146"/>
              <a:gd name="vf" fmla="val 11055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5-Point Star 11"/>
          <p:cNvSpPr/>
          <p:nvPr/>
        </p:nvSpPr>
        <p:spPr>
          <a:xfrm>
            <a:off x="9872186" y="2046325"/>
            <a:ext cx="1747604" cy="1611423"/>
          </a:xfrm>
          <a:prstGeom prst="star5">
            <a:avLst>
              <a:gd name="adj" fmla="val 24031"/>
              <a:gd name="hf" fmla="val 105146"/>
              <a:gd name="vf" fmla="val 11055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13" name="Diamond 12"/>
          <p:cNvSpPr/>
          <p:nvPr/>
        </p:nvSpPr>
        <p:spPr>
          <a:xfrm>
            <a:off x="3408900" y="1568618"/>
            <a:ext cx="1605500" cy="16055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671447" y="2752725"/>
            <a:ext cx="2052477" cy="1159798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775576" y="2608583"/>
            <a:ext cx="2249338" cy="1570282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7973568" y="3046783"/>
            <a:ext cx="2360609" cy="1005123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rot="19635065">
            <a:off x="1956126" y="2692840"/>
            <a:ext cx="1158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+ 9</a:t>
            </a:r>
          </a:p>
        </p:txBody>
      </p:sp>
      <p:sp>
        <p:nvSpPr>
          <p:cNvPr id="28" name="TextBox 27"/>
          <p:cNvSpPr txBox="1"/>
          <p:nvPr/>
        </p:nvSpPr>
        <p:spPr>
          <a:xfrm rot="2232442">
            <a:off x="5608981" y="2746476"/>
            <a:ext cx="1158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- 8</a:t>
            </a:r>
          </a:p>
        </p:txBody>
      </p:sp>
      <p:sp>
        <p:nvSpPr>
          <p:cNvPr id="29" name="TextBox 28"/>
          <p:cNvSpPr txBox="1"/>
          <p:nvPr/>
        </p:nvSpPr>
        <p:spPr>
          <a:xfrm rot="20261918">
            <a:off x="8382509" y="2902280"/>
            <a:ext cx="1158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+ 5</a:t>
            </a:r>
          </a:p>
        </p:txBody>
      </p:sp>
      <p:sp>
        <p:nvSpPr>
          <p:cNvPr id="30" name="Isosceles Triangle 29"/>
          <p:cNvSpPr/>
          <p:nvPr/>
        </p:nvSpPr>
        <p:spPr>
          <a:xfrm>
            <a:off x="6721637" y="3256223"/>
            <a:ext cx="1502664" cy="1295400"/>
          </a:xfrm>
          <a:prstGeom prst="triangle">
            <a:avLst/>
          </a:prstGeom>
          <a:solidFill>
            <a:srgbClr val="FFABCD"/>
          </a:solidFill>
          <a:ln>
            <a:solidFill>
              <a:srgbClr val="FFAB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22117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2" grpId="0" animBg="1"/>
      <p:bldP spid="6" grpId="0" animBg="1"/>
      <p:bldP spid="9" grpId="0" animBg="1"/>
      <p:bldP spid="10" grpId="0" animBg="1"/>
      <p:bldP spid="12" grpId="0" animBg="1"/>
      <p:bldP spid="13" grpId="0" animBg="1"/>
      <p:bldP spid="27" grpId="0"/>
      <p:bldP spid="28" grpId="0"/>
      <p:bldP spid="29" grpId="0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607" b="4510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pSp>
        <p:nvGrpSpPr>
          <p:cNvPr id="3" name="组合 10"/>
          <p:cNvGrpSpPr/>
          <p:nvPr/>
        </p:nvGrpSpPr>
        <p:grpSpPr>
          <a:xfrm>
            <a:off x="5126885" y="1756313"/>
            <a:ext cx="1122724" cy="1054115"/>
            <a:chOff x="4644008" y="1988840"/>
            <a:chExt cx="966398" cy="973763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5" name="圆角矩形 1"/>
            <p:cNvSpPr/>
            <p:nvPr/>
          </p:nvSpPr>
          <p:spPr>
            <a:xfrm>
              <a:off x="4644008" y="1988840"/>
              <a:ext cx="864096" cy="866686"/>
            </a:xfrm>
            <a:custGeom>
              <a:avLst/>
              <a:gdLst/>
              <a:ahLst/>
              <a:cxnLst/>
              <a:rect l="l" t="t" r="r" b="b"/>
              <a:pathLst>
                <a:path w="864096" h="866686">
                  <a:moveTo>
                    <a:pt x="180020" y="0"/>
                  </a:moveTo>
                  <a:lnTo>
                    <a:pt x="684076" y="0"/>
                  </a:lnTo>
                  <a:cubicBezTo>
                    <a:pt x="783498" y="0"/>
                    <a:pt x="864096" y="80598"/>
                    <a:pt x="864096" y="180020"/>
                  </a:cubicBezTo>
                  <a:cubicBezTo>
                    <a:pt x="864096" y="279442"/>
                    <a:pt x="783498" y="360040"/>
                    <a:pt x="684076" y="360040"/>
                  </a:cubicBezTo>
                  <a:lnTo>
                    <a:pt x="360040" y="360040"/>
                  </a:lnTo>
                  <a:lnTo>
                    <a:pt x="360040" y="686666"/>
                  </a:lnTo>
                  <a:cubicBezTo>
                    <a:pt x="360040" y="786088"/>
                    <a:pt x="279442" y="866686"/>
                    <a:pt x="180020" y="866686"/>
                  </a:cubicBezTo>
                  <a:cubicBezTo>
                    <a:pt x="80598" y="866686"/>
                    <a:pt x="0" y="786088"/>
                    <a:pt x="0" y="686666"/>
                  </a:cubicBezTo>
                  <a:lnTo>
                    <a:pt x="0" y="182610"/>
                  </a:lnTo>
                  <a:lnTo>
                    <a:pt x="131" y="181315"/>
                  </a:lnTo>
                  <a:cubicBezTo>
                    <a:pt x="2" y="180884"/>
                    <a:pt x="0" y="180452"/>
                    <a:pt x="0" y="180020"/>
                  </a:cubicBezTo>
                  <a:cubicBezTo>
                    <a:pt x="0" y="80598"/>
                    <a:pt x="80598" y="0"/>
                    <a:pt x="180020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矩形 6"/>
            <p:cNvSpPr/>
            <p:nvPr/>
          </p:nvSpPr>
          <p:spPr>
            <a:xfrm>
              <a:off x="5049264" y="2407296"/>
              <a:ext cx="561142" cy="555307"/>
            </a:xfrm>
            <a:custGeom>
              <a:avLst/>
              <a:gdLst/>
              <a:ahLst/>
              <a:cxnLst/>
              <a:rect l="l" t="t" r="r" b="b"/>
              <a:pathLst>
                <a:path w="561142" h="555307">
                  <a:moveTo>
                    <a:pt x="0" y="0"/>
                  </a:moveTo>
                  <a:lnTo>
                    <a:pt x="260421" y="0"/>
                  </a:lnTo>
                  <a:lnTo>
                    <a:pt x="561142" y="300720"/>
                  </a:lnTo>
                  <a:cubicBezTo>
                    <a:pt x="631443" y="371022"/>
                    <a:pt x="631443" y="485005"/>
                    <a:pt x="561142" y="555307"/>
                  </a:cubicBezTo>
                  <a:cubicBezTo>
                    <a:pt x="490840" y="625609"/>
                    <a:pt x="376857" y="625609"/>
                    <a:pt x="306555" y="555307"/>
                  </a:cubicBezTo>
                  <a:lnTo>
                    <a:pt x="0" y="248753"/>
                  </a:ln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组合 19"/>
          <p:cNvGrpSpPr/>
          <p:nvPr/>
        </p:nvGrpSpPr>
        <p:grpSpPr>
          <a:xfrm>
            <a:off x="5694422" y="2941409"/>
            <a:ext cx="1122720" cy="1083692"/>
            <a:chOff x="4644008" y="3137107"/>
            <a:chExt cx="966398" cy="973763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9" name="圆角矩形 1"/>
            <p:cNvSpPr/>
            <p:nvPr/>
          </p:nvSpPr>
          <p:spPr>
            <a:xfrm flipH="1" flipV="1">
              <a:off x="4746310" y="3244184"/>
              <a:ext cx="864096" cy="866686"/>
            </a:xfrm>
            <a:custGeom>
              <a:avLst/>
              <a:gdLst/>
              <a:ahLst/>
              <a:cxnLst/>
              <a:rect l="l" t="t" r="r" b="b"/>
              <a:pathLst>
                <a:path w="864096" h="866686">
                  <a:moveTo>
                    <a:pt x="180020" y="0"/>
                  </a:moveTo>
                  <a:lnTo>
                    <a:pt x="684076" y="0"/>
                  </a:lnTo>
                  <a:cubicBezTo>
                    <a:pt x="783498" y="0"/>
                    <a:pt x="864096" y="80598"/>
                    <a:pt x="864096" y="180020"/>
                  </a:cubicBezTo>
                  <a:cubicBezTo>
                    <a:pt x="864096" y="279442"/>
                    <a:pt x="783498" y="360040"/>
                    <a:pt x="684076" y="360040"/>
                  </a:cubicBezTo>
                  <a:lnTo>
                    <a:pt x="360040" y="360040"/>
                  </a:lnTo>
                  <a:lnTo>
                    <a:pt x="360040" y="686666"/>
                  </a:lnTo>
                  <a:cubicBezTo>
                    <a:pt x="360040" y="786088"/>
                    <a:pt x="279442" y="866686"/>
                    <a:pt x="180020" y="866686"/>
                  </a:cubicBezTo>
                  <a:cubicBezTo>
                    <a:pt x="80598" y="866686"/>
                    <a:pt x="0" y="786088"/>
                    <a:pt x="0" y="686666"/>
                  </a:cubicBezTo>
                  <a:lnTo>
                    <a:pt x="0" y="182610"/>
                  </a:lnTo>
                  <a:lnTo>
                    <a:pt x="131" y="181315"/>
                  </a:lnTo>
                  <a:cubicBezTo>
                    <a:pt x="2" y="180884"/>
                    <a:pt x="0" y="180452"/>
                    <a:pt x="0" y="180020"/>
                  </a:cubicBezTo>
                  <a:cubicBezTo>
                    <a:pt x="0" y="80598"/>
                    <a:pt x="80598" y="0"/>
                    <a:pt x="180020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矩形 6"/>
            <p:cNvSpPr/>
            <p:nvPr/>
          </p:nvSpPr>
          <p:spPr>
            <a:xfrm flipH="1" flipV="1">
              <a:off x="4644008" y="3137107"/>
              <a:ext cx="561142" cy="555307"/>
            </a:xfrm>
            <a:custGeom>
              <a:avLst/>
              <a:gdLst/>
              <a:ahLst/>
              <a:cxnLst/>
              <a:rect l="l" t="t" r="r" b="b"/>
              <a:pathLst>
                <a:path w="561142" h="555307">
                  <a:moveTo>
                    <a:pt x="0" y="0"/>
                  </a:moveTo>
                  <a:lnTo>
                    <a:pt x="260421" y="0"/>
                  </a:lnTo>
                  <a:lnTo>
                    <a:pt x="561142" y="300720"/>
                  </a:lnTo>
                  <a:cubicBezTo>
                    <a:pt x="631443" y="371022"/>
                    <a:pt x="631443" y="485005"/>
                    <a:pt x="561142" y="555307"/>
                  </a:cubicBezTo>
                  <a:cubicBezTo>
                    <a:pt x="490840" y="625609"/>
                    <a:pt x="376857" y="625609"/>
                    <a:pt x="306555" y="555307"/>
                  </a:cubicBezTo>
                  <a:lnTo>
                    <a:pt x="0" y="248753"/>
                  </a:ln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组合 54"/>
          <p:cNvGrpSpPr/>
          <p:nvPr/>
        </p:nvGrpSpPr>
        <p:grpSpPr>
          <a:xfrm>
            <a:off x="4856915" y="3480510"/>
            <a:ext cx="1066737" cy="1074865"/>
            <a:chOff x="4823407" y="3433269"/>
            <a:chExt cx="1018493" cy="1026254"/>
          </a:xfr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9" name="圆角矩形 1"/>
            <p:cNvSpPr/>
            <p:nvPr/>
          </p:nvSpPr>
          <p:spPr>
            <a:xfrm>
              <a:off x="4823407" y="3433269"/>
              <a:ext cx="910676" cy="913405"/>
            </a:xfrm>
            <a:custGeom>
              <a:avLst/>
              <a:gdLst/>
              <a:ahLst/>
              <a:cxnLst/>
              <a:rect l="l" t="t" r="r" b="b"/>
              <a:pathLst>
                <a:path w="864096" h="866686">
                  <a:moveTo>
                    <a:pt x="180020" y="0"/>
                  </a:moveTo>
                  <a:lnTo>
                    <a:pt x="684076" y="0"/>
                  </a:lnTo>
                  <a:cubicBezTo>
                    <a:pt x="783498" y="0"/>
                    <a:pt x="864096" y="80598"/>
                    <a:pt x="864096" y="180020"/>
                  </a:cubicBezTo>
                  <a:cubicBezTo>
                    <a:pt x="864096" y="279442"/>
                    <a:pt x="783498" y="360040"/>
                    <a:pt x="684076" y="360040"/>
                  </a:cubicBezTo>
                  <a:lnTo>
                    <a:pt x="360040" y="360040"/>
                  </a:lnTo>
                  <a:lnTo>
                    <a:pt x="360040" y="686666"/>
                  </a:lnTo>
                  <a:cubicBezTo>
                    <a:pt x="360040" y="786088"/>
                    <a:pt x="279442" y="866686"/>
                    <a:pt x="180020" y="866686"/>
                  </a:cubicBezTo>
                  <a:cubicBezTo>
                    <a:pt x="80598" y="866686"/>
                    <a:pt x="0" y="786088"/>
                    <a:pt x="0" y="686666"/>
                  </a:cubicBezTo>
                  <a:lnTo>
                    <a:pt x="0" y="182610"/>
                  </a:lnTo>
                  <a:lnTo>
                    <a:pt x="131" y="181315"/>
                  </a:lnTo>
                  <a:cubicBezTo>
                    <a:pt x="2" y="180884"/>
                    <a:pt x="0" y="180452"/>
                    <a:pt x="0" y="180020"/>
                  </a:cubicBezTo>
                  <a:cubicBezTo>
                    <a:pt x="0" y="80598"/>
                    <a:pt x="80598" y="0"/>
                    <a:pt x="180020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矩形 6"/>
            <p:cNvSpPr/>
            <p:nvPr/>
          </p:nvSpPr>
          <p:spPr>
            <a:xfrm>
              <a:off x="5250509" y="3874282"/>
              <a:ext cx="591391" cy="585241"/>
            </a:xfrm>
            <a:custGeom>
              <a:avLst/>
              <a:gdLst/>
              <a:ahLst/>
              <a:cxnLst/>
              <a:rect l="l" t="t" r="r" b="b"/>
              <a:pathLst>
                <a:path w="561142" h="555307">
                  <a:moveTo>
                    <a:pt x="0" y="0"/>
                  </a:moveTo>
                  <a:lnTo>
                    <a:pt x="260421" y="0"/>
                  </a:lnTo>
                  <a:lnTo>
                    <a:pt x="561142" y="300720"/>
                  </a:lnTo>
                  <a:cubicBezTo>
                    <a:pt x="631443" y="371022"/>
                    <a:pt x="631443" y="485005"/>
                    <a:pt x="561142" y="555307"/>
                  </a:cubicBezTo>
                  <a:cubicBezTo>
                    <a:pt x="490840" y="625609"/>
                    <a:pt x="376857" y="625609"/>
                    <a:pt x="306555" y="555307"/>
                  </a:cubicBezTo>
                  <a:lnTo>
                    <a:pt x="0" y="248753"/>
                  </a:ln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文本框 22">
            <a:extLst>
              <a:ext uri="{FF2B5EF4-FFF2-40B4-BE49-F238E27FC236}">
                <a16:creationId xmlns:a16="http://schemas.microsoft.com/office/drawing/2014/main" xmlns="" id="{AB5745BD-0E13-4A2C-B56B-81F76B9E9B79}"/>
              </a:ext>
            </a:extLst>
          </p:cNvPr>
          <p:cNvSpPr txBox="1"/>
          <p:nvPr/>
        </p:nvSpPr>
        <p:spPr>
          <a:xfrm>
            <a:off x="3302061" y="-52458"/>
            <a:ext cx="58950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97044" y="1638119"/>
            <a:ext cx="5400652" cy="964495"/>
          </a:xfrm>
          <a:prstGeom prst="roundRect">
            <a:avLst/>
          </a:prstGeom>
          <a:noFill/>
          <a:ln w="47625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Thực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được phép cộng,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(qua 10)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phạm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vi 20.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987593" y="3155846"/>
            <a:ext cx="5053163" cy="1553314"/>
          </a:xfrm>
          <a:prstGeom prst="roundRect">
            <a:avLst/>
          </a:prstGeom>
          <a:noFill/>
          <a:ln w="47625">
            <a:solidFill>
              <a:srgbClr val="28A3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err="1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Giải</a:t>
            </a:r>
            <a:r>
              <a:rPr lang="en-US"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 trình bày được bài giải của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toán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văn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liên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phép cộng (qua 10) trong phạm vi 20.</a:t>
            </a:r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45567" y="3673341"/>
            <a:ext cx="4563145" cy="1190734"/>
          </a:xfrm>
          <a:prstGeom prst="roundRect">
            <a:avLst/>
          </a:prstGeom>
          <a:noFill/>
          <a:ln w="47625"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Thực hiện tính có hai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dấu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trừ.</a:t>
            </a:r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66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440</Words>
  <Application>Microsoft Office PowerPoint</Application>
  <PresentationFormat>Widescreen</PresentationFormat>
  <Paragraphs>87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宋体</vt:lpstr>
      <vt:lpstr>Arial</vt:lpstr>
      <vt:lpstr>Calibri</vt:lpstr>
      <vt:lpstr>Calibri Light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ADMIN</cp:lastModifiedBy>
  <cp:revision>68</cp:revision>
  <dcterms:created xsi:type="dcterms:W3CDTF">2021-06-02T14:09:39Z</dcterms:created>
  <dcterms:modified xsi:type="dcterms:W3CDTF">2023-09-24T00:04:33Z</dcterms:modified>
</cp:coreProperties>
</file>