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sldIdLst>
    <p:sldId id="324" r:id="rId3"/>
    <p:sldId id="326" r:id="rId4"/>
    <p:sldId id="327" r:id="rId5"/>
    <p:sldId id="328" r:id="rId6"/>
    <p:sldId id="329" r:id="rId7"/>
    <p:sldId id="330" r:id="rId8"/>
    <p:sldId id="331" r:id="rId9"/>
    <p:sldId id="332" r:id="rId10"/>
    <p:sldId id="334" r:id="rId11"/>
    <p:sldId id="333" r:id="rId12"/>
    <p:sldId id="325" r:id="rId13"/>
    <p:sldId id="291" r:id="rId14"/>
    <p:sldId id="290" r:id="rId15"/>
    <p:sldId id="292" r:id="rId16"/>
    <p:sldId id="298" r:id="rId17"/>
    <p:sldId id="294" r:id="rId18"/>
    <p:sldId id="301" r:id="rId19"/>
    <p:sldId id="299" r:id="rId20"/>
    <p:sldId id="300" r:id="rId21"/>
    <p:sldId id="286" r:id="rId22"/>
    <p:sldId id="303" r:id="rId23"/>
    <p:sldId id="304" r:id="rId24"/>
    <p:sldId id="256" r:id="rId25"/>
    <p:sldId id="305" r:id="rId26"/>
    <p:sldId id="320" r:id="rId27"/>
    <p:sldId id="306" r:id="rId28"/>
    <p:sldId id="293" r:id="rId29"/>
    <p:sldId id="307" r:id="rId30"/>
    <p:sldId id="308" r:id="rId31"/>
    <p:sldId id="309" r:id="rId32"/>
    <p:sldId id="321" r:id="rId33"/>
    <p:sldId id="295" r:id="rId34"/>
    <p:sldId id="311" r:id="rId35"/>
    <p:sldId id="312" r:id="rId36"/>
    <p:sldId id="313" r:id="rId37"/>
    <p:sldId id="296" r:id="rId38"/>
    <p:sldId id="322" r:id="rId39"/>
    <p:sldId id="297" r:id="rId40"/>
    <p:sldId id="323" r:id="rId41"/>
    <p:sldId id="316" r:id="rId42"/>
    <p:sldId id="315" r:id="rId43"/>
    <p:sldId id="319" r:id="rId44"/>
    <p:sldId id="318" r:id="rId45"/>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819C"/>
    <a:srgbClr val="35B795"/>
    <a:srgbClr val="284633"/>
    <a:srgbClr val="525B6C"/>
    <a:srgbClr val="FEFFF9"/>
    <a:srgbClr val="BFAC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4660"/>
  </p:normalViewPr>
  <p:slideViewPr>
    <p:cSldViewPr snapToGrid="0" showGuides="1">
      <p:cViewPr varScale="1">
        <p:scale>
          <a:sx n="79" d="100"/>
          <a:sy n="79" d="100"/>
        </p:scale>
        <p:origin x="480" y="-101"/>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0521A5-7747-4A92-906F-35CFFF309398}" type="datetimeFigureOut">
              <a:rPr lang="zh-CN" altLang="en-US" smtClean="0"/>
              <a:t>2022/2/8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A2FDA-ACE3-4735-90B1-2AA3D8485772}" type="slidenum">
              <a:rPr lang="zh-CN" altLang="en-US" smtClean="0"/>
              <a:t>‹#›</a:t>
            </a:fld>
            <a:endParaRPr lang="zh-CN" altLang="en-US"/>
          </a:p>
        </p:txBody>
      </p:sp>
    </p:spTree>
    <p:extLst>
      <p:ext uri="{BB962C8B-B14F-4D97-AF65-F5344CB8AC3E}">
        <p14:creationId xmlns:p14="http://schemas.microsoft.com/office/powerpoint/2010/main" val="166831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1</a:t>
            </a:fld>
            <a:endParaRPr lang="zh-CN" altLang="en-US"/>
          </a:p>
        </p:txBody>
      </p:sp>
    </p:spTree>
    <p:extLst>
      <p:ext uri="{BB962C8B-B14F-4D97-AF65-F5344CB8AC3E}">
        <p14:creationId xmlns:p14="http://schemas.microsoft.com/office/powerpoint/2010/main" val="3853059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19</a:t>
            </a:fld>
            <a:endParaRPr lang="zh-CN" altLang="en-US"/>
          </a:p>
        </p:txBody>
      </p:sp>
    </p:spTree>
    <p:extLst>
      <p:ext uri="{BB962C8B-B14F-4D97-AF65-F5344CB8AC3E}">
        <p14:creationId xmlns:p14="http://schemas.microsoft.com/office/powerpoint/2010/main" val="551565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20</a:t>
            </a:fld>
            <a:endParaRPr lang="zh-CN" altLang="en-US"/>
          </a:p>
        </p:txBody>
      </p:sp>
    </p:spTree>
    <p:extLst>
      <p:ext uri="{BB962C8B-B14F-4D97-AF65-F5344CB8AC3E}">
        <p14:creationId xmlns:p14="http://schemas.microsoft.com/office/powerpoint/2010/main" val="582810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21</a:t>
            </a:fld>
            <a:endParaRPr lang="zh-CN" altLang="en-US"/>
          </a:p>
        </p:txBody>
      </p:sp>
    </p:spTree>
    <p:extLst>
      <p:ext uri="{BB962C8B-B14F-4D97-AF65-F5344CB8AC3E}">
        <p14:creationId xmlns:p14="http://schemas.microsoft.com/office/powerpoint/2010/main" val="4133333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22</a:t>
            </a:fld>
            <a:endParaRPr lang="zh-CN" altLang="en-US"/>
          </a:p>
        </p:txBody>
      </p:sp>
    </p:spTree>
    <p:extLst>
      <p:ext uri="{BB962C8B-B14F-4D97-AF65-F5344CB8AC3E}">
        <p14:creationId xmlns:p14="http://schemas.microsoft.com/office/powerpoint/2010/main" val="2905732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23</a:t>
            </a:fld>
            <a:endParaRPr lang="zh-CN" altLang="en-US"/>
          </a:p>
        </p:txBody>
      </p:sp>
    </p:spTree>
    <p:extLst>
      <p:ext uri="{BB962C8B-B14F-4D97-AF65-F5344CB8AC3E}">
        <p14:creationId xmlns:p14="http://schemas.microsoft.com/office/powerpoint/2010/main" val="3672634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24</a:t>
            </a:fld>
            <a:endParaRPr lang="zh-CN" altLang="en-US"/>
          </a:p>
        </p:txBody>
      </p:sp>
    </p:spTree>
    <p:extLst>
      <p:ext uri="{BB962C8B-B14F-4D97-AF65-F5344CB8AC3E}">
        <p14:creationId xmlns:p14="http://schemas.microsoft.com/office/powerpoint/2010/main" val="1894843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25</a:t>
            </a:fld>
            <a:endParaRPr lang="zh-CN" altLang="en-US"/>
          </a:p>
        </p:txBody>
      </p:sp>
    </p:spTree>
    <p:extLst>
      <p:ext uri="{BB962C8B-B14F-4D97-AF65-F5344CB8AC3E}">
        <p14:creationId xmlns:p14="http://schemas.microsoft.com/office/powerpoint/2010/main" val="2386871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27</a:t>
            </a:fld>
            <a:endParaRPr lang="zh-CN" altLang="en-US"/>
          </a:p>
        </p:txBody>
      </p:sp>
    </p:spTree>
    <p:extLst>
      <p:ext uri="{BB962C8B-B14F-4D97-AF65-F5344CB8AC3E}">
        <p14:creationId xmlns:p14="http://schemas.microsoft.com/office/powerpoint/2010/main" val="2846542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28</a:t>
            </a:fld>
            <a:endParaRPr lang="zh-CN" altLang="en-US"/>
          </a:p>
        </p:txBody>
      </p:sp>
    </p:spTree>
    <p:extLst>
      <p:ext uri="{BB962C8B-B14F-4D97-AF65-F5344CB8AC3E}">
        <p14:creationId xmlns:p14="http://schemas.microsoft.com/office/powerpoint/2010/main" val="1633449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29</a:t>
            </a:fld>
            <a:endParaRPr lang="zh-CN" altLang="en-US"/>
          </a:p>
        </p:txBody>
      </p:sp>
    </p:spTree>
    <p:extLst>
      <p:ext uri="{BB962C8B-B14F-4D97-AF65-F5344CB8AC3E}">
        <p14:creationId xmlns:p14="http://schemas.microsoft.com/office/powerpoint/2010/main" val="372836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baseline="0" dirty="0"/>
              <a:t> </a:t>
            </a:r>
            <a:r>
              <a:rPr lang="en-US" baseline="0" dirty="0" err="1"/>
              <a:t>hạt</a:t>
            </a:r>
            <a:r>
              <a:rPr lang="en-US" baseline="0" dirty="0"/>
              <a:t> </a:t>
            </a:r>
            <a:r>
              <a:rPr lang="en-US" baseline="0" dirty="0" err="1"/>
              <a:t>dẻ</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0E14A1-9150-42B5-B223-9FF9E269F83C}" type="slidenum">
              <a:rPr kumimoji="0" 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231012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30</a:t>
            </a:fld>
            <a:endParaRPr lang="zh-CN" altLang="en-US"/>
          </a:p>
        </p:txBody>
      </p:sp>
    </p:spTree>
    <p:extLst>
      <p:ext uri="{BB962C8B-B14F-4D97-AF65-F5344CB8AC3E}">
        <p14:creationId xmlns:p14="http://schemas.microsoft.com/office/powerpoint/2010/main" val="1002724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31</a:t>
            </a:fld>
            <a:endParaRPr lang="zh-CN" altLang="en-US"/>
          </a:p>
        </p:txBody>
      </p:sp>
    </p:spTree>
    <p:extLst>
      <p:ext uri="{BB962C8B-B14F-4D97-AF65-F5344CB8AC3E}">
        <p14:creationId xmlns:p14="http://schemas.microsoft.com/office/powerpoint/2010/main" val="2214538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32</a:t>
            </a:fld>
            <a:endParaRPr lang="zh-CN" altLang="en-US"/>
          </a:p>
        </p:txBody>
      </p:sp>
    </p:spTree>
    <p:extLst>
      <p:ext uri="{BB962C8B-B14F-4D97-AF65-F5344CB8AC3E}">
        <p14:creationId xmlns:p14="http://schemas.microsoft.com/office/powerpoint/2010/main" val="4292913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33</a:t>
            </a:fld>
            <a:endParaRPr lang="zh-CN" altLang="en-US"/>
          </a:p>
        </p:txBody>
      </p:sp>
    </p:spTree>
    <p:extLst>
      <p:ext uri="{BB962C8B-B14F-4D97-AF65-F5344CB8AC3E}">
        <p14:creationId xmlns:p14="http://schemas.microsoft.com/office/powerpoint/2010/main" val="772311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34</a:t>
            </a:fld>
            <a:endParaRPr lang="zh-CN" altLang="en-US"/>
          </a:p>
        </p:txBody>
      </p:sp>
    </p:spTree>
    <p:extLst>
      <p:ext uri="{BB962C8B-B14F-4D97-AF65-F5344CB8AC3E}">
        <p14:creationId xmlns:p14="http://schemas.microsoft.com/office/powerpoint/2010/main" val="1030687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35</a:t>
            </a:fld>
            <a:endParaRPr lang="zh-CN" altLang="en-US"/>
          </a:p>
        </p:txBody>
      </p:sp>
    </p:spTree>
    <p:extLst>
      <p:ext uri="{BB962C8B-B14F-4D97-AF65-F5344CB8AC3E}">
        <p14:creationId xmlns:p14="http://schemas.microsoft.com/office/powerpoint/2010/main" val="408598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36</a:t>
            </a:fld>
            <a:endParaRPr lang="zh-CN" altLang="en-US"/>
          </a:p>
        </p:txBody>
      </p:sp>
    </p:spTree>
    <p:extLst>
      <p:ext uri="{BB962C8B-B14F-4D97-AF65-F5344CB8AC3E}">
        <p14:creationId xmlns:p14="http://schemas.microsoft.com/office/powerpoint/2010/main" val="576854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37</a:t>
            </a:fld>
            <a:endParaRPr lang="zh-CN" altLang="en-US"/>
          </a:p>
        </p:txBody>
      </p:sp>
    </p:spTree>
    <p:extLst>
      <p:ext uri="{BB962C8B-B14F-4D97-AF65-F5344CB8AC3E}">
        <p14:creationId xmlns:p14="http://schemas.microsoft.com/office/powerpoint/2010/main" val="3803446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38</a:t>
            </a:fld>
            <a:endParaRPr lang="zh-CN" altLang="en-US"/>
          </a:p>
        </p:txBody>
      </p:sp>
    </p:spTree>
    <p:extLst>
      <p:ext uri="{BB962C8B-B14F-4D97-AF65-F5344CB8AC3E}">
        <p14:creationId xmlns:p14="http://schemas.microsoft.com/office/powerpoint/2010/main" val="1931049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39</a:t>
            </a:fld>
            <a:endParaRPr lang="zh-CN" altLang="en-US"/>
          </a:p>
        </p:txBody>
      </p:sp>
    </p:spTree>
    <p:extLst>
      <p:ext uri="{BB962C8B-B14F-4D97-AF65-F5344CB8AC3E}">
        <p14:creationId xmlns:p14="http://schemas.microsoft.com/office/powerpoint/2010/main" val="1896628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baseline="0" dirty="0"/>
              <a:t> </a:t>
            </a:r>
            <a:r>
              <a:rPr lang="en-US" baseline="0" dirty="0" err="1"/>
              <a:t>hạt</a:t>
            </a:r>
            <a:r>
              <a:rPr lang="en-US" baseline="0" dirty="0"/>
              <a:t> </a:t>
            </a:r>
            <a:r>
              <a:rPr lang="en-US" baseline="0" dirty="0" err="1"/>
              <a:t>dẻ</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0E14A1-9150-42B5-B223-9FF9E269F83C}" type="slidenum">
              <a:rPr kumimoji="0" 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40660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40</a:t>
            </a:fld>
            <a:endParaRPr lang="zh-CN" altLang="en-US"/>
          </a:p>
        </p:txBody>
      </p:sp>
    </p:spTree>
    <p:extLst>
      <p:ext uri="{BB962C8B-B14F-4D97-AF65-F5344CB8AC3E}">
        <p14:creationId xmlns:p14="http://schemas.microsoft.com/office/powerpoint/2010/main" val="1098710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41</a:t>
            </a:fld>
            <a:endParaRPr lang="zh-CN" altLang="en-US"/>
          </a:p>
        </p:txBody>
      </p:sp>
    </p:spTree>
    <p:extLst>
      <p:ext uri="{BB962C8B-B14F-4D97-AF65-F5344CB8AC3E}">
        <p14:creationId xmlns:p14="http://schemas.microsoft.com/office/powerpoint/2010/main" val="4026386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42</a:t>
            </a:fld>
            <a:endParaRPr lang="zh-CN" altLang="en-US"/>
          </a:p>
        </p:txBody>
      </p:sp>
    </p:spTree>
    <p:extLst>
      <p:ext uri="{BB962C8B-B14F-4D97-AF65-F5344CB8AC3E}">
        <p14:creationId xmlns:p14="http://schemas.microsoft.com/office/powerpoint/2010/main" val="3809486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43</a:t>
            </a:fld>
            <a:endParaRPr lang="zh-CN" altLang="en-US"/>
          </a:p>
        </p:txBody>
      </p:sp>
    </p:spTree>
    <p:extLst>
      <p:ext uri="{BB962C8B-B14F-4D97-AF65-F5344CB8AC3E}">
        <p14:creationId xmlns:p14="http://schemas.microsoft.com/office/powerpoint/2010/main" val="2376775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11</a:t>
            </a:fld>
            <a:endParaRPr lang="zh-CN" altLang="en-US"/>
          </a:p>
        </p:txBody>
      </p:sp>
    </p:spTree>
    <p:extLst>
      <p:ext uri="{BB962C8B-B14F-4D97-AF65-F5344CB8AC3E}">
        <p14:creationId xmlns:p14="http://schemas.microsoft.com/office/powerpoint/2010/main" val="67197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14</a:t>
            </a:fld>
            <a:endParaRPr lang="zh-CN" altLang="en-US"/>
          </a:p>
        </p:txBody>
      </p:sp>
    </p:spTree>
    <p:extLst>
      <p:ext uri="{BB962C8B-B14F-4D97-AF65-F5344CB8AC3E}">
        <p14:creationId xmlns:p14="http://schemas.microsoft.com/office/powerpoint/2010/main" val="520025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15</a:t>
            </a:fld>
            <a:endParaRPr lang="zh-CN" altLang="en-US"/>
          </a:p>
        </p:txBody>
      </p:sp>
    </p:spTree>
    <p:extLst>
      <p:ext uri="{BB962C8B-B14F-4D97-AF65-F5344CB8AC3E}">
        <p14:creationId xmlns:p14="http://schemas.microsoft.com/office/powerpoint/2010/main" val="420984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16</a:t>
            </a:fld>
            <a:endParaRPr lang="zh-CN" altLang="en-US"/>
          </a:p>
        </p:txBody>
      </p:sp>
    </p:spTree>
    <p:extLst>
      <p:ext uri="{BB962C8B-B14F-4D97-AF65-F5344CB8AC3E}">
        <p14:creationId xmlns:p14="http://schemas.microsoft.com/office/powerpoint/2010/main" val="2235881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17</a:t>
            </a:fld>
            <a:endParaRPr lang="zh-CN" altLang="en-US"/>
          </a:p>
        </p:txBody>
      </p:sp>
    </p:spTree>
    <p:extLst>
      <p:ext uri="{BB962C8B-B14F-4D97-AF65-F5344CB8AC3E}">
        <p14:creationId xmlns:p14="http://schemas.microsoft.com/office/powerpoint/2010/main" val="48278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18</a:t>
            </a:fld>
            <a:endParaRPr lang="zh-CN" altLang="en-US"/>
          </a:p>
        </p:txBody>
      </p:sp>
    </p:spTree>
    <p:extLst>
      <p:ext uri="{BB962C8B-B14F-4D97-AF65-F5344CB8AC3E}">
        <p14:creationId xmlns:p14="http://schemas.microsoft.com/office/powerpoint/2010/main" val="2804041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pic>
        <p:nvPicPr>
          <p:cNvPr id="7" name="图片 7">
            <a:extLst>
              <a:ext uri="{FF2B5EF4-FFF2-40B4-BE49-F238E27FC236}">
                <a16:creationId xmlns:a16="http://schemas.microsoft.com/office/drawing/2014/main" id="{C22A1770-CF3B-4D80-A852-8E128FD96C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73268" y="-2664349"/>
            <a:ext cx="6845464" cy="12174162"/>
          </a:xfrm>
          <a:prstGeom prst="rect">
            <a:avLst/>
          </a:prstGeom>
        </p:spPr>
      </p:pic>
    </p:spTree>
    <p:extLst>
      <p:ext uri="{BB962C8B-B14F-4D97-AF65-F5344CB8AC3E}">
        <p14:creationId xmlns:p14="http://schemas.microsoft.com/office/powerpoint/2010/main" val="420115547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316980290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80533239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902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431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492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646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solidFill>
                  <a:prstClr val="black">
                    <a:tint val="75000"/>
                  </a:prstClr>
                </a:solidFill>
              </a:rPr>
              <a:pPr/>
              <a:t>2/8/2022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411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solidFill>
                  <a:prstClr val="black">
                    <a:tint val="75000"/>
                  </a:prstClr>
                </a:solidFill>
              </a:rPr>
              <a:pPr/>
              <a:t>2/8/2022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949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solidFill>
                  <a:prstClr val="black">
                    <a:tint val="75000"/>
                  </a:prstClr>
                </a:solidFill>
              </a:rPr>
              <a:pPr/>
              <a:t>2/8/2022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545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368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397550001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079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870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273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45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35340181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4903541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82853460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2267398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290107388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375061838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415738348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15" name="图片 14"/>
          <p:cNvPicPr>
            <a:picLocks noChangeAspect="1"/>
          </p:cNvPicPr>
          <p:nvPr userDrawn="1"/>
        </p:nvPicPr>
        <p:blipFill rotWithShape="1">
          <a:blip r:embed="rId1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3" name="Picture 2" descr="Diagram&#10;&#10;Description automatically generated">
            <a:extLst>
              <a:ext uri="{FF2B5EF4-FFF2-40B4-BE49-F238E27FC236}">
                <a16:creationId xmlns:a16="http://schemas.microsoft.com/office/drawing/2014/main" id="{50388BF5-3D0E-45A1-8DF0-FF003CEE45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93297" y="0"/>
            <a:ext cx="1883569" cy="1883569"/>
          </a:xfrm>
          <a:prstGeom prst="rect">
            <a:avLst/>
          </a:prstGeom>
        </p:spPr>
      </p:pic>
    </p:spTree>
    <p:extLst>
      <p:ext uri="{BB962C8B-B14F-4D97-AF65-F5344CB8AC3E}">
        <p14:creationId xmlns:p14="http://schemas.microsoft.com/office/powerpoint/2010/main" val="240406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84FD875-238A-448D-9244-8316750771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4B5DA0A-A745-4ADB-9D01-C26C1A2242A9}" type="datetimeFigureOut">
              <a:rPr lang="en-US" smtClean="0">
                <a:solidFill>
                  <a:prstClr val="black">
                    <a:tint val="75000"/>
                  </a:prstClr>
                </a:solidFill>
              </a:rPr>
              <a:pPr defTabSz="914400"/>
              <a:t>2/8/2022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029C446-C0D0-41F4-92EC-4EAB950F723D}"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27099" y="0"/>
            <a:ext cx="769752" cy="769752"/>
          </a:xfrm>
          <a:prstGeom prst="ellipse">
            <a:avLst/>
          </a:prstGeom>
          <a:ln>
            <a:noFill/>
          </a:ln>
          <a:effectLst>
            <a:softEdge rad="112500"/>
          </a:effectLst>
        </p:spPr>
      </p:pic>
      <p:pic>
        <p:nvPicPr>
          <p:cNvPr id="9" name="Picture 8" descr="Diagram&#10;&#10;Description automatically generated">
            <a:extLst>
              <a:ext uri="{FF2B5EF4-FFF2-40B4-BE49-F238E27FC236}">
                <a16:creationId xmlns:a16="http://schemas.microsoft.com/office/drawing/2014/main" id="{67B56C1B-5E76-4EBD-A489-8390472DA9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93297" y="0"/>
            <a:ext cx="1883569" cy="1883569"/>
          </a:xfrm>
          <a:prstGeom prst="rect">
            <a:avLst/>
          </a:prstGeom>
        </p:spPr>
      </p:pic>
    </p:spTree>
    <p:extLst>
      <p:ext uri="{BB962C8B-B14F-4D97-AF65-F5344CB8AC3E}">
        <p14:creationId xmlns:p14="http://schemas.microsoft.com/office/powerpoint/2010/main" val="1651704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18.jpg"/><Relationship Id="rId12"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openxmlformats.org/officeDocument/2006/relationships/image" Target="../media/image21.png"/><Relationship Id="rId4" Type="http://schemas.openxmlformats.org/officeDocument/2006/relationships/audio" Target="../media/media4.mp3"/><Relationship Id="rId9" Type="http://schemas.openxmlformats.org/officeDocument/2006/relationships/image" Target="../media/image20.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5.sv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audio" Target="../media/audio1.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38.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18.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g"/><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png"/><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0.png"/><Relationship Id="rId10" Type="http://schemas.openxmlformats.org/officeDocument/2006/relationships/image" Target="../media/image35.svg"/><Relationship Id="rId4" Type="http://schemas.openxmlformats.org/officeDocument/2006/relationships/image" Target="../media/image3.png"/><Relationship Id="rId9"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microsoft.com/office/2007/relationships/media" Target="../media/media4.mp3"/><Relationship Id="rId7" Type="http://schemas.openxmlformats.org/officeDocument/2006/relationships/image" Target="../media/image18.jpg"/><Relationship Id="rId12"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audio" Target="../media/media4.mp3"/><Relationship Id="rId9" Type="http://schemas.openxmlformats.org/officeDocument/2006/relationships/image" Target="../media/image20.png"/><Relationship Id="rId1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2.png"/><Relationship Id="rId7"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5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microsoft.com/office/2007/relationships/media" Target="../media/media4.mp3"/><Relationship Id="rId7" Type="http://schemas.openxmlformats.org/officeDocument/2006/relationships/image" Target="../media/image18.jpg"/><Relationship Id="rId12" Type="http://schemas.openxmlformats.org/officeDocument/2006/relationships/slide" Target="slide2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audio" Target="../media/media4.mp3"/><Relationship Id="rId9" Type="http://schemas.openxmlformats.org/officeDocument/2006/relationships/image" Target="../media/image20.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jp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10.xml"/><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18.jpg"/><Relationship Id="rId12"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openxmlformats.org/officeDocument/2006/relationships/image" Target="../media/image21.png"/><Relationship Id="rId4" Type="http://schemas.openxmlformats.org/officeDocument/2006/relationships/audio" Target="../media/media4.mp3"/><Relationship Id="rId9" Type="http://schemas.openxmlformats.org/officeDocument/2006/relationships/image" Target="../media/image20.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jp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slide" Target="slide11.xml"/><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272259" y="2831148"/>
            <a:ext cx="4281942" cy="923330"/>
          </a:xfrm>
          <a:prstGeom prst="rect">
            <a:avLst/>
          </a:prstGeom>
          <a:noFill/>
        </p:spPr>
        <p:txBody>
          <a:bodyPr wrap="none" lIns="91440" tIns="45720" rIns="91440" bIns="45720">
            <a:spAutoFit/>
          </a:bodyPr>
          <a:lstStyle/>
          <a:p>
            <a:pPr algn="ctr"/>
            <a:r>
              <a:rPr lang="en-US" sz="5400" b="0" cap="none" spc="0">
                <a:ln w="0">
                  <a:solidFill>
                    <a:schemeClr val="tx1"/>
                  </a:solidFill>
                </a:ln>
                <a:latin typeface="UTM Loko" panose="02040603050506020204" pitchFamily="18" charset="0"/>
              </a:rPr>
              <a:t>KHỞI ĐỘNG</a:t>
            </a: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304242024"/>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 action="ppaction://noaction"/>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003026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438974" y="2831148"/>
            <a:ext cx="3948518" cy="923330"/>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KHÁM PHÁ</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2988467298"/>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EE3EED4E-A4C9-49B3-B5A9-40D43EA4361E}"/>
              </a:ext>
            </a:extLst>
          </p:cNvPr>
          <p:cNvPicPr>
            <a:picLocks noChangeAspect="1"/>
          </p:cNvPicPr>
          <p:nvPr/>
        </p:nvPicPr>
        <p:blipFill rotWithShape="1">
          <a:blip r:embed="rId2"/>
          <a:srcRect t="21103" r="-1" b="815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Rectangle 5">
            <a:extLst>
              <a:ext uri="{FF2B5EF4-FFF2-40B4-BE49-F238E27FC236}">
                <a16:creationId xmlns:a16="http://schemas.microsoft.com/office/drawing/2014/main" id="{47BD017B-FED2-4BD0-A916-734AEBF49FD0}"/>
              </a:ext>
            </a:extLst>
          </p:cNvPr>
          <p:cNvSpPr/>
          <p:nvPr/>
        </p:nvSpPr>
        <p:spPr>
          <a:xfrm>
            <a:off x="7188052" y="1958667"/>
            <a:ext cx="4958409" cy="2585323"/>
          </a:xfrm>
          <a:prstGeom prst="rect">
            <a:avLst/>
          </a:prstGeom>
          <a:noFill/>
        </p:spPr>
        <p:txBody>
          <a:bodyPr wrap="none" lIns="91440" tIns="45720" rIns="91440" bIns="45720">
            <a:spAutoFit/>
          </a:bodyPr>
          <a:lstStyle/>
          <a:p>
            <a:pPr algn="ctr"/>
            <a:r>
              <a:rPr lang="en-US" sz="5400" b="1" cap="none" spc="0">
                <a:ln w="0"/>
                <a:solidFill>
                  <a:srgbClr val="002060"/>
                </a:solidFill>
                <a:latin typeface="UTM Seagull" panose="02040603050506020204" pitchFamily="18" charset="0"/>
              </a:rPr>
              <a:t>Chủ điểm</a:t>
            </a:r>
          </a:p>
          <a:p>
            <a:pPr algn="ctr"/>
            <a:r>
              <a:rPr lang="en-US" sz="5400" b="1">
                <a:ln w="0"/>
                <a:solidFill>
                  <a:srgbClr val="01819C"/>
                </a:solidFill>
                <a:latin typeface="UTM Seagull" panose="02040603050506020204" pitchFamily="18" charset="0"/>
              </a:rPr>
              <a:t>VÌ CUỘC SỐNG </a:t>
            </a:r>
          </a:p>
          <a:p>
            <a:pPr algn="ctr"/>
            <a:r>
              <a:rPr lang="en-US" sz="5400" b="1">
                <a:ln w="0"/>
                <a:solidFill>
                  <a:srgbClr val="01819C"/>
                </a:solidFill>
                <a:latin typeface="UTM Seagull" panose="02040603050506020204" pitchFamily="18" charset="0"/>
              </a:rPr>
              <a:t>THANH BÌNH</a:t>
            </a:r>
            <a:endParaRPr lang="en-US" sz="5400" b="1" cap="none" spc="0">
              <a:ln w="0"/>
              <a:solidFill>
                <a:srgbClr val="01819C"/>
              </a:solidFill>
              <a:latin typeface="UTM Seagull" panose="02040603050506020204" pitchFamily="18" charset="0"/>
            </a:endParaRPr>
          </a:p>
        </p:txBody>
      </p:sp>
    </p:spTree>
    <p:extLst>
      <p:ext uri="{BB962C8B-B14F-4D97-AF65-F5344CB8AC3E}">
        <p14:creationId xmlns:p14="http://schemas.microsoft.com/office/powerpoint/2010/main" val="814108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E85415-B5BC-43C7-80D8-44D8345C4F58}"/>
              </a:ext>
            </a:extLst>
          </p:cNvPr>
          <p:cNvSpPr/>
          <p:nvPr/>
        </p:nvSpPr>
        <p:spPr>
          <a:xfrm>
            <a:off x="4218813" y="4600280"/>
            <a:ext cx="4188006" cy="923330"/>
          </a:xfrm>
          <a:prstGeom prst="rect">
            <a:avLst/>
          </a:prstGeom>
          <a:noFill/>
        </p:spPr>
        <p:txBody>
          <a:bodyPr wrap="none" lIns="91440" tIns="45720" rIns="91440" bIns="45720">
            <a:spAutoFit/>
          </a:bodyPr>
          <a:lstStyle/>
          <a:p>
            <a:pPr algn="ctr"/>
            <a:r>
              <a:rPr lang="en-US" sz="5400" b="0" cap="none" spc="0">
                <a:ln w="0"/>
                <a:solidFill>
                  <a:srgbClr val="002060"/>
                </a:solidFill>
                <a:latin typeface="UTM Demian KT" panose="02040603050506020204" pitchFamily="18" charset="0"/>
              </a:rPr>
              <a:t>Trần Nhuận Minh</a:t>
            </a:r>
          </a:p>
        </p:txBody>
      </p:sp>
      <p:pic>
        <p:nvPicPr>
          <p:cNvPr id="13" name="Picture 12">
            <a:extLst>
              <a:ext uri="{FF2B5EF4-FFF2-40B4-BE49-F238E27FC236}">
                <a16:creationId xmlns:a16="http://schemas.microsoft.com/office/drawing/2014/main" id="{DDE07E22-E6FE-45AF-9508-4084491B7C04}"/>
              </a:ext>
            </a:extLst>
          </p:cNvPr>
          <p:cNvPicPr>
            <a:picLocks noChangeAspect="1"/>
          </p:cNvPicPr>
          <p:nvPr/>
        </p:nvPicPr>
        <p:blipFill rotWithShape="1">
          <a:blip r:embed="rId3"/>
          <a:srcRect t="2269"/>
          <a:stretch/>
        </p:blipFill>
        <p:spPr>
          <a:xfrm>
            <a:off x="7803047" y="88779"/>
            <a:ext cx="4282116" cy="2491222"/>
          </a:xfrm>
          <a:prstGeom prst="flowChartConnector">
            <a:avLst/>
          </a:prstGeom>
        </p:spPr>
      </p:pic>
      <p:pic>
        <p:nvPicPr>
          <p:cNvPr id="15" name="Picture 14" descr="Logo&#10;&#10;Description automatically generated">
            <a:extLst>
              <a:ext uri="{FF2B5EF4-FFF2-40B4-BE49-F238E27FC236}">
                <a16:creationId xmlns:a16="http://schemas.microsoft.com/office/drawing/2014/main" id="{B8EB4E5E-CBD2-4730-A15E-547706B09B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4470" y="626535"/>
            <a:ext cx="12192000" cy="4605690"/>
          </a:xfrm>
          <a:prstGeom prst="rect">
            <a:avLst/>
          </a:prstGeom>
        </p:spPr>
      </p:pic>
    </p:spTree>
    <p:extLst>
      <p:ext uri="{BB962C8B-B14F-4D97-AF65-F5344CB8AC3E}">
        <p14:creationId xmlns:p14="http://schemas.microsoft.com/office/powerpoint/2010/main" val="56391960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301658" y="366623"/>
            <a:ext cx="11588684" cy="6124754"/>
          </a:xfrm>
          <a:prstGeom prst="rect">
            <a:avLst/>
          </a:prstGeom>
          <a:solidFill>
            <a:schemeClr val="bg1"/>
          </a:solidFill>
        </p:spPr>
        <p:txBody>
          <a:bodyPr wrap="square">
            <a:spAutoFit/>
          </a:bodyPr>
          <a:lstStyle/>
          <a:p>
            <a:pPr algn="ctr"/>
            <a:r>
              <a:rPr lang="vi-VN" sz="2800" b="1" i="0">
                <a:solidFill>
                  <a:srgbClr val="01819C"/>
                </a:solidFill>
                <a:effectLst/>
                <a:latin typeface="OpenSans"/>
              </a:rPr>
              <a:t>LẬP LÀNG GIỮ BIỂN</a:t>
            </a:r>
            <a:endParaRPr lang="vi-VN" sz="2800" b="0" i="0">
              <a:solidFill>
                <a:srgbClr val="01819C"/>
              </a:solidFill>
              <a:effectLst/>
              <a:latin typeface="OpenSans"/>
            </a:endParaRPr>
          </a:p>
          <a:p>
            <a:pPr algn="just"/>
            <a:r>
              <a:rPr lang="vi-VN" sz="2800" b="0" i="0">
                <a:solidFill>
                  <a:srgbClr val="002060"/>
                </a:solidFill>
                <a:effectLst/>
                <a:latin typeface="OpenSans"/>
              </a:rPr>
              <a:t>Nhụ nghe bố nói với ông:</a:t>
            </a:r>
          </a:p>
          <a:p>
            <a:pPr algn="just"/>
            <a:r>
              <a:rPr lang="vi-VN" sz="2800" b="0" i="0">
                <a:solidFill>
                  <a:srgbClr val="002060"/>
                </a:solidFill>
                <a:effectLst/>
                <a:latin typeface="OpenSans"/>
              </a:rPr>
              <a:t>     - Lần này con sẽ họp làng để đưa đàn bà và trẻ con ra đảo. Con sẽ đưa thằng Nhụ ra trước. Rồi nhà con cũng ra. Ông cũng sẽ ra.</a:t>
            </a:r>
          </a:p>
          <a:p>
            <a:pPr algn="just"/>
            <a:r>
              <a:rPr lang="vi-VN" sz="2800" b="0" i="0">
                <a:solidFill>
                  <a:srgbClr val="002060"/>
                </a:solidFill>
                <a:effectLst/>
                <a:latin typeface="OpenSans"/>
              </a:rPr>
              <a:t>     - Tao chết ở đây thôi. Sức không còn chịu được sóng.</a:t>
            </a:r>
          </a:p>
          <a:p>
            <a:pPr algn="just"/>
            <a:r>
              <a:rPr lang="vi-VN" sz="2800" b="0" i="0">
                <a:solidFill>
                  <a:srgbClr val="002060"/>
                </a:solidFill>
                <a:effectLst/>
                <a:latin typeface="OpenSans"/>
              </a:rPr>
              <a:t>     - Ngay cả chết, cũng cần ông chết ở đấy.</a:t>
            </a:r>
          </a:p>
          <a:p>
            <a:pPr algn="just"/>
            <a:r>
              <a:rPr lang="vi-VN" sz="2800" b="0" i="0">
                <a:solidFill>
                  <a:srgbClr val="002060"/>
                </a:solidFill>
                <a:effectLst/>
                <a:latin typeface="OpenSans"/>
              </a:rPr>
              <a:t>    Ông đứng lên, tay giơ ra như cái bơi chèo:</a:t>
            </a:r>
          </a:p>
          <a:p>
            <a:pPr algn="just"/>
            <a:r>
              <a:rPr lang="vi-VN" sz="2800" b="0" i="0">
                <a:solidFill>
                  <a:srgbClr val="002060"/>
                </a:solidFill>
                <a:effectLst/>
                <a:latin typeface="OpenSans"/>
              </a:rPr>
              <a:t>    - Thế là thế nào? – Giọng ông bỗng hổn hển. Người ông bỗng tỏa ra hơi muối.</a:t>
            </a:r>
          </a:p>
          <a:p>
            <a:pPr algn="just"/>
            <a:r>
              <a:rPr lang="vi-VN" sz="2800" b="0" i="0">
                <a:solidFill>
                  <a:srgbClr val="002060"/>
                </a:solidFill>
                <a:effectLst/>
                <a:latin typeface="OpenSans"/>
              </a:rPr>
              <a:t>     Bố Nhụ vẫn nói rất điềm tĩnh:</a:t>
            </a:r>
          </a:p>
          <a:p>
            <a:pPr algn="just"/>
            <a:r>
              <a:rPr lang="vi-VN" sz="2800" b="0" i="0">
                <a:solidFill>
                  <a:srgbClr val="002060"/>
                </a:solidFill>
                <a:effectLst/>
                <a:latin typeface="OpenSans"/>
              </a:rPr>
              <a:t>     - Ở đấy đất rộng, bãi dài, cây xanh, nước ngọt, ngư trường gần. Chả còn gì hay hơn cho một làng biển. Ngày xưa, lúc nào cũng mong có đất để dân chài phơi được một vàng lưới, buộc được một con thuyền. Bây giờ đất đấy, rộng hết tầm mắt. Đất của nước mình, mình không đến ở thì để cho ai?</a:t>
            </a: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Tree>
    <p:extLst>
      <p:ext uri="{BB962C8B-B14F-4D97-AF65-F5344CB8AC3E}">
        <p14:creationId xmlns:p14="http://schemas.microsoft.com/office/powerpoint/2010/main" val="2463484847"/>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214469" y="186141"/>
            <a:ext cx="11675873" cy="5632311"/>
          </a:xfrm>
          <a:prstGeom prst="rect">
            <a:avLst/>
          </a:prstGeom>
          <a:solidFill>
            <a:schemeClr val="bg1"/>
          </a:solidFill>
        </p:spPr>
        <p:txBody>
          <a:bodyPr wrap="square">
            <a:spAutoFit/>
          </a:bodyPr>
          <a:lstStyle/>
          <a:p>
            <a:pPr lvl="8" algn="just"/>
            <a:r>
              <a:rPr lang="vi-VN" sz="2400" b="0" i="0">
                <a:solidFill>
                  <a:srgbClr val="002060"/>
                </a:solidFill>
                <a:effectLst/>
                <a:latin typeface="OpenSans"/>
              </a:rPr>
              <a:t>      Ông Nhụ bước ra võng. Cái võng làm bằng lưới đáy vẫn buộc lưu cữu ở ngoài hàng hiên. Ông ngồi xuống võng vặn mình. Hai má phập phồng như người súc miệng khan. Ông đã hiểu những ý tưởng hình thành trong suy tính của người con trai ông quan trọng nhường nào.</a:t>
            </a:r>
          </a:p>
          <a:p>
            <a:pPr lvl="8" algn="just"/>
            <a:r>
              <a:rPr lang="vi-VN" sz="2400" b="0" i="0">
                <a:solidFill>
                  <a:srgbClr val="002060"/>
                </a:solidFill>
                <a:effectLst/>
                <a:latin typeface="OpenSans"/>
              </a:rPr>
              <a:t>    - Để có một ngôi làng như một ngôi làng ở trên đất liền, rồi sẽ có chợ, có trường học, có nghĩa trang…</a:t>
            </a:r>
          </a:p>
          <a:p>
            <a:pPr lvl="8" algn="just"/>
            <a:r>
              <a:rPr lang="vi-VN" sz="2400" b="0" i="0">
                <a:solidFill>
                  <a:srgbClr val="002060"/>
                </a:solidFill>
                <a:effectLst/>
                <a:latin typeface="OpenSans"/>
              </a:rPr>
              <a:t>     Bố Nhụ nói tiếp như trong một giấc mơ, rồi bất ngờ, vỗ vào vai Nhụ:</a:t>
            </a:r>
          </a:p>
          <a:p>
            <a:pPr algn="just"/>
            <a:r>
              <a:rPr lang="vi-VN" sz="2400" b="0" i="0">
                <a:solidFill>
                  <a:srgbClr val="002060"/>
                </a:solidFill>
                <a:effectLst/>
                <a:latin typeface="OpenSans"/>
              </a:rPr>
              <a:t>-      Thế nào con, đi với bố chứ?</a:t>
            </a:r>
          </a:p>
          <a:p>
            <a:pPr algn="just"/>
            <a:r>
              <a:rPr lang="vi-VN" sz="2400" b="0" i="0">
                <a:solidFill>
                  <a:srgbClr val="002060"/>
                </a:solidFill>
                <a:effectLst/>
                <a:latin typeface="OpenSans"/>
              </a:rPr>
              <a:t>-      Vâng! Nhụ đáp nhẹ.</a:t>
            </a:r>
          </a:p>
          <a:p>
            <a:pPr algn="just"/>
            <a:r>
              <a:rPr lang="vi-VN" sz="2400" b="0" i="0">
                <a:solidFill>
                  <a:srgbClr val="002060"/>
                </a:solidFill>
                <a:effectLst/>
                <a:latin typeface="OpenSans"/>
              </a:rPr>
              <a:t>      Vậy là việc đã quyết định rồi. Nhụ đi và sau đó cả nhà sẽ đi. Đã có một làng Bạch Đằng Giang do những người dân chài lập ra ở đảo Mõm Cá Sấu. Hòn đảo đang bồng bềnh đâu đó ở mãi tận chân trời…</a:t>
            </a:r>
          </a:p>
          <a:p>
            <a:pPr algn="r"/>
            <a:r>
              <a:rPr lang="vi-VN" sz="2400" b="1" i="0">
                <a:solidFill>
                  <a:srgbClr val="002060"/>
                </a:solidFill>
                <a:effectLst/>
                <a:latin typeface="OpenSans"/>
              </a:rPr>
              <a:t>TRẦN NHUẬN MINH</a:t>
            </a:r>
            <a:endParaRPr lang="vi-VN" sz="2400" b="0" i="0">
              <a:solidFill>
                <a:srgbClr val="002060"/>
              </a:solidFill>
              <a:effectLst/>
              <a:latin typeface="OpenSans"/>
            </a:endParaRP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5" name="Picture 4">
            <a:extLst>
              <a:ext uri="{FF2B5EF4-FFF2-40B4-BE49-F238E27FC236}">
                <a16:creationId xmlns:a16="http://schemas.microsoft.com/office/drawing/2014/main" id="{AFD3A5F3-0D1A-4475-B898-8416A6693331}"/>
              </a:ext>
            </a:extLst>
          </p:cNvPr>
          <p:cNvPicPr>
            <a:picLocks noChangeAspect="1"/>
          </p:cNvPicPr>
          <p:nvPr/>
        </p:nvPicPr>
        <p:blipFill rotWithShape="1">
          <a:blip r:embed="rId5"/>
          <a:srcRect t="2269"/>
          <a:stretch/>
        </p:blipFill>
        <p:spPr>
          <a:xfrm>
            <a:off x="214469" y="186141"/>
            <a:ext cx="3612813" cy="3009546"/>
          </a:xfrm>
          <a:prstGeom prst="rect">
            <a:avLst/>
          </a:prstGeom>
        </p:spPr>
      </p:pic>
    </p:spTree>
    <p:extLst>
      <p:ext uri="{BB962C8B-B14F-4D97-AF65-F5344CB8AC3E}">
        <p14:creationId xmlns:p14="http://schemas.microsoft.com/office/powerpoint/2010/main" val="1304532898"/>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5" name="Group 4">
            <a:extLst>
              <a:ext uri="{FF2B5EF4-FFF2-40B4-BE49-F238E27FC236}">
                <a16:creationId xmlns:a16="http://schemas.microsoft.com/office/drawing/2014/main" id="{295E3A2A-7A5A-4253-A6DE-1007ADE4EAE0}"/>
              </a:ext>
            </a:extLst>
          </p:cNvPr>
          <p:cNvGrpSpPr/>
          <p:nvPr/>
        </p:nvGrpSpPr>
        <p:grpSpPr>
          <a:xfrm>
            <a:off x="8261878" y="1285819"/>
            <a:ext cx="3689757" cy="5674921"/>
            <a:chOff x="12843095" y="658761"/>
            <a:chExt cx="3036002" cy="5584723"/>
          </a:xfrm>
        </p:grpSpPr>
        <p:pic>
          <p:nvPicPr>
            <p:cNvPr id="6" name="Picture 2" descr="Cartoon students Royalty Free Vector Image - VectorStock">
              <a:extLst>
                <a:ext uri="{FF2B5EF4-FFF2-40B4-BE49-F238E27FC236}">
                  <a16:creationId xmlns:a16="http://schemas.microsoft.com/office/drawing/2014/main" id="{BC31A1E8-ED4A-46AA-93F6-3D817D1D3B4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toon students Royalty Free Vector Image - VectorStock">
              <a:extLst>
                <a:ext uri="{FF2B5EF4-FFF2-40B4-BE49-F238E27FC236}">
                  <a16:creationId xmlns:a16="http://schemas.microsoft.com/office/drawing/2014/main" id="{ECECD874-560B-4B82-96F3-99F34766922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A9B2DE9C-34C4-4677-9D5E-F24D4D6D18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6E756F58-115E-487E-9382-D224EF770329}"/>
              </a:ext>
            </a:extLst>
          </p:cNvPr>
          <p:cNvGrpSpPr/>
          <p:nvPr/>
        </p:nvGrpSpPr>
        <p:grpSpPr>
          <a:xfrm>
            <a:off x="886840" y="421178"/>
            <a:ext cx="7157340" cy="3502374"/>
            <a:chOff x="886840" y="421178"/>
            <a:chExt cx="7157340" cy="3502374"/>
          </a:xfrm>
        </p:grpSpPr>
        <p:pic>
          <p:nvPicPr>
            <p:cNvPr id="4" name="Picture 2">
              <a:extLst>
                <a:ext uri="{FF2B5EF4-FFF2-40B4-BE49-F238E27FC236}">
                  <a16:creationId xmlns:a16="http://schemas.microsoft.com/office/drawing/2014/main" id="{621757F9-E4CF-4528-A0D8-7D716C0F99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86840" y="421178"/>
              <a:ext cx="7157340" cy="3502374"/>
            </a:xfrm>
            <a:prstGeom prst="rect">
              <a:avLst/>
            </a:prstGeom>
          </p:spPr>
        </p:pic>
        <p:sp>
          <p:nvSpPr>
            <p:cNvPr id="2" name="Rectangle 1">
              <a:extLst>
                <a:ext uri="{FF2B5EF4-FFF2-40B4-BE49-F238E27FC236}">
                  <a16:creationId xmlns:a16="http://schemas.microsoft.com/office/drawing/2014/main" id="{5560313D-C928-4218-AE59-034DEC9DDC27}"/>
                </a:ext>
              </a:extLst>
            </p:cNvPr>
            <p:cNvSpPr/>
            <p:nvPr/>
          </p:nvSpPr>
          <p:spPr>
            <a:xfrm>
              <a:off x="1785128" y="1285819"/>
              <a:ext cx="5360763" cy="1754326"/>
            </a:xfrm>
            <a:prstGeom prst="rect">
              <a:avLst/>
            </a:prstGeom>
            <a:noFill/>
          </p:spPr>
          <p:txBody>
            <a:bodyPr wrap="none" lIns="91440" tIns="45720" rIns="91440" bIns="45720">
              <a:spAutoFit/>
            </a:bodyPr>
            <a:lstStyle/>
            <a:p>
              <a:pPr algn="ctr"/>
              <a:r>
                <a:rPr lang="en-US" sz="5400" b="0" cap="none" spc="0">
                  <a:ln w="0"/>
                  <a:solidFill>
                    <a:srgbClr val="002060"/>
                  </a:solidFill>
                </a:rPr>
                <a:t>Bài đọc được chia </a:t>
              </a:r>
            </a:p>
            <a:p>
              <a:pPr algn="ctr"/>
              <a:r>
                <a:rPr lang="en-US" sz="5400" b="0" cap="none" spc="0">
                  <a:ln w="0"/>
                  <a:solidFill>
                    <a:srgbClr val="002060"/>
                  </a:solidFill>
                </a:rPr>
                <a:t>làm mấy đoạn?</a:t>
              </a:r>
            </a:p>
          </p:txBody>
        </p:sp>
      </p:grpSp>
      <p:grpSp>
        <p:nvGrpSpPr>
          <p:cNvPr id="11" name="Group 10">
            <a:extLst>
              <a:ext uri="{FF2B5EF4-FFF2-40B4-BE49-F238E27FC236}">
                <a16:creationId xmlns:a16="http://schemas.microsoft.com/office/drawing/2014/main" id="{91CBBDE5-DAD1-414B-B12F-15D2E3FDAE15}"/>
              </a:ext>
            </a:extLst>
          </p:cNvPr>
          <p:cNvGrpSpPr/>
          <p:nvPr/>
        </p:nvGrpSpPr>
        <p:grpSpPr>
          <a:xfrm>
            <a:off x="886839" y="411795"/>
            <a:ext cx="7157340" cy="3502374"/>
            <a:chOff x="886840" y="421178"/>
            <a:chExt cx="7157340" cy="3502374"/>
          </a:xfrm>
        </p:grpSpPr>
        <p:pic>
          <p:nvPicPr>
            <p:cNvPr id="12" name="Picture 2">
              <a:extLst>
                <a:ext uri="{FF2B5EF4-FFF2-40B4-BE49-F238E27FC236}">
                  <a16:creationId xmlns:a16="http://schemas.microsoft.com/office/drawing/2014/main" id="{3DCC376D-12EE-4957-866A-324EED28D9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86840" y="421178"/>
              <a:ext cx="7157340" cy="3502374"/>
            </a:xfrm>
            <a:prstGeom prst="rect">
              <a:avLst/>
            </a:prstGeom>
          </p:spPr>
        </p:pic>
        <p:sp>
          <p:nvSpPr>
            <p:cNvPr id="13" name="Rectangle 12">
              <a:extLst>
                <a:ext uri="{FF2B5EF4-FFF2-40B4-BE49-F238E27FC236}">
                  <a16:creationId xmlns:a16="http://schemas.microsoft.com/office/drawing/2014/main" id="{F7F23691-0BD1-4302-9AA9-65A30DEAE259}"/>
                </a:ext>
              </a:extLst>
            </p:cNvPr>
            <p:cNvSpPr/>
            <p:nvPr/>
          </p:nvSpPr>
          <p:spPr>
            <a:xfrm>
              <a:off x="1785128" y="1285819"/>
              <a:ext cx="5360763" cy="1754326"/>
            </a:xfrm>
            <a:prstGeom prst="rect">
              <a:avLst/>
            </a:prstGeom>
            <a:noFill/>
          </p:spPr>
          <p:txBody>
            <a:bodyPr wrap="none" lIns="91440" tIns="45720" rIns="91440" bIns="45720">
              <a:spAutoFit/>
            </a:bodyPr>
            <a:lstStyle/>
            <a:p>
              <a:pPr algn="ctr"/>
              <a:r>
                <a:rPr lang="en-US" sz="5400" b="0" cap="none" spc="0">
                  <a:ln w="0"/>
                  <a:solidFill>
                    <a:srgbClr val="002060"/>
                  </a:solidFill>
                </a:rPr>
                <a:t>Bài đọc được chia </a:t>
              </a:r>
            </a:p>
            <a:p>
              <a:pPr algn="ctr"/>
              <a:r>
                <a:rPr lang="en-US" sz="5400" b="0" cap="none" spc="0">
                  <a:ln w="0"/>
                  <a:solidFill>
                    <a:srgbClr val="002060"/>
                  </a:solidFill>
                </a:rPr>
                <a:t>làm </a:t>
              </a:r>
              <a:r>
                <a:rPr lang="en-US" sz="5400" b="1" cap="none" spc="0">
                  <a:ln w="0"/>
                  <a:solidFill>
                    <a:srgbClr val="C00000"/>
                  </a:solidFill>
                </a:rPr>
                <a:t>4</a:t>
              </a:r>
              <a:r>
                <a:rPr lang="en-US" sz="5400" b="0" cap="none" spc="0">
                  <a:ln w="0"/>
                  <a:solidFill>
                    <a:srgbClr val="002060"/>
                  </a:solidFill>
                </a:rPr>
                <a:t> đoạn.</a:t>
              </a:r>
            </a:p>
          </p:txBody>
        </p:sp>
      </p:grpSp>
    </p:spTree>
    <p:extLst>
      <p:ext uri="{BB962C8B-B14F-4D97-AF65-F5344CB8AC3E}">
        <p14:creationId xmlns:p14="http://schemas.microsoft.com/office/powerpoint/2010/main" val="3777153805"/>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5" name="Group 4">
            <a:extLst>
              <a:ext uri="{FF2B5EF4-FFF2-40B4-BE49-F238E27FC236}">
                <a16:creationId xmlns:a16="http://schemas.microsoft.com/office/drawing/2014/main" id="{295E3A2A-7A5A-4253-A6DE-1007ADE4EAE0}"/>
              </a:ext>
            </a:extLst>
          </p:cNvPr>
          <p:cNvGrpSpPr/>
          <p:nvPr/>
        </p:nvGrpSpPr>
        <p:grpSpPr>
          <a:xfrm>
            <a:off x="8800705" y="1600470"/>
            <a:ext cx="3391295" cy="5365404"/>
            <a:chOff x="12843095" y="658761"/>
            <a:chExt cx="3036002" cy="5584723"/>
          </a:xfrm>
        </p:grpSpPr>
        <p:pic>
          <p:nvPicPr>
            <p:cNvPr id="6" name="Picture 2" descr="Cartoon students Royalty Free Vector Image - VectorStock">
              <a:extLst>
                <a:ext uri="{FF2B5EF4-FFF2-40B4-BE49-F238E27FC236}">
                  <a16:creationId xmlns:a16="http://schemas.microsoft.com/office/drawing/2014/main" id="{BC31A1E8-ED4A-46AA-93F6-3D817D1D3B4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toon students Royalty Free Vector Image - VectorStock">
              <a:extLst>
                <a:ext uri="{FF2B5EF4-FFF2-40B4-BE49-F238E27FC236}">
                  <a16:creationId xmlns:a16="http://schemas.microsoft.com/office/drawing/2014/main" id="{ECECD874-560B-4B82-96F3-99F34766922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A9B2DE9C-34C4-4677-9D5E-F24D4D6D18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文本框 8">
            <a:extLst>
              <a:ext uri="{FF2B5EF4-FFF2-40B4-BE49-F238E27FC236}">
                <a16:creationId xmlns:a16="http://schemas.microsoft.com/office/drawing/2014/main" id="{0DD9EFFC-B2D0-4DC4-91AA-B34132C0D7A4}"/>
              </a:ext>
            </a:extLst>
          </p:cNvPr>
          <p:cNvSpPr txBox="1">
            <a:spLocks noChangeArrowheads="1"/>
          </p:cNvSpPr>
          <p:nvPr/>
        </p:nvSpPr>
        <p:spPr bwMode="auto">
          <a:xfrm>
            <a:off x="1509401" y="1672555"/>
            <a:ext cx="7593151" cy="554463"/>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3000">
                <a:solidFill>
                  <a:srgbClr val="002060"/>
                </a:solidFill>
                <a:latin typeface="Arial" panose="020B0604020202020204" pitchFamily="34" charset="0"/>
                <a:ea typeface="inpin heiti"/>
                <a:cs typeface="Arial" panose="020B0604020202020204" pitchFamily="34" charset="0"/>
              </a:rPr>
              <a:t>Từ đầu…tỏa ra hơi muối. </a:t>
            </a:r>
            <a:endParaRPr lang="zh-CN" altLang="en-US" sz="3000">
              <a:solidFill>
                <a:srgbClr val="002060"/>
              </a:solidFill>
              <a:latin typeface="Arial" panose="020B0604020202020204" pitchFamily="34" charset="0"/>
              <a:ea typeface="inpin heiti"/>
              <a:cs typeface="Arial" panose="020B0604020202020204" pitchFamily="34" charset="0"/>
            </a:endParaRPr>
          </a:p>
        </p:txBody>
      </p:sp>
      <p:sp>
        <p:nvSpPr>
          <p:cNvPr id="15" name="文本框 8">
            <a:extLst>
              <a:ext uri="{FF2B5EF4-FFF2-40B4-BE49-F238E27FC236}">
                <a16:creationId xmlns:a16="http://schemas.microsoft.com/office/drawing/2014/main" id="{5830FC84-3ABD-4AC4-AD80-9CB99F4AC347}"/>
              </a:ext>
            </a:extLst>
          </p:cNvPr>
          <p:cNvSpPr txBox="1">
            <a:spLocks noChangeArrowheads="1"/>
          </p:cNvSpPr>
          <p:nvPr/>
        </p:nvSpPr>
        <p:spPr bwMode="auto">
          <a:xfrm>
            <a:off x="1509401" y="2739355"/>
            <a:ext cx="7593151" cy="554463"/>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3000">
                <a:solidFill>
                  <a:srgbClr val="002060"/>
                </a:solidFill>
                <a:latin typeface="Arial" panose="020B0604020202020204" pitchFamily="34" charset="0"/>
                <a:ea typeface="inpin heiti"/>
                <a:cs typeface="Arial" panose="020B0604020202020204" pitchFamily="34" charset="0"/>
              </a:rPr>
              <a:t>Bố Nhụ vẫn nói…thì để cho ai.</a:t>
            </a:r>
            <a:endParaRPr lang="zh-CN" altLang="en-US" sz="3000">
              <a:solidFill>
                <a:srgbClr val="002060"/>
              </a:solidFill>
              <a:latin typeface="Arial" panose="020B0604020202020204" pitchFamily="34" charset="0"/>
              <a:ea typeface="inpin heiti"/>
              <a:cs typeface="Arial" panose="020B0604020202020204" pitchFamily="34" charset="0"/>
            </a:endParaRPr>
          </a:p>
        </p:txBody>
      </p:sp>
      <p:sp>
        <p:nvSpPr>
          <p:cNvPr id="16" name="文本框 8">
            <a:extLst>
              <a:ext uri="{FF2B5EF4-FFF2-40B4-BE49-F238E27FC236}">
                <a16:creationId xmlns:a16="http://schemas.microsoft.com/office/drawing/2014/main" id="{422A0217-8E8D-4131-9D62-1241BB461F6F}"/>
              </a:ext>
            </a:extLst>
          </p:cNvPr>
          <p:cNvSpPr txBox="1">
            <a:spLocks noChangeArrowheads="1"/>
          </p:cNvSpPr>
          <p:nvPr/>
        </p:nvSpPr>
        <p:spPr bwMode="auto">
          <a:xfrm>
            <a:off x="1496114" y="3799117"/>
            <a:ext cx="7606438" cy="538609"/>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2900">
                <a:solidFill>
                  <a:srgbClr val="002060"/>
                </a:solidFill>
                <a:latin typeface="Arial" panose="020B0604020202020204" pitchFamily="34" charset="0"/>
                <a:ea typeface="inpin heiti"/>
                <a:cs typeface="Arial" panose="020B0604020202020204" pitchFamily="34" charset="0"/>
              </a:rPr>
              <a:t>Ông Nhụ bước ra…quan trọng nhường nào.</a:t>
            </a:r>
            <a:endParaRPr lang="zh-CN" altLang="en-US" sz="2900">
              <a:solidFill>
                <a:srgbClr val="002060"/>
              </a:solidFill>
              <a:latin typeface="Arial" panose="020B0604020202020204" pitchFamily="34" charset="0"/>
              <a:ea typeface="inpin heiti"/>
              <a:cs typeface="Arial" panose="020B0604020202020204" pitchFamily="34" charset="0"/>
            </a:endParaRPr>
          </a:p>
        </p:txBody>
      </p:sp>
      <p:sp>
        <p:nvSpPr>
          <p:cNvPr id="17" name="文本框 8">
            <a:extLst>
              <a:ext uri="{FF2B5EF4-FFF2-40B4-BE49-F238E27FC236}">
                <a16:creationId xmlns:a16="http://schemas.microsoft.com/office/drawing/2014/main" id="{7322D20D-EBBA-422D-A0EA-2146C58F91B7}"/>
              </a:ext>
            </a:extLst>
          </p:cNvPr>
          <p:cNvSpPr txBox="1">
            <a:spLocks noChangeArrowheads="1"/>
          </p:cNvSpPr>
          <p:nvPr/>
        </p:nvSpPr>
        <p:spPr bwMode="auto">
          <a:xfrm>
            <a:off x="1496114" y="4827172"/>
            <a:ext cx="7593152" cy="554463"/>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3000">
                <a:solidFill>
                  <a:srgbClr val="002060"/>
                </a:solidFill>
                <a:latin typeface="Arial" panose="020B0604020202020204" pitchFamily="34" charset="0"/>
                <a:ea typeface="inpin heiti"/>
                <a:cs typeface="Arial" panose="020B0604020202020204" pitchFamily="34" charset="0"/>
              </a:rPr>
              <a:t>Để có một…ở mãi phía chân trời.</a:t>
            </a:r>
            <a:endParaRPr lang="zh-CN" altLang="en-US" sz="3000">
              <a:solidFill>
                <a:srgbClr val="002060"/>
              </a:solidFill>
              <a:latin typeface="Arial" panose="020B0604020202020204" pitchFamily="34" charset="0"/>
              <a:ea typeface="inpin heiti"/>
              <a:cs typeface="Arial" panose="020B0604020202020204" pitchFamily="34" charset="0"/>
            </a:endParaRPr>
          </a:p>
        </p:txBody>
      </p:sp>
      <p:sp>
        <p:nvSpPr>
          <p:cNvPr id="9" name="Rectangle 8">
            <a:extLst>
              <a:ext uri="{FF2B5EF4-FFF2-40B4-BE49-F238E27FC236}">
                <a16:creationId xmlns:a16="http://schemas.microsoft.com/office/drawing/2014/main" id="{4ACAB847-430D-4479-9D7E-A70A23DA6F1F}"/>
              </a:ext>
            </a:extLst>
          </p:cNvPr>
          <p:cNvSpPr/>
          <p:nvPr/>
        </p:nvSpPr>
        <p:spPr>
          <a:xfrm>
            <a:off x="3948777" y="262075"/>
            <a:ext cx="5033750" cy="1200329"/>
          </a:xfrm>
          <a:prstGeom prst="rect">
            <a:avLst/>
          </a:prstGeom>
          <a:noFill/>
        </p:spPr>
        <p:txBody>
          <a:bodyPr wrap="none" lIns="91440" tIns="45720" rIns="91440" bIns="45720">
            <a:spAutoFit/>
          </a:bodyPr>
          <a:lstStyle/>
          <a:p>
            <a:pPr algn="ctr"/>
            <a:r>
              <a:rPr lang="en-US" sz="7200" b="0" cap="none" spc="0">
                <a:ln w="0">
                  <a:solidFill>
                    <a:srgbClr val="00B050"/>
                  </a:solidFill>
                </a:ln>
                <a:solidFill>
                  <a:srgbClr val="35B795"/>
                </a:solidFill>
                <a:latin typeface="UTM Showcard" panose="02040603050506020204" pitchFamily="18" charset="0"/>
              </a:rPr>
              <a:t>Chia đoạn</a:t>
            </a:r>
          </a:p>
        </p:txBody>
      </p:sp>
      <p:grpSp>
        <p:nvGrpSpPr>
          <p:cNvPr id="19" name="组合 1">
            <a:extLst>
              <a:ext uri="{FF2B5EF4-FFF2-40B4-BE49-F238E27FC236}">
                <a16:creationId xmlns:a16="http://schemas.microsoft.com/office/drawing/2014/main" id="{71BA1C2E-1B1C-42DF-B4A7-1A430178A51F}"/>
              </a:ext>
            </a:extLst>
          </p:cNvPr>
          <p:cNvGrpSpPr/>
          <p:nvPr/>
        </p:nvGrpSpPr>
        <p:grpSpPr>
          <a:xfrm>
            <a:off x="237112" y="1205168"/>
            <a:ext cx="1114425" cy="1219817"/>
            <a:chOff x="2181225" y="1913908"/>
            <a:chExt cx="1114425" cy="1219817"/>
          </a:xfrm>
        </p:grpSpPr>
        <p:sp>
          <p:nvSpPr>
            <p:cNvPr id="20" name="椭圆 22">
              <a:extLst>
                <a:ext uri="{FF2B5EF4-FFF2-40B4-BE49-F238E27FC236}">
                  <a16:creationId xmlns:a16="http://schemas.microsoft.com/office/drawing/2014/main" id="{E9F4BAE7-C7F1-4293-954A-BFDE0C8689D7}"/>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6">
              <a:extLst>
                <a:ext uri="{FF2B5EF4-FFF2-40B4-BE49-F238E27FC236}">
                  <a16:creationId xmlns:a16="http://schemas.microsoft.com/office/drawing/2014/main" id="{AAC7CDB2-CF32-4BD4-B403-C4803A26AAB9}"/>
                </a:ext>
              </a:extLst>
            </p:cNvPr>
            <p:cNvSpPr txBox="1"/>
            <p:nvPr/>
          </p:nvSpPr>
          <p:spPr>
            <a:xfrm>
              <a:off x="2458084" y="1913908"/>
              <a:ext cx="443973" cy="1046440"/>
            </a:xfrm>
            <a:prstGeom prst="rect">
              <a:avLst/>
            </a:prstGeom>
            <a:noFill/>
          </p:spPr>
          <p:txBody>
            <a:bodyPr vert="horz" wrap="square" rtlCol="0">
              <a:spAutoFit/>
            </a:bodyPr>
            <a:lstStyle/>
            <a:p>
              <a:pPr algn="dist">
                <a:lnSpc>
                  <a:spcPct val="150000"/>
                </a:lnSpc>
              </a:pPr>
              <a:r>
                <a:rPr lang="en-US" altLang="zh-CN" sz="4800" b="1" dirty="0">
                  <a:solidFill>
                    <a:schemeClr val="bg1"/>
                  </a:solidFill>
                  <a:latin typeface="字魂59号-创粗黑" panose="00000500000000000000" pitchFamily="2" charset="-122"/>
                  <a:ea typeface="字魂59号-创粗黑" panose="00000500000000000000" pitchFamily="2" charset="-122"/>
                </a:rPr>
                <a:t>1</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grpSp>
        <p:nvGrpSpPr>
          <p:cNvPr id="22" name="组合 1">
            <a:extLst>
              <a:ext uri="{FF2B5EF4-FFF2-40B4-BE49-F238E27FC236}">
                <a16:creationId xmlns:a16="http://schemas.microsoft.com/office/drawing/2014/main" id="{016CC2AB-A8A5-4638-A69B-35CCD079559B}"/>
              </a:ext>
            </a:extLst>
          </p:cNvPr>
          <p:cNvGrpSpPr/>
          <p:nvPr/>
        </p:nvGrpSpPr>
        <p:grpSpPr>
          <a:xfrm>
            <a:off x="224651" y="2184519"/>
            <a:ext cx="1114425" cy="1219817"/>
            <a:chOff x="2181225" y="1913908"/>
            <a:chExt cx="1114425" cy="1219817"/>
          </a:xfrm>
        </p:grpSpPr>
        <p:sp>
          <p:nvSpPr>
            <p:cNvPr id="23" name="椭圆 22">
              <a:extLst>
                <a:ext uri="{FF2B5EF4-FFF2-40B4-BE49-F238E27FC236}">
                  <a16:creationId xmlns:a16="http://schemas.microsoft.com/office/drawing/2014/main" id="{16E4AA86-CEB6-45D9-838B-C59A8CBF5F20}"/>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6">
              <a:extLst>
                <a:ext uri="{FF2B5EF4-FFF2-40B4-BE49-F238E27FC236}">
                  <a16:creationId xmlns:a16="http://schemas.microsoft.com/office/drawing/2014/main" id="{1B0AB85B-6F83-4144-8FB6-8C754B862843}"/>
                </a:ext>
              </a:extLst>
            </p:cNvPr>
            <p:cNvSpPr txBox="1"/>
            <p:nvPr/>
          </p:nvSpPr>
          <p:spPr>
            <a:xfrm>
              <a:off x="2458084" y="1913908"/>
              <a:ext cx="443973" cy="1069845"/>
            </a:xfrm>
            <a:prstGeom prst="rect">
              <a:avLst/>
            </a:prstGeom>
            <a:noFill/>
          </p:spPr>
          <p:txBody>
            <a:bodyPr vert="horz" wrap="square" rtlCol="0">
              <a:spAutoFit/>
            </a:bodyPr>
            <a:lstStyle/>
            <a:p>
              <a:pPr algn="dist">
                <a:lnSpc>
                  <a:spcPct val="150000"/>
                </a:lnSpc>
              </a:pPr>
              <a:r>
                <a:rPr lang="en-US" altLang="zh-CN" sz="4800" b="1">
                  <a:solidFill>
                    <a:schemeClr val="bg1"/>
                  </a:solidFill>
                  <a:latin typeface="字魂59号-创粗黑" panose="00000500000000000000" pitchFamily="2" charset="-122"/>
                  <a:ea typeface="字魂59号-创粗黑" panose="00000500000000000000" pitchFamily="2" charset="-122"/>
                </a:rPr>
                <a:t>2</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grpSp>
        <p:nvGrpSpPr>
          <p:cNvPr id="25" name="组合 1">
            <a:extLst>
              <a:ext uri="{FF2B5EF4-FFF2-40B4-BE49-F238E27FC236}">
                <a16:creationId xmlns:a16="http://schemas.microsoft.com/office/drawing/2014/main" id="{A5953DB7-5CD8-4AE8-8AF2-B86C8CC51E2C}"/>
              </a:ext>
            </a:extLst>
          </p:cNvPr>
          <p:cNvGrpSpPr/>
          <p:nvPr/>
        </p:nvGrpSpPr>
        <p:grpSpPr>
          <a:xfrm>
            <a:off x="227696" y="3234622"/>
            <a:ext cx="1114425" cy="1219817"/>
            <a:chOff x="2181225" y="1913908"/>
            <a:chExt cx="1114425" cy="1219817"/>
          </a:xfrm>
        </p:grpSpPr>
        <p:sp>
          <p:nvSpPr>
            <p:cNvPr id="26" name="椭圆 22">
              <a:extLst>
                <a:ext uri="{FF2B5EF4-FFF2-40B4-BE49-F238E27FC236}">
                  <a16:creationId xmlns:a16="http://schemas.microsoft.com/office/drawing/2014/main" id="{FFC9F99E-A6DD-4E79-9F2E-1B6323D58FE8}"/>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94A0897F-FA98-4C8F-9F6A-2FF5B73C3A35}"/>
                </a:ext>
              </a:extLst>
            </p:cNvPr>
            <p:cNvSpPr txBox="1"/>
            <p:nvPr/>
          </p:nvSpPr>
          <p:spPr>
            <a:xfrm>
              <a:off x="2458084" y="1913908"/>
              <a:ext cx="443973" cy="1069845"/>
            </a:xfrm>
            <a:prstGeom prst="rect">
              <a:avLst/>
            </a:prstGeom>
            <a:noFill/>
          </p:spPr>
          <p:txBody>
            <a:bodyPr vert="horz" wrap="square" rtlCol="0">
              <a:spAutoFit/>
            </a:bodyPr>
            <a:lstStyle/>
            <a:p>
              <a:pPr algn="dist">
                <a:lnSpc>
                  <a:spcPct val="150000"/>
                </a:lnSpc>
              </a:pPr>
              <a:r>
                <a:rPr lang="en-US" altLang="zh-CN" sz="4800" b="1">
                  <a:solidFill>
                    <a:schemeClr val="bg1"/>
                  </a:solidFill>
                  <a:latin typeface="字魂59号-创粗黑" panose="00000500000000000000" pitchFamily="2" charset="-122"/>
                  <a:ea typeface="字魂59号-创粗黑" panose="00000500000000000000" pitchFamily="2" charset="-122"/>
                </a:rPr>
                <a:t>3</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grpSp>
        <p:nvGrpSpPr>
          <p:cNvPr id="28" name="组合 1">
            <a:extLst>
              <a:ext uri="{FF2B5EF4-FFF2-40B4-BE49-F238E27FC236}">
                <a16:creationId xmlns:a16="http://schemas.microsoft.com/office/drawing/2014/main" id="{99192172-50F4-4269-8D24-7D54E59DD3F9}"/>
              </a:ext>
            </a:extLst>
          </p:cNvPr>
          <p:cNvGrpSpPr/>
          <p:nvPr/>
        </p:nvGrpSpPr>
        <p:grpSpPr>
          <a:xfrm>
            <a:off x="237112" y="4249772"/>
            <a:ext cx="1114425" cy="1219817"/>
            <a:chOff x="2181225" y="1913908"/>
            <a:chExt cx="1114425" cy="1219817"/>
          </a:xfrm>
        </p:grpSpPr>
        <p:sp>
          <p:nvSpPr>
            <p:cNvPr id="29" name="椭圆 22">
              <a:extLst>
                <a:ext uri="{FF2B5EF4-FFF2-40B4-BE49-F238E27FC236}">
                  <a16:creationId xmlns:a16="http://schemas.microsoft.com/office/drawing/2014/main" id="{AEE85E55-A31F-420E-9A1F-54AC6B7D82CF}"/>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6">
              <a:extLst>
                <a:ext uri="{FF2B5EF4-FFF2-40B4-BE49-F238E27FC236}">
                  <a16:creationId xmlns:a16="http://schemas.microsoft.com/office/drawing/2014/main" id="{06AFBEA3-73AD-4B9D-9721-67D30744C46C}"/>
                </a:ext>
              </a:extLst>
            </p:cNvPr>
            <p:cNvSpPr txBox="1"/>
            <p:nvPr/>
          </p:nvSpPr>
          <p:spPr>
            <a:xfrm>
              <a:off x="2458084" y="1913908"/>
              <a:ext cx="443973" cy="1069845"/>
            </a:xfrm>
            <a:prstGeom prst="rect">
              <a:avLst/>
            </a:prstGeom>
            <a:noFill/>
          </p:spPr>
          <p:txBody>
            <a:bodyPr vert="horz" wrap="square" rtlCol="0">
              <a:spAutoFit/>
            </a:bodyPr>
            <a:lstStyle/>
            <a:p>
              <a:pPr algn="dist">
                <a:lnSpc>
                  <a:spcPct val="150000"/>
                </a:lnSpc>
              </a:pPr>
              <a:r>
                <a:rPr lang="en-US" altLang="zh-CN" sz="4800" b="1">
                  <a:solidFill>
                    <a:schemeClr val="bg1"/>
                  </a:solidFill>
                  <a:latin typeface="字魂59号-创粗黑" panose="00000500000000000000" pitchFamily="2" charset="-122"/>
                  <a:ea typeface="字魂59号-创粗黑" panose="00000500000000000000" pitchFamily="2" charset="-122"/>
                </a:rPr>
                <a:t>4</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spTree>
    <p:extLst>
      <p:ext uri="{BB962C8B-B14F-4D97-AF65-F5344CB8AC3E}">
        <p14:creationId xmlns:p14="http://schemas.microsoft.com/office/powerpoint/2010/main" val="4061041107"/>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1" presetClass="entr" presetSubtype="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2000"/>
                                        <p:tgtEl>
                                          <p:spTgt spid="22"/>
                                        </p:tgtEl>
                                      </p:cBhvr>
                                    </p:animEffect>
                                  </p:childTnLst>
                                </p:cTn>
                              </p:par>
                            </p:childTnLst>
                          </p:cTn>
                        </p:par>
                        <p:par>
                          <p:cTn id="26" fill="hold">
                            <p:stCondLst>
                              <p:cond delay="4000"/>
                            </p:stCondLst>
                            <p:childTnLst>
                              <p:par>
                                <p:cTn id="27" presetID="2" presetClass="entr" presetSubtype="8"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heel(1)">
                                      <p:cBhvr>
                                        <p:cTn id="33" dur="2000"/>
                                        <p:tgtEl>
                                          <p:spTgt spid="25"/>
                                        </p:tgtEl>
                                      </p:cBhvr>
                                    </p:animEffect>
                                  </p:childTnLst>
                                </p:cTn>
                              </p:par>
                            </p:childTnLst>
                          </p:cTn>
                        </p:par>
                        <p:par>
                          <p:cTn id="34" fill="hold">
                            <p:stCondLst>
                              <p:cond delay="6000"/>
                            </p:stCondLst>
                            <p:childTnLst>
                              <p:par>
                                <p:cTn id="35" presetID="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par>
                                <p:cTn id="39" presetID="21" presetClass="entr" presetSubtype="1"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heel(1)">
                                      <p:cBhvr>
                                        <p:cTn id="41" dur="2000"/>
                                        <p:tgtEl>
                                          <p:spTgt spid="28"/>
                                        </p:tgtEl>
                                      </p:cBhvr>
                                    </p:animEffect>
                                  </p:childTnLst>
                                </p:cTn>
                              </p:par>
                            </p:childTnLst>
                          </p:cTn>
                        </p:par>
                        <p:par>
                          <p:cTn id="42" fill="hold">
                            <p:stCondLst>
                              <p:cond delay="8000"/>
                            </p:stCondLst>
                            <p:childTnLst>
                              <p:par>
                                <p:cTn id="43" presetID="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301658" y="366623"/>
            <a:ext cx="11588684" cy="6124754"/>
          </a:xfrm>
          <a:prstGeom prst="rect">
            <a:avLst/>
          </a:prstGeom>
          <a:solidFill>
            <a:schemeClr val="bg1"/>
          </a:solidFill>
        </p:spPr>
        <p:txBody>
          <a:bodyPr wrap="square">
            <a:spAutoFit/>
          </a:bodyPr>
          <a:lstStyle/>
          <a:p>
            <a:pPr algn="ctr"/>
            <a:r>
              <a:rPr lang="vi-VN" sz="2800" b="1" i="0">
                <a:solidFill>
                  <a:srgbClr val="01819C"/>
                </a:solidFill>
                <a:effectLst/>
                <a:latin typeface="OpenSans"/>
              </a:rPr>
              <a:t>LẬP LÀNG GIỮ BIỂN</a:t>
            </a:r>
            <a:endParaRPr lang="vi-VN" sz="2800" b="0" i="0">
              <a:solidFill>
                <a:srgbClr val="01819C"/>
              </a:solidFill>
              <a:effectLst/>
              <a:latin typeface="OpenSans"/>
            </a:endParaRPr>
          </a:p>
          <a:p>
            <a:pPr algn="just"/>
            <a:r>
              <a:rPr lang="vi-VN" sz="2800" b="0" i="0">
                <a:solidFill>
                  <a:srgbClr val="002060"/>
                </a:solidFill>
                <a:effectLst/>
                <a:latin typeface="OpenSans"/>
              </a:rPr>
              <a:t>Nhụ nghe bố nói với ông:</a:t>
            </a:r>
          </a:p>
          <a:p>
            <a:pPr algn="just"/>
            <a:r>
              <a:rPr lang="vi-VN" sz="2800" b="0" i="0">
                <a:solidFill>
                  <a:srgbClr val="002060"/>
                </a:solidFill>
                <a:effectLst/>
                <a:latin typeface="OpenSans"/>
              </a:rPr>
              <a:t>     - Lần này con sẽ họp làng để đưa đàn bà và trẻ con ra đảo. Con sẽ đưa thằng Nhụ ra trước. Rồi nhà con cũng ra. Ông cũng sẽ ra.</a:t>
            </a:r>
          </a:p>
          <a:p>
            <a:pPr algn="just"/>
            <a:r>
              <a:rPr lang="vi-VN" sz="2800" b="0" i="0">
                <a:solidFill>
                  <a:srgbClr val="002060"/>
                </a:solidFill>
                <a:effectLst/>
                <a:latin typeface="OpenSans"/>
              </a:rPr>
              <a:t>     - Tao chết ở đây thôi. Sức không còn chịu được sóng.</a:t>
            </a:r>
          </a:p>
          <a:p>
            <a:pPr algn="just"/>
            <a:r>
              <a:rPr lang="vi-VN" sz="2800" b="0" i="0">
                <a:solidFill>
                  <a:srgbClr val="002060"/>
                </a:solidFill>
                <a:effectLst/>
                <a:latin typeface="OpenSans"/>
              </a:rPr>
              <a:t>     - Ngay cả chết, cũng cần ông chết ở đấy.</a:t>
            </a:r>
          </a:p>
          <a:p>
            <a:pPr algn="just"/>
            <a:r>
              <a:rPr lang="vi-VN" sz="2800" b="0" i="0">
                <a:solidFill>
                  <a:srgbClr val="002060"/>
                </a:solidFill>
                <a:effectLst/>
                <a:latin typeface="OpenSans"/>
              </a:rPr>
              <a:t>    Ông đứng lên, tay giơ ra như cái bơi chèo:</a:t>
            </a:r>
          </a:p>
          <a:p>
            <a:pPr algn="just"/>
            <a:r>
              <a:rPr lang="vi-VN" sz="2800" b="0" i="0">
                <a:solidFill>
                  <a:srgbClr val="002060"/>
                </a:solidFill>
                <a:effectLst/>
                <a:latin typeface="OpenSans"/>
              </a:rPr>
              <a:t>    - Thế là thế nào? – Giọng ông bỗng hổn hển. Người ông bỗng tỏa ra hơi muối.</a:t>
            </a:r>
          </a:p>
          <a:p>
            <a:pPr algn="just"/>
            <a:r>
              <a:rPr lang="vi-VN" sz="2800" b="0" i="0">
                <a:solidFill>
                  <a:srgbClr val="002060"/>
                </a:solidFill>
                <a:effectLst/>
                <a:latin typeface="OpenSans"/>
              </a:rPr>
              <a:t>     Bố Nhụ vẫn nói rất điềm tĩnh:</a:t>
            </a:r>
          </a:p>
          <a:p>
            <a:pPr algn="just"/>
            <a:r>
              <a:rPr lang="vi-VN" sz="2800" b="0" i="0">
                <a:solidFill>
                  <a:srgbClr val="002060"/>
                </a:solidFill>
                <a:effectLst/>
                <a:latin typeface="OpenSans"/>
              </a:rPr>
              <a:t>     - Ở đấy đất rộng, bãi dài, cây xanh, nước ngọt, ngư trường gần. Chả còn gì hay hơn cho một làng biển. Ngày xưa, lúc nào cũng mong có đất để dân chài phơi được một vàng lưới, buộc được một con thuyền. Bây giờ đất đấy, rộng hết tầm mắt. Đất của nước mình, mình không đến ở thì để cho ai?</a:t>
            </a: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Tree>
    <p:extLst>
      <p:ext uri="{BB962C8B-B14F-4D97-AF65-F5344CB8AC3E}">
        <p14:creationId xmlns:p14="http://schemas.microsoft.com/office/powerpoint/2010/main" val="2588258981"/>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1">
                                            <p:txEl>
                                              <p:pRg st="1" end="1"/>
                                            </p:txEl>
                                          </p:spTgt>
                                        </p:tgtEl>
                                        <p:attrNameLst>
                                          <p:attrName>style.color</p:attrName>
                                        </p:attrNameLst>
                                      </p:cBhvr>
                                      <p:to>
                                        <p:clrVal>
                                          <a:schemeClr val="accent2"/>
                                        </p:clrVal>
                                      </p:to>
                                    </p:set>
                                    <p:set>
                                      <p:cBhvr>
                                        <p:cTn id="7" dur="500" fill="hold"/>
                                        <p:tgtEl>
                                          <p:spTgt spid="51">
                                            <p:txEl>
                                              <p:pRg st="1" end="1"/>
                                            </p:txEl>
                                          </p:spTgt>
                                        </p:tgtEl>
                                        <p:attrNameLst>
                                          <p:attrName>fillcolor</p:attrName>
                                        </p:attrNameLst>
                                      </p:cBhvr>
                                      <p:to>
                                        <p:clrVal>
                                          <a:schemeClr val="accent2"/>
                                        </p:clrVal>
                                      </p:to>
                                    </p:set>
                                    <p:set>
                                      <p:cBhvr>
                                        <p:cTn id="8" dur="500" fill="hold"/>
                                        <p:tgtEl>
                                          <p:spTgt spid="51">
                                            <p:txEl>
                                              <p:pRg st="1" end="1"/>
                                            </p:txEl>
                                          </p:spTgt>
                                        </p:tgtEl>
                                        <p:attrNameLst>
                                          <p:attrName>fill.type</p:attrName>
                                        </p:attrNameLst>
                                      </p:cBhvr>
                                      <p:to>
                                        <p:strVal val="solid"/>
                                      </p:to>
                                    </p:set>
                                  </p:childTnLst>
                                </p:cTn>
                              </p:par>
                            </p:childTnLst>
                          </p:cTn>
                        </p:par>
                        <p:par>
                          <p:cTn id="9" fill="hold">
                            <p:stCondLst>
                              <p:cond delay="860"/>
                            </p:stCondLst>
                            <p:childTnLst>
                              <p:par>
                                <p:cTn id="10" presetID="16" presetClass="emph" presetSubtype="0" fill="hold" nodeType="afterEffect">
                                  <p:stCondLst>
                                    <p:cond delay="0"/>
                                  </p:stCondLst>
                                  <p:iterate type="lt">
                                    <p:tmPct val="4000"/>
                                  </p:iterate>
                                  <p:childTnLst>
                                    <p:set>
                                      <p:cBhvr override="childStyle">
                                        <p:cTn id="11" dur="500" fill="hold"/>
                                        <p:tgtEl>
                                          <p:spTgt spid="51">
                                            <p:txEl>
                                              <p:pRg st="2" end="2"/>
                                            </p:txEl>
                                          </p:spTgt>
                                        </p:tgtEl>
                                        <p:attrNameLst>
                                          <p:attrName>style.color</p:attrName>
                                        </p:attrNameLst>
                                      </p:cBhvr>
                                      <p:to>
                                        <p:clrVal>
                                          <a:schemeClr val="accent2"/>
                                        </p:clrVal>
                                      </p:to>
                                    </p:set>
                                    <p:set>
                                      <p:cBhvr>
                                        <p:cTn id="12" dur="500" fill="hold"/>
                                        <p:tgtEl>
                                          <p:spTgt spid="51">
                                            <p:txEl>
                                              <p:pRg st="2" end="2"/>
                                            </p:txEl>
                                          </p:spTgt>
                                        </p:tgtEl>
                                        <p:attrNameLst>
                                          <p:attrName>fillcolor</p:attrName>
                                        </p:attrNameLst>
                                      </p:cBhvr>
                                      <p:to>
                                        <p:clrVal>
                                          <a:schemeClr val="accent2"/>
                                        </p:clrVal>
                                      </p:to>
                                    </p:set>
                                    <p:set>
                                      <p:cBhvr>
                                        <p:cTn id="13" dur="500" fill="hold"/>
                                        <p:tgtEl>
                                          <p:spTgt spid="51">
                                            <p:txEl>
                                              <p:pRg st="2" end="2"/>
                                            </p:txEl>
                                          </p:spTgt>
                                        </p:tgtEl>
                                        <p:attrNameLst>
                                          <p:attrName>fill.type</p:attrName>
                                        </p:attrNameLst>
                                      </p:cBhvr>
                                      <p:to>
                                        <p:strVal val="solid"/>
                                      </p:to>
                                    </p:set>
                                  </p:childTnLst>
                                </p:cTn>
                              </p:par>
                            </p:childTnLst>
                          </p:cTn>
                        </p:par>
                        <p:par>
                          <p:cTn id="14" fill="hold">
                            <p:stCondLst>
                              <p:cond delay="3240"/>
                            </p:stCondLst>
                            <p:childTnLst>
                              <p:par>
                                <p:cTn id="15" presetID="16" presetClass="emph" presetSubtype="0" fill="hold" nodeType="afterEffect">
                                  <p:stCondLst>
                                    <p:cond delay="0"/>
                                  </p:stCondLst>
                                  <p:iterate type="lt">
                                    <p:tmPct val="4000"/>
                                  </p:iterate>
                                  <p:childTnLst>
                                    <p:set>
                                      <p:cBhvr override="childStyle">
                                        <p:cTn id="16" dur="500" fill="hold"/>
                                        <p:tgtEl>
                                          <p:spTgt spid="51">
                                            <p:txEl>
                                              <p:pRg st="3" end="3"/>
                                            </p:txEl>
                                          </p:spTgt>
                                        </p:tgtEl>
                                        <p:attrNameLst>
                                          <p:attrName>style.color</p:attrName>
                                        </p:attrNameLst>
                                      </p:cBhvr>
                                      <p:to>
                                        <p:clrVal>
                                          <a:schemeClr val="accent2"/>
                                        </p:clrVal>
                                      </p:to>
                                    </p:set>
                                    <p:set>
                                      <p:cBhvr>
                                        <p:cTn id="17" dur="500" fill="hold"/>
                                        <p:tgtEl>
                                          <p:spTgt spid="51">
                                            <p:txEl>
                                              <p:pRg st="3" end="3"/>
                                            </p:txEl>
                                          </p:spTgt>
                                        </p:tgtEl>
                                        <p:attrNameLst>
                                          <p:attrName>fillcolor</p:attrName>
                                        </p:attrNameLst>
                                      </p:cBhvr>
                                      <p:to>
                                        <p:clrVal>
                                          <a:schemeClr val="accent2"/>
                                        </p:clrVal>
                                      </p:to>
                                    </p:set>
                                    <p:set>
                                      <p:cBhvr>
                                        <p:cTn id="18" dur="500" fill="hold"/>
                                        <p:tgtEl>
                                          <p:spTgt spid="51">
                                            <p:txEl>
                                              <p:pRg st="3" end="3"/>
                                            </p:txEl>
                                          </p:spTgt>
                                        </p:tgtEl>
                                        <p:attrNameLst>
                                          <p:attrName>fill.type</p:attrName>
                                        </p:attrNameLst>
                                      </p:cBhvr>
                                      <p:to>
                                        <p:strVal val="solid"/>
                                      </p:to>
                                    </p:set>
                                  </p:childTnLst>
                                </p:cTn>
                              </p:par>
                            </p:childTnLst>
                          </p:cTn>
                        </p:par>
                        <p:par>
                          <p:cTn id="19" fill="hold">
                            <p:stCondLst>
                              <p:cond delay="4540"/>
                            </p:stCondLst>
                            <p:childTnLst>
                              <p:par>
                                <p:cTn id="20" presetID="16" presetClass="emph" presetSubtype="0" fill="hold" nodeType="afterEffect">
                                  <p:stCondLst>
                                    <p:cond delay="0"/>
                                  </p:stCondLst>
                                  <p:iterate type="lt">
                                    <p:tmPct val="4000"/>
                                  </p:iterate>
                                  <p:childTnLst>
                                    <p:set>
                                      <p:cBhvr override="childStyle">
                                        <p:cTn id="21" dur="500" fill="hold"/>
                                        <p:tgtEl>
                                          <p:spTgt spid="51">
                                            <p:txEl>
                                              <p:pRg st="4" end="4"/>
                                            </p:txEl>
                                          </p:spTgt>
                                        </p:tgtEl>
                                        <p:attrNameLst>
                                          <p:attrName>style.color</p:attrName>
                                        </p:attrNameLst>
                                      </p:cBhvr>
                                      <p:to>
                                        <p:clrVal>
                                          <a:schemeClr val="accent2"/>
                                        </p:clrVal>
                                      </p:to>
                                    </p:set>
                                    <p:set>
                                      <p:cBhvr>
                                        <p:cTn id="22" dur="500" fill="hold"/>
                                        <p:tgtEl>
                                          <p:spTgt spid="51">
                                            <p:txEl>
                                              <p:pRg st="4" end="4"/>
                                            </p:txEl>
                                          </p:spTgt>
                                        </p:tgtEl>
                                        <p:attrNameLst>
                                          <p:attrName>fillcolor</p:attrName>
                                        </p:attrNameLst>
                                      </p:cBhvr>
                                      <p:to>
                                        <p:clrVal>
                                          <a:schemeClr val="accent2"/>
                                        </p:clrVal>
                                      </p:to>
                                    </p:set>
                                    <p:set>
                                      <p:cBhvr>
                                        <p:cTn id="23" dur="500" fill="hold"/>
                                        <p:tgtEl>
                                          <p:spTgt spid="51">
                                            <p:txEl>
                                              <p:pRg st="4" end="4"/>
                                            </p:txEl>
                                          </p:spTgt>
                                        </p:tgtEl>
                                        <p:attrNameLst>
                                          <p:attrName>fill.type</p:attrName>
                                        </p:attrNameLst>
                                      </p:cBhvr>
                                      <p:to>
                                        <p:strVal val="solid"/>
                                      </p:to>
                                    </p:set>
                                  </p:childTnLst>
                                </p:cTn>
                              </p:par>
                            </p:childTnLst>
                          </p:cTn>
                        </p:par>
                        <p:par>
                          <p:cTn id="24" fill="hold">
                            <p:stCondLst>
                              <p:cond delay="5640"/>
                            </p:stCondLst>
                            <p:childTnLst>
                              <p:par>
                                <p:cTn id="25" presetID="16" presetClass="emph" presetSubtype="0" fill="hold" nodeType="afterEffect">
                                  <p:stCondLst>
                                    <p:cond delay="0"/>
                                  </p:stCondLst>
                                  <p:iterate type="lt">
                                    <p:tmPct val="4000"/>
                                  </p:iterate>
                                  <p:childTnLst>
                                    <p:set>
                                      <p:cBhvr override="childStyle">
                                        <p:cTn id="26" dur="500" fill="hold"/>
                                        <p:tgtEl>
                                          <p:spTgt spid="51">
                                            <p:txEl>
                                              <p:pRg st="5" end="5"/>
                                            </p:txEl>
                                          </p:spTgt>
                                        </p:tgtEl>
                                        <p:attrNameLst>
                                          <p:attrName>style.color</p:attrName>
                                        </p:attrNameLst>
                                      </p:cBhvr>
                                      <p:to>
                                        <p:clrVal>
                                          <a:schemeClr val="accent2"/>
                                        </p:clrVal>
                                      </p:to>
                                    </p:set>
                                    <p:set>
                                      <p:cBhvr>
                                        <p:cTn id="27" dur="500" fill="hold"/>
                                        <p:tgtEl>
                                          <p:spTgt spid="51">
                                            <p:txEl>
                                              <p:pRg st="5" end="5"/>
                                            </p:txEl>
                                          </p:spTgt>
                                        </p:tgtEl>
                                        <p:attrNameLst>
                                          <p:attrName>fillcolor</p:attrName>
                                        </p:attrNameLst>
                                      </p:cBhvr>
                                      <p:to>
                                        <p:clrVal>
                                          <a:schemeClr val="accent2"/>
                                        </p:clrVal>
                                      </p:to>
                                    </p:set>
                                    <p:set>
                                      <p:cBhvr>
                                        <p:cTn id="28" dur="500" fill="hold"/>
                                        <p:tgtEl>
                                          <p:spTgt spid="51">
                                            <p:txEl>
                                              <p:pRg st="5" end="5"/>
                                            </p:txEl>
                                          </p:spTgt>
                                        </p:tgtEl>
                                        <p:attrNameLst>
                                          <p:attrName>fill.type</p:attrName>
                                        </p:attrNameLst>
                                      </p:cBhvr>
                                      <p:to>
                                        <p:strVal val="solid"/>
                                      </p:to>
                                    </p:set>
                                  </p:childTnLst>
                                </p:cTn>
                              </p:par>
                            </p:childTnLst>
                          </p:cTn>
                        </p:par>
                        <p:par>
                          <p:cTn id="29" fill="hold">
                            <p:stCondLst>
                              <p:cond delay="6780"/>
                            </p:stCondLst>
                            <p:childTnLst>
                              <p:par>
                                <p:cTn id="30" presetID="16" presetClass="emph" presetSubtype="0" fill="hold" nodeType="afterEffect">
                                  <p:stCondLst>
                                    <p:cond delay="0"/>
                                  </p:stCondLst>
                                  <p:iterate type="lt">
                                    <p:tmPct val="4000"/>
                                  </p:iterate>
                                  <p:childTnLst>
                                    <p:set>
                                      <p:cBhvr override="childStyle">
                                        <p:cTn id="31" dur="500" fill="hold"/>
                                        <p:tgtEl>
                                          <p:spTgt spid="51">
                                            <p:txEl>
                                              <p:pRg st="6" end="6"/>
                                            </p:txEl>
                                          </p:spTgt>
                                        </p:tgtEl>
                                        <p:attrNameLst>
                                          <p:attrName>style.color</p:attrName>
                                        </p:attrNameLst>
                                      </p:cBhvr>
                                      <p:to>
                                        <p:clrVal>
                                          <a:schemeClr val="accent2"/>
                                        </p:clrVal>
                                      </p:to>
                                    </p:set>
                                    <p:set>
                                      <p:cBhvr>
                                        <p:cTn id="32" dur="500" fill="hold"/>
                                        <p:tgtEl>
                                          <p:spTgt spid="51">
                                            <p:txEl>
                                              <p:pRg st="6" end="6"/>
                                            </p:txEl>
                                          </p:spTgt>
                                        </p:tgtEl>
                                        <p:attrNameLst>
                                          <p:attrName>fillcolor</p:attrName>
                                        </p:attrNameLst>
                                      </p:cBhvr>
                                      <p:to>
                                        <p:clrVal>
                                          <a:schemeClr val="accent2"/>
                                        </p:clrVal>
                                      </p:to>
                                    </p:set>
                                    <p:set>
                                      <p:cBhvr>
                                        <p:cTn id="33" dur="500" fill="hold"/>
                                        <p:tgtEl>
                                          <p:spTgt spid="51">
                                            <p:txEl>
                                              <p:pRg st="6" end="6"/>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nodeType="clickEffect">
                                  <p:stCondLst>
                                    <p:cond delay="0"/>
                                  </p:stCondLst>
                                  <p:iterate type="lt">
                                    <p:tmPct val="4000"/>
                                  </p:iterate>
                                  <p:childTnLst>
                                    <p:set>
                                      <p:cBhvr override="childStyle">
                                        <p:cTn id="37" dur="500" fill="hold"/>
                                        <p:tgtEl>
                                          <p:spTgt spid="51">
                                            <p:txEl>
                                              <p:pRg st="7" end="7"/>
                                            </p:txEl>
                                          </p:spTgt>
                                        </p:tgtEl>
                                        <p:attrNameLst>
                                          <p:attrName>style.color</p:attrName>
                                        </p:attrNameLst>
                                      </p:cBhvr>
                                      <p:to>
                                        <p:clrVal>
                                          <a:srgbClr val="7030A0"/>
                                        </p:clrVal>
                                      </p:to>
                                    </p:set>
                                    <p:set>
                                      <p:cBhvr>
                                        <p:cTn id="38" dur="500" fill="hold"/>
                                        <p:tgtEl>
                                          <p:spTgt spid="51">
                                            <p:txEl>
                                              <p:pRg st="7" end="7"/>
                                            </p:txEl>
                                          </p:spTgt>
                                        </p:tgtEl>
                                        <p:attrNameLst>
                                          <p:attrName>fillcolor</p:attrName>
                                        </p:attrNameLst>
                                      </p:cBhvr>
                                      <p:to>
                                        <p:clrVal>
                                          <a:srgbClr val="7030A0"/>
                                        </p:clrVal>
                                      </p:to>
                                    </p:set>
                                    <p:set>
                                      <p:cBhvr>
                                        <p:cTn id="39" dur="500" fill="hold"/>
                                        <p:tgtEl>
                                          <p:spTgt spid="51">
                                            <p:txEl>
                                              <p:pRg st="7" end="7"/>
                                            </p:txEl>
                                          </p:spTgt>
                                        </p:tgtEl>
                                        <p:attrNameLst>
                                          <p:attrName>fill.type</p:attrName>
                                        </p:attrNameLst>
                                      </p:cBhvr>
                                      <p:to>
                                        <p:strVal val="solid"/>
                                      </p:to>
                                    </p:set>
                                  </p:childTnLst>
                                </p:cTn>
                              </p:par>
                              <p:par>
                                <p:cTn id="40" presetID="16" presetClass="emph" presetSubtype="0" fill="hold" nodeType="withEffect">
                                  <p:stCondLst>
                                    <p:cond delay="0"/>
                                  </p:stCondLst>
                                  <p:iterate type="lt">
                                    <p:tmPct val="4000"/>
                                  </p:iterate>
                                  <p:childTnLst>
                                    <p:set>
                                      <p:cBhvr override="childStyle">
                                        <p:cTn id="41" dur="500" fill="hold"/>
                                        <p:tgtEl>
                                          <p:spTgt spid="51">
                                            <p:txEl>
                                              <p:pRg st="8" end="8"/>
                                            </p:txEl>
                                          </p:spTgt>
                                        </p:tgtEl>
                                        <p:attrNameLst>
                                          <p:attrName>style.color</p:attrName>
                                        </p:attrNameLst>
                                      </p:cBhvr>
                                      <p:to>
                                        <p:clrVal>
                                          <a:srgbClr val="7030A0"/>
                                        </p:clrVal>
                                      </p:to>
                                    </p:set>
                                    <p:set>
                                      <p:cBhvr>
                                        <p:cTn id="42" dur="500" fill="hold"/>
                                        <p:tgtEl>
                                          <p:spTgt spid="51">
                                            <p:txEl>
                                              <p:pRg st="8" end="8"/>
                                            </p:txEl>
                                          </p:spTgt>
                                        </p:tgtEl>
                                        <p:attrNameLst>
                                          <p:attrName>fillcolor</p:attrName>
                                        </p:attrNameLst>
                                      </p:cBhvr>
                                      <p:to>
                                        <p:clrVal>
                                          <a:srgbClr val="7030A0"/>
                                        </p:clrVal>
                                      </p:to>
                                    </p:set>
                                    <p:set>
                                      <p:cBhvr>
                                        <p:cTn id="43" dur="500" fill="hold"/>
                                        <p:tgtEl>
                                          <p:spTgt spid="51">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214469" y="186141"/>
            <a:ext cx="11675873" cy="5632311"/>
          </a:xfrm>
          <a:prstGeom prst="rect">
            <a:avLst/>
          </a:prstGeom>
          <a:solidFill>
            <a:schemeClr val="bg1"/>
          </a:solidFill>
        </p:spPr>
        <p:txBody>
          <a:bodyPr wrap="square">
            <a:spAutoFit/>
          </a:bodyPr>
          <a:lstStyle/>
          <a:p>
            <a:pPr lvl="8" algn="just"/>
            <a:r>
              <a:rPr lang="vi-VN" sz="2400" b="0" i="0">
                <a:solidFill>
                  <a:srgbClr val="002060"/>
                </a:solidFill>
                <a:effectLst/>
                <a:latin typeface="OpenSans"/>
              </a:rPr>
              <a:t>      Ông Nhụ bước ra võng. Cái võng làm bằng lưới đáy vẫn buộc lưu cữu ở ngoài hàng hiên. Ông ngồi xuống võng vặn mình. Hai má phập phồng như người súc miệng khan. Ông đã hiểu những ý tưởng hình thành trong suy tính của người con trai ông quan trọng nhường nào.</a:t>
            </a:r>
          </a:p>
          <a:p>
            <a:pPr lvl="8" algn="just"/>
            <a:r>
              <a:rPr lang="vi-VN" sz="2400" b="0" i="0">
                <a:solidFill>
                  <a:srgbClr val="002060"/>
                </a:solidFill>
                <a:effectLst/>
                <a:latin typeface="OpenSans"/>
              </a:rPr>
              <a:t>    - Để có một ngôi làng như một ngôi làng ở trên đất liền, rồi sẽ có chợ, có trường học, có nghĩa trang…</a:t>
            </a:r>
          </a:p>
          <a:p>
            <a:pPr lvl="8" algn="just"/>
            <a:r>
              <a:rPr lang="vi-VN" sz="2400" b="0" i="0">
                <a:solidFill>
                  <a:srgbClr val="002060"/>
                </a:solidFill>
                <a:effectLst/>
                <a:latin typeface="OpenSans"/>
              </a:rPr>
              <a:t>     Bố Nhụ nói tiếp như trong một giấc mơ, rồi bất ngờ, vỗ vào vai Nhụ:</a:t>
            </a:r>
          </a:p>
          <a:p>
            <a:pPr algn="just"/>
            <a:r>
              <a:rPr lang="vi-VN" sz="2400" b="0" i="0">
                <a:solidFill>
                  <a:srgbClr val="002060"/>
                </a:solidFill>
                <a:effectLst/>
                <a:latin typeface="OpenSans"/>
              </a:rPr>
              <a:t>-      Thế nào con, đi với bố chứ?</a:t>
            </a:r>
          </a:p>
          <a:p>
            <a:pPr algn="just"/>
            <a:r>
              <a:rPr lang="vi-VN" sz="2400" b="0" i="0">
                <a:solidFill>
                  <a:srgbClr val="002060"/>
                </a:solidFill>
                <a:effectLst/>
                <a:latin typeface="OpenSans"/>
              </a:rPr>
              <a:t>-      Vâng! Nhụ đáp nhẹ.</a:t>
            </a:r>
          </a:p>
          <a:p>
            <a:pPr algn="just"/>
            <a:r>
              <a:rPr lang="vi-VN" sz="2400" b="0" i="0">
                <a:solidFill>
                  <a:srgbClr val="002060"/>
                </a:solidFill>
                <a:effectLst/>
                <a:latin typeface="OpenSans"/>
              </a:rPr>
              <a:t>      Vậy là việc đã quyết định rồi. Nhụ đi và sau đó cả nhà sẽ đi. Đã có một làng Bạch Đằng Giang do những người dân chài lập ra ở đảo Mõm Cá Sấu. Hòn đảo đang bồng bềnh đâu đó ở mãi tận chân trời…</a:t>
            </a:r>
          </a:p>
          <a:p>
            <a:pPr algn="r"/>
            <a:r>
              <a:rPr lang="vi-VN" sz="2400" b="1" i="0">
                <a:solidFill>
                  <a:srgbClr val="002060"/>
                </a:solidFill>
                <a:effectLst/>
                <a:latin typeface="OpenSans"/>
              </a:rPr>
              <a:t>TRẦN NHUẬN MINH</a:t>
            </a:r>
            <a:endParaRPr lang="vi-VN" sz="2400" b="0" i="0">
              <a:solidFill>
                <a:srgbClr val="002060"/>
              </a:solidFill>
              <a:effectLst/>
              <a:latin typeface="OpenSans"/>
            </a:endParaRP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5" name="Picture 4">
            <a:extLst>
              <a:ext uri="{FF2B5EF4-FFF2-40B4-BE49-F238E27FC236}">
                <a16:creationId xmlns:a16="http://schemas.microsoft.com/office/drawing/2014/main" id="{AFD3A5F3-0D1A-4475-B898-8416A6693331}"/>
              </a:ext>
            </a:extLst>
          </p:cNvPr>
          <p:cNvPicPr>
            <a:picLocks noChangeAspect="1"/>
          </p:cNvPicPr>
          <p:nvPr/>
        </p:nvPicPr>
        <p:blipFill rotWithShape="1">
          <a:blip r:embed="rId5"/>
          <a:srcRect t="2269"/>
          <a:stretch/>
        </p:blipFill>
        <p:spPr>
          <a:xfrm>
            <a:off x="214469" y="186141"/>
            <a:ext cx="3612813" cy="3009546"/>
          </a:xfrm>
          <a:prstGeom prst="rect">
            <a:avLst/>
          </a:prstGeom>
        </p:spPr>
      </p:pic>
    </p:spTree>
    <p:extLst>
      <p:ext uri="{BB962C8B-B14F-4D97-AF65-F5344CB8AC3E}">
        <p14:creationId xmlns:p14="http://schemas.microsoft.com/office/powerpoint/2010/main" val="1864170726"/>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1">
                                            <p:txEl>
                                              <p:pRg st="0" end="0"/>
                                            </p:txEl>
                                          </p:spTgt>
                                        </p:tgtEl>
                                        <p:attrNameLst>
                                          <p:attrName>style.color</p:attrName>
                                        </p:attrNameLst>
                                      </p:cBhvr>
                                      <p:to>
                                        <p:clrVal>
                                          <a:srgbClr val="C00000"/>
                                        </p:clrVal>
                                      </p:to>
                                    </p:set>
                                    <p:set>
                                      <p:cBhvr>
                                        <p:cTn id="7" dur="500" fill="hold"/>
                                        <p:tgtEl>
                                          <p:spTgt spid="51">
                                            <p:txEl>
                                              <p:pRg st="0" end="0"/>
                                            </p:txEl>
                                          </p:spTgt>
                                        </p:tgtEl>
                                        <p:attrNameLst>
                                          <p:attrName>fillcolor</p:attrName>
                                        </p:attrNameLst>
                                      </p:cBhvr>
                                      <p:to>
                                        <p:clrVal>
                                          <a:srgbClr val="C00000"/>
                                        </p:clrVal>
                                      </p:to>
                                    </p:set>
                                    <p:set>
                                      <p:cBhvr>
                                        <p:cTn id="8" dur="500" fill="hold"/>
                                        <p:tgtEl>
                                          <p:spTgt spid="51">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51">
                                            <p:txEl>
                                              <p:pRg st="1" end="1"/>
                                            </p:txEl>
                                          </p:spTgt>
                                        </p:tgtEl>
                                        <p:attrNameLst>
                                          <p:attrName>style.color</p:attrName>
                                        </p:attrNameLst>
                                      </p:cBhvr>
                                      <p:to>
                                        <p:clrVal>
                                          <a:srgbClr val="00B050"/>
                                        </p:clrVal>
                                      </p:to>
                                    </p:set>
                                    <p:set>
                                      <p:cBhvr>
                                        <p:cTn id="13" dur="500" fill="hold"/>
                                        <p:tgtEl>
                                          <p:spTgt spid="51">
                                            <p:txEl>
                                              <p:pRg st="1" end="1"/>
                                            </p:txEl>
                                          </p:spTgt>
                                        </p:tgtEl>
                                        <p:attrNameLst>
                                          <p:attrName>fillcolor</p:attrName>
                                        </p:attrNameLst>
                                      </p:cBhvr>
                                      <p:to>
                                        <p:clrVal>
                                          <a:srgbClr val="00B050"/>
                                        </p:clrVal>
                                      </p:to>
                                    </p:set>
                                    <p:set>
                                      <p:cBhvr>
                                        <p:cTn id="14" dur="500" fill="hold"/>
                                        <p:tgtEl>
                                          <p:spTgt spid="51">
                                            <p:txEl>
                                              <p:pRg st="1" end="1"/>
                                            </p:txEl>
                                          </p:spTgt>
                                        </p:tgtEl>
                                        <p:attrNameLst>
                                          <p:attrName>fill.type</p:attrName>
                                        </p:attrNameLst>
                                      </p:cBhvr>
                                      <p:to>
                                        <p:strVal val="solid"/>
                                      </p:to>
                                    </p:set>
                                  </p:childTnLst>
                                </p:cTn>
                              </p:par>
                              <p:par>
                                <p:cTn id="15" presetID="16" presetClass="emph" presetSubtype="0" fill="hold" nodeType="withEffect">
                                  <p:stCondLst>
                                    <p:cond delay="0"/>
                                  </p:stCondLst>
                                  <p:iterate type="lt">
                                    <p:tmPct val="4000"/>
                                  </p:iterate>
                                  <p:childTnLst>
                                    <p:set>
                                      <p:cBhvr override="childStyle">
                                        <p:cTn id="16" dur="500" fill="hold"/>
                                        <p:tgtEl>
                                          <p:spTgt spid="51">
                                            <p:txEl>
                                              <p:pRg st="2" end="2"/>
                                            </p:txEl>
                                          </p:spTgt>
                                        </p:tgtEl>
                                        <p:attrNameLst>
                                          <p:attrName>style.color</p:attrName>
                                        </p:attrNameLst>
                                      </p:cBhvr>
                                      <p:to>
                                        <p:clrVal>
                                          <a:srgbClr val="00B050"/>
                                        </p:clrVal>
                                      </p:to>
                                    </p:set>
                                    <p:set>
                                      <p:cBhvr>
                                        <p:cTn id="17" dur="500" fill="hold"/>
                                        <p:tgtEl>
                                          <p:spTgt spid="51">
                                            <p:txEl>
                                              <p:pRg st="2" end="2"/>
                                            </p:txEl>
                                          </p:spTgt>
                                        </p:tgtEl>
                                        <p:attrNameLst>
                                          <p:attrName>fillcolor</p:attrName>
                                        </p:attrNameLst>
                                      </p:cBhvr>
                                      <p:to>
                                        <p:clrVal>
                                          <a:srgbClr val="00B050"/>
                                        </p:clrVal>
                                      </p:to>
                                    </p:set>
                                    <p:set>
                                      <p:cBhvr>
                                        <p:cTn id="18" dur="500" fill="hold"/>
                                        <p:tgtEl>
                                          <p:spTgt spid="51">
                                            <p:txEl>
                                              <p:pRg st="2" end="2"/>
                                            </p:txEl>
                                          </p:spTgt>
                                        </p:tgtEl>
                                        <p:attrNameLst>
                                          <p:attrName>fill.type</p:attrName>
                                        </p:attrNameLst>
                                      </p:cBhvr>
                                      <p:to>
                                        <p:strVal val="solid"/>
                                      </p:to>
                                    </p:set>
                                  </p:childTnLst>
                                </p:cTn>
                              </p:par>
                              <p:par>
                                <p:cTn id="19" presetID="16" presetClass="emph" presetSubtype="0" fill="hold" nodeType="withEffect">
                                  <p:stCondLst>
                                    <p:cond delay="0"/>
                                  </p:stCondLst>
                                  <p:iterate type="lt">
                                    <p:tmPct val="4000"/>
                                  </p:iterate>
                                  <p:childTnLst>
                                    <p:set>
                                      <p:cBhvr override="childStyle">
                                        <p:cTn id="20" dur="500" fill="hold"/>
                                        <p:tgtEl>
                                          <p:spTgt spid="51">
                                            <p:txEl>
                                              <p:pRg st="3" end="3"/>
                                            </p:txEl>
                                          </p:spTgt>
                                        </p:tgtEl>
                                        <p:attrNameLst>
                                          <p:attrName>style.color</p:attrName>
                                        </p:attrNameLst>
                                      </p:cBhvr>
                                      <p:to>
                                        <p:clrVal>
                                          <a:srgbClr val="00B050"/>
                                        </p:clrVal>
                                      </p:to>
                                    </p:set>
                                    <p:set>
                                      <p:cBhvr>
                                        <p:cTn id="21" dur="500" fill="hold"/>
                                        <p:tgtEl>
                                          <p:spTgt spid="51">
                                            <p:txEl>
                                              <p:pRg st="3" end="3"/>
                                            </p:txEl>
                                          </p:spTgt>
                                        </p:tgtEl>
                                        <p:attrNameLst>
                                          <p:attrName>fillcolor</p:attrName>
                                        </p:attrNameLst>
                                      </p:cBhvr>
                                      <p:to>
                                        <p:clrVal>
                                          <a:srgbClr val="00B050"/>
                                        </p:clrVal>
                                      </p:to>
                                    </p:set>
                                    <p:set>
                                      <p:cBhvr>
                                        <p:cTn id="22" dur="500" fill="hold"/>
                                        <p:tgtEl>
                                          <p:spTgt spid="51">
                                            <p:txEl>
                                              <p:pRg st="3" end="3"/>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51">
                                            <p:txEl>
                                              <p:pRg st="4" end="4"/>
                                            </p:txEl>
                                          </p:spTgt>
                                        </p:tgtEl>
                                        <p:attrNameLst>
                                          <p:attrName>style.color</p:attrName>
                                        </p:attrNameLst>
                                      </p:cBhvr>
                                      <p:to>
                                        <p:clrVal>
                                          <a:srgbClr val="00B050"/>
                                        </p:clrVal>
                                      </p:to>
                                    </p:set>
                                    <p:set>
                                      <p:cBhvr>
                                        <p:cTn id="25" dur="500" fill="hold"/>
                                        <p:tgtEl>
                                          <p:spTgt spid="51">
                                            <p:txEl>
                                              <p:pRg st="4" end="4"/>
                                            </p:txEl>
                                          </p:spTgt>
                                        </p:tgtEl>
                                        <p:attrNameLst>
                                          <p:attrName>fillcolor</p:attrName>
                                        </p:attrNameLst>
                                      </p:cBhvr>
                                      <p:to>
                                        <p:clrVal>
                                          <a:srgbClr val="00B050"/>
                                        </p:clrVal>
                                      </p:to>
                                    </p:set>
                                    <p:set>
                                      <p:cBhvr>
                                        <p:cTn id="26" dur="500" fill="hold"/>
                                        <p:tgtEl>
                                          <p:spTgt spid="51">
                                            <p:txEl>
                                              <p:pRg st="4" end="4"/>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51">
                                            <p:txEl>
                                              <p:pRg st="5" end="5"/>
                                            </p:txEl>
                                          </p:spTgt>
                                        </p:tgtEl>
                                        <p:attrNameLst>
                                          <p:attrName>style.color</p:attrName>
                                        </p:attrNameLst>
                                      </p:cBhvr>
                                      <p:to>
                                        <p:clrVal>
                                          <a:srgbClr val="00B050"/>
                                        </p:clrVal>
                                      </p:to>
                                    </p:set>
                                    <p:set>
                                      <p:cBhvr>
                                        <p:cTn id="29" dur="500" fill="hold"/>
                                        <p:tgtEl>
                                          <p:spTgt spid="51">
                                            <p:txEl>
                                              <p:pRg st="5" end="5"/>
                                            </p:txEl>
                                          </p:spTgt>
                                        </p:tgtEl>
                                        <p:attrNameLst>
                                          <p:attrName>fillcolor</p:attrName>
                                        </p:attrNameLst>
                                      </p:cBhvr>
                                      <p:to>
                                        <p:clrVal>
                                          <a:srgbClr val="00B050"/>
                                        </p:clrVal>
                                      </p:to>
                                    </p:set>
                                    <p:set>
                                      <p:cBhvr>
                                        <p:cTn id="30" dur="500" fill="hold"/>
                                        <p:tgtEl>
                                          <p:spTgt spid="51">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6484" y="2807460"/>
            <a:ext cx="3999737" cy="3999737"/>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9790235" y="4159002"/>
            <a:ext cx="2401765" cy="2782997"/>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89681" y="2726274"/>
            <a:ext cx="1476972" cy="1476972"/>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617846" y="1685427"/>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26194458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250" autoRev="1" fill="hold">
                                          <p:stCondLst>
                                            <p:cond delay="0"/>
                                          </p:stCondLst>
                                        </p:cTn>
                                        <p:tgtEl>
                                          <p:spTgt spid="10"/>
                                        </p:tgtEl>
                                        <p:attrNameLst>
                                          <p:attrName>ppt_w</p:attrName>
                                        </p:attrNameLst>
                                      </p:cBhvr>
                                    </p:anim>
                                    <p:anim by="(#ppt_w*0.50)" calcmode="lin" valueType="num">
                                      <p:cBhvr>
                                        <p:cTn id="12" dur="250" decel="50000" autoRev="1" fill="hold">
                                          <p:stCondLst>
                                            <p:cond delay="0"/>
                                          </p:stCondLst>
                                        </p:cTn>
                                        <p:tgtEl>
                                          <p:spTgt spid="10"/>
                                        </p:tgtEl>
                                        <p:attrNameLst>
                                          <p:attrName>ppt_x</p:attrName>
                                        </p:attrNameLst>
                                      </p:cBhvr>
                                    </p:anim>
                                    <p:anim from="(-#ppt_h/2)" to="(#ppt_y)" calcmode="lin" valueType="num">
                                      <p:cBhvr>
                                        <p:cTn id="13" dur="500" fill="hold">
                                          <p:stCondLst>
                                            <p:cond delay="0"/>
                                          </p:stCondLst>
                                        </p:cTn>
                                        <p:tgtEl>
                                          <p:spTgt spid="10"/>
                                        </p:tgtEl>
                                        <p:attrNameLst>
                                          <p:attrName>ppt_y</p:attrName>
                                        </p:attrNameLst>
                                      </p:cBhvr>
                                    </p:anim>
                                    <p:animRot by="21600000">
                                      <p:cBhvr>
                                        <p:cTn id="14" dur="500" fill="hold">
                                          <p:stCondLst>
                                            <p:cond delay="0"/>
                                          </p:stCondLst>
                                        </p:cTn>
                                        <p:tgtEl>
                                          <p:spTgt spid="10"/>
                                        </p:tgtEl>
                                        <p:attrNameLst>
                                          <p:attrName>r</p:attrName>
                                        </p:attrNameLst>
                                      </p:cBhvr>
                                    </p:animRot>
                                  </p:childTnLst>
                                </p:cTn>
                              </p:par>
                            </p:childTnLst>
                          </p:cTn>
                        </p:par>
                        <p:par>
                          <p:cTn id="15" fill="hold">
                            <p:stCondLst>
                              <p:cond delay="2000"/>
                            </p:stCondLst>
                            <p:childTnLst>
                              <p:par>
                                <p:cTn id="16" presetID="32" presetClass="emph" presetSubtype="0" repeatCount="indefinite" fill="hold" grpId="1" nodeType="afterEffect">
                                  <p:stCondLst>
                                    <p:cond delay="0"/>
                                  </p:stCondLst>
                                  <p:iterate type="lt">
                                    <p:tmPct val="0"/>
                                  </p:iterate>
                                  <p:childTnLst>
                                    <p:animRot by="120000">
                                      <p:cBhvr>
                                        <p:cTn id="17" dur="75" fill="hold">
                                          <p:stCondLst>
                                            <p:cond delay="0"/>
                                          </p:stCondLst>
                                        </p:cTn>
                                        <p:tgtEl>
                                          <p:spTgt spid="10"/>
                                        </p:tgtEl>
                                        <p:attrNameLst>
                                          <p:attrName>r</p:attrName>
                                        </p:attrNameLst>
                                      </p:cBhvr>
                                    </p:animRot>
                                    <p:animRot by="-240000">
                                      <p:cBhvr>
                                        <p:cTn id="18" dur="150" fill="hold">
                                          <p:stCondLst>
                                            <p:cond delay="150"/>
                                          </p:stCondLst>
                                        </p:cTn>
                                        <p:tgtEl>
                                          <p:spTgt spid="10"/>
                                        </p:tgtEl>
                                        <p:attrNameLst>
                                          <p:attrName>r</p:attrName>
                                        </p:attrNameLst>
                                      </p:cBhvr>
                                    </p:animRot>
                                    <p:animRot by="240000">
                                      <p:cBhvr>
                                        <p:cTn id="19" dur="150" fill="hold">
                                          <p:stCondLst>
                                            <p:cond delay="300"/>
                                          </p:stCondLst>
                                        </p:cTn>
                                        <p:tgtEl>
                                          <p:spTgt spid="10"/>
                                        </p:tgtEl>
                                        <p:attrNameLst>
                                          <p:attrName>r</p:attrName>
                                        </p:attrNameLst>
                                      </p:cBhvr>
                                    </p:animRot>
                                    <p:animRot by="-240000">
                                      <p:cBhvr>
                                        <p:cTn id="20" dur="150" fill="hold">
                                          <p:stCondLst>
                                            <p:cond delay="450"/>
                                          </p:stCondLst>
                                        </p:cTn>
                                        <p:tgtEl>
                                          <p:spTgt spid="10"/>
                                        </p:tgtEl>
                                        <p:attrNameLst>
                                          <p:attrName>r</p:attrName>
                                        </p:attrNameLst>
                                      </p:cBhvr>
                                    </p:animRot>
                                    <p:animRot by="120000">
                                      <p:cBhvr>
                                        <p:cTn id="21" dur="150" fill="hold">
                                          <p:stCondLst>
                                            <p:cond delay="600"/>
                                          </p:stCondLst>
                                        </p:cTn>
                                        <p:tgtEl>
                                          <p:spTgt spid="10"/>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7"/>
                                        </p:tgtEl>
                                      </p:cBhvr>
                                    </p:cmd>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2" fill="hold" display="0">
                  <p:stCondLst>
                    <p:cond delay="indefinite"/>
                  </p:stCondLst>
                  <p:endCondLst>
                    <p:cond evt="onStopAudio" delay="0">
                      <p:tgtEl>
                        <p:sldTgt/>
                      </p:tgtEl>
                    </p:cond>
                  </p:endCondLst>
                </p:cTn>
                <p:tgtEl>
                  <p:spTgt spid="7"/>
                </p:tgtEl>
              </p:cMediaNode>
            </p:audio>
          </p:childTnLst>
        </p:cTn>
      </p:par>
    </p:tnLst>
    <p:bldLst>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374049" y="2831148"/>
            <a:ext cx="4078361" cy="923330"/>
          </a:xfrm>
          <a:prstGeom prst="rect">
            <a:avLst/>
          </a:prstGeom>
          <a:noFill/>
        </p:spPr>
        <p:txBody>
          <a:bodyPr wrap="none" lIns="91440" tIns="45720" rIns="91440" bIns="45720">
            <a:spAutoFit/>
          </a:bodyPr>
          <a:lstStyle/>
          <a:p>
            <a:pPr algn="ctr"/>
            <a:r>
              <a:rPr lang="en-US" sz="5400" b="0" cap="none" spc="0">
                <a:ln w="0">
                  <a:solidFill>
                    <a:schemeClr val="tx1"/>
                  </a:solidFill>
                </a:ln>
                <a:latin typeface="UTM Loko" panose="02040603050506020204" pitchFamily="18" charset="0"/>
              </a:rPr>
              <a:t>LUYỆN ĐỌC</a:t>
            </a: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34645758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301658" y="366623"/>
            <a:ext cx="11588684" cy="6124754"/>
          </a:xfrm>
          <a:prstGeom prst="rect">
            <a:avLst/>
          </a:prstGeom>
          <a:solidFill>
            <a:schemeClr val="bg1"/>
          </a:solidFill>
        </p:spPr>
        <p:txBody>
          <a:bodyPr wrap="square">
            <a:spAutoFit/>
          </a:bodyPr>
          <a:lstStyle/>
          <a:p>
            <a:pPr algn="ctr"/>
            <a:r>
              <a:rPr lang="vi-VN" sz="2800" b="1" i="0">
                <a:solidFill>
                  <a:srgbClr val="01819C"/>
                </a:solidFill>
                <a:effectLst/>
                <a:latin typeface="OpenSans"/>
              </a:rPr>
              <a:t>LẬP LÀNG GIỮ BIỂN</a:t>
            </a:r>
            <a:endParaRPr lang="vi-VN" sz="2800" b="0" i="0">
              <a:solidFill>
                <a:srgbClr val="01819C"/>
              </a:solidFill>
              <a:effectLst/>
              <a:latin typeface="OpenSans"/>
            </a:endParaRPr>
          </a:p>
          <a:p>
            <a:pPr algn="just"/>
            <a:r>
              <a:rPr lang="vi-VN" sz="2800" b="0" i="0">
                <a:solidFill>
                  <a:srgbClr val="002060"/>
                </a:solidFill>
                <a:effectLst/>
                <a:latin typeface="OpenSans"/>
              </a:rPr>
              <a:t>Nhụ nghe bố nói với ông:</a:t>
            </a:r>
          </a:p>
          <a:p>
            <a:pPr algn="just"/>
            <a:r>
              <a:rPr lang="vi-VN" sz="2800" b="0" i="0">
                <a:solidFill>
                  <a:srgbClr val="002060"/>
                </a:solidFill>
                <a:effectLst/>
                <a:latin typeface="OpenSans"/>
              </a:rPr>
              <a:t>     - Lần này con sẽ họp làng để đưa đàn bà và trẻ con ra đảo. Con sẽ đưa thằng Nhụ ra trước. Rồi nhà con cũng ra. Ông cũng sẽ ra.</a:t>
            </a:r>
          </a:p>
          <a:p>
            <a:pPr algn="just"/>
            <a:r>
              <a:rPr lang="vi-VN" sz="2800" b="0" i="0">
                <a:solidFill>
                  <a:srgbClr val="002060"/>
                </a:solidFill>
                <a:effectLst/>
                <a:latin typeface="OpenSans"/>
              </a:rPr>
              <a:t>     - Tao chết ở đây thôi. Sức không còn chịu được sóng.</a:t>
            </a:r>
          </a:p>
          <a:p>
            <a:pPr algn="just"/>
            <a:r>
              <a:rPr lang="vi-VN" sz="2800" b="0" i="0">
                <a:solidFill>
                  <a:srgbClr val="002060"/>
                </a:solidFill>
                <a:effectLst/>
                <a:latin typeface="OpenSans"/>
              </a:rPr>
              <a:t>     - Ngay cả chết, cũng cần ông chết ở đấy.</a:t>
            </a:r>
          </a:p>
          <a:p>
            <a:pPr algn="just"/>
            <a:r>
              <a:rPr lang="vi-VN" sz="2800" b="0" i="0">
                <a:solidFill>
                  <a:srgbClr val="002060"/>
                </a:solidFill>
                <a:effectLst/>
                <a:latin typeface="OpenSans"/>
              </a:rPr>
              <a:t>    Ông đứng lên, tay giơ ra như cái bơi chèo:</a:t>
            </a:r>
          </a:p>
          <a:p>
            <a:pPr algn="just"/>
            <a:r>
              <a:rPr lang="vi-VN" sz="2800" b="0" i="0">
                <a:solidFill>
                  <a:srgbClr val="002060"/>
                </a:solidFill>
                <a:effectLst/>
                <a:latin typeface="OpenSans"/>
              </a:rPr>
              <a:t>    - Thế là thế nào? – Giọng ông bỗng hổn hển. Người ông bỗng tỏa ra hơi muối.</a:t>
            </a:r>
          </a:p>
          <a:p>
            <a:pPr algn="just"/>
            <a:r>
              <a:rPr lang="vi-VN" sz="2800" b="0" i="0">
                <a:solidFill>
                  <a:srgbClr val="002060"/>
                </a:solidFill>
                <a:effectLst/>
                <a:latin typeface="OpenSans"/>
              </a:rPr>
              <a:t>     Bố Nhụ vẫn nói rất điềm tĩnh:</a:t>
            </a:r>
          </a:p>
          <a:p>
            <a:pPr algn="just"/>
            <a:r>
              <a:rPr lang="vi-VN" sz="2800" b="0" i="0">
                <a:solidFill>
                  <a:srgbClr val="002060"/>
                </a:solidFill>
                <a:effectLst/>
                <a:latin typeface="OpenSans"/>
              </a:rPr>
              <a:t>     - Ở đấy đất rộng, bãi dài, cây xanh, nước ngọt, ngư trường gần. Chả còn gì hay hơn cho một làng biển. Ngày xưa, lúc nào cũng mong có đất để dân chài phơi được một vàng lưới, buộc được một con thuyền. Bây giờ đất đấy, rộng hết tầm mắt. Đất của nước mình, mình không đến ở thì để cho ai?</a:t>
            </a: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Tree>
    <p:extLst>
      <p:ext uri="{BB962C8B-B14F-4D97-AF65-F5344CB8AC3E}">
        <p14:creationId xmlns:p14="http://schemas.microsoft.com/office/powerpoint/2010/main" val="3429586948"/>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1">
                                            <p:txEl>
                                              <p:pRg st="1" end="1"/>
                                            </p:txEl>
                                          </p:spTgt>
                                        </p:tgtEl>
                                        <p:attrNameLst>
                                          <p:attrName>style.color</p:attrName>
                                        </p:attrNameLst>
                                      </p:cBhvr>
                                      <p:to>
                                        <p:clrVal>
                                          <a:schemeClr val="accent2"/>
                                        </p:clrVal>
                                      </p:to>
                                    </p:set>
                                    <p:set>
                                      <p:cBhvr>
                                        <p:cTn id="7" dur="500" fill="hold"/>
                                        <p:tgtEl>
                                          <p:spTgt spid="51">
                                            <p:txEl>
                                              <p:pRg st="1" end="1"/>
                                            </p:txEl>
                                          </p:spTgt>
                                        </p:tgtEl>
                                        <p:attrNameLst>
                                          <p:attrName>fillcolor</p:attrName>
                                        </p:attrNameLst>
                                      </p:cBhvr>
                                      <p:to>
                                        <p:clrVal>
                                          <a:schemeClr val="accent2"/>
                                        </p:clrVal>
                                      </p:to>
                                    </p:set>
                                    <p:set>
                                      <p:cBhvr>
                                        <p:cTn id="8" dur="500" fill="hold"/>
                                        <p:tgtEl>
                                          <p:spTgt spid="51">
                                            <p:txEl>
                                              <p:pRg st="1" end="1"/>
                                            </p:txEl>
                                          </p:spTgt>
                                        </p:tgtEl>
                                        <p:attrNameLst>
                                          <p:attrName>fill.type</p:attrName>
                                        </p:attrNameLst>
                                      </p:cBhvr>
                                      <p:to>
                                        <p:strVal val="solid"/>
                                      </p:to>
                                    </p:set>
                                  </p:childTnLst>
                                </p:cTn>
                              </p:par>
                            </p:childTnLst>
                          </p:cTn>
                        </p:par>
                        <p:par>
                          <p:cTn id="9" fill="hold">
                            <p:stCondLst>
                              <p:cond delay="860"/>
                            </p:stCondLst>
                            <p:childTnLst>
                              <p:par>
                                <p:cTn id="10" presetID="16" presetClass="emph" presetSubtype="0" fill="hold" nodeType="afterEffect">
                                  <p:stCondLst>
                                    <p:cond delay="0"/>
                                  </p:stCondLst>
                                  <p:iterate type="lt">
                                    <p:tmPct val="4000"/>
                                  </p:iterate>
                                  <p:childTnLst>
                                    <p:set>
                                      <p:cBhvr override="childStyle">
                                        <p:cTn id="11" dur="500" fill="hold"/>
                                        <p:tgtEl>
                                          <p:spTgt spid="51">
                                            <p:txEl>
                                              <p:pRg st="2" end="2"/>
                                            </p:txEl>
                                          </p:spTgt>
                                        </p:tgtEl>
                                        <p:attrNameLst>
                                          <p:attrName>style.color</p:attrName>
                                        </p:attrNameLst>
                                      </p:cBhvr>
                                      <p:to>
                                        <p:clrVal>
                                          <a:schemeClr val="accent2"/>
                                        </p:clrVal>
                                      </p:to>
                                    </p:set>
                                    <p:set>
                                      <p:cBhvr>
                                        <p:cTn id="12" dur="500" fill="hold"/>
                                        <p:tgtEl>
                                          <p:spTgt spid="51">
                                            <p:txEl>
                                              <p:pRg st="2" end="2"/>
                                            </p:txEl>
                                          </p:spTgt>
                                        </p:tgtEl>
                                        <p:attrNameLst>
                                          <p:attrName>fillcolor</p:attrName>
                                        </p:attrNameLst>
                                      </p:cBhvr>
                                      <p:to>
                                        <p:clrVal>
                                          <a:schemeClr val="accent2"/>
                                        </p:clrVal>
                                      </p:to>
                                    </p:set>
                                    <p:set>
                                      <p:cBhvr>
                                        <p:cTn id="13" dur="500" fill="hold"/>
                                        <p:tgtEl>
                                          <p:spTgt spid="51">
                                            <p:txEl>
                                              <p:pRg st="2" end="2"/>
                                            </p:txEl>
                                          </p:spTgt>
                                        </p:tgtEl>
                                        <p:attrNameLst>
                                          <p:attrName>fill.type</p:attrName>
                                        </p:attrNameLst>
                                      </p:cBhvr>
                                      <p:to>
                                        <p:strVal val="solid"/>
                                      </p:to>
                                    </p:set>
                                  </p:childTnLst>
                                </p:cTn>
                              </p:par>
                            </p:childTnLst>
                          </p:cTn>
                        </p:par>
                        <p:par>
                          <p:cTn id="14" fill="hold">
                            <p:stCondLst>
                              <p:cond delay="3240"/>
                            </p:stCondLst>
                            <p:childTnLst>
                              <p:par>
                                <p:cTn id="15" presetID="16" presetClass="emph" presetSubtype="0" fill="hold" nodeType="afterEffect">
                                  <p:stCondLst>
                                    <p:cond delay="0"/>
                                  </p:stCondLst>
                                  <p:iterate type="lt">
                                    <p:tmPct val="4000"/>
                                  </p:iterate>
                                  <p:childTnLst>
                                    <p:set>
                                      <p:cBhvr override="childStyle">
                                        <p:cTn id="16" dur="500" fill="hold"/>
                                        <p:tgtEl>
                                          <p:spTgt spid="51">
                                            <p:txEl>
                                              <p:pRg st="3" end="3"/>
                                            </p:txEl>
                                          </p:spTgt>
                                        </p:tgtEl>
                                        <p:attrNameLst>
                                          <p:attrName>style.color</p:attrName>
                                        </p:attrNameLst>
                                      </p:cBhvr>
                                      <p:to>
                                        <p:clrVal>
                                          <a:schemeClr val="accent2"/>
                                        </p:clrVal>
                                      </p:to>
                                    </p:set>
                                    <p:set>
                                      <p:cBhvr>
                                        <p:cTn id="17" dur="500" fill="hold"/>
                                        <p:tgtEl>
                                          <p:spTgt spid="51">
                                            <p:txEl>
                                              <p:pRg st="3" end="3"/>
                                            </p:txEl>
                                          </p:spTgt>
                                        </p:tgtEl>
                                        <p:attrNameLst>
                                          <p:attrName>fillcolor</p:attrName>
                                        </p:attrNameLst>
                                      </p:cBhvr>
                                      <p:to>
                                        <p:clrVal>
                                          <a:schemeClr val="accent2"/>
                                        </p:clrVal>
                                      </p:to>
                                    </p:set>
                                    <p:set>
                                      <p:cBhvr>
                                        <p:cTn id="18" dur="500" fill="hold"/>
                                        <p:tgtEl>
                                          <p:spTgt spid="51">
                                            <p:txEl>
                                              <p:pRg st="3" end="3"/>
                                            </p:txEl>
                                          </p:spTgt>
                                        </p:tgtEl>
                                        <p:attrNameLst>
                                          <p:attrName>fill.type</p:attrName>
                                        </p:attrNameLst>
                                      </p:cBhvr>
                                      <p:to>
                                        <p:strVal val="solid"/>
                                      </p:to>
                                    </p:set>
                                  </p:childTnLst>
                                </p:cTn>
                              </p:par>
                            </p:childTnLst>
                          </p:cTn>
                        </p:par>
                        <p:par>
                          <p:cTn id="19" fill="hold">
                            <p:stCondLst>
                              <p:cond delay="4540"/>
                            </p:stCondLst>
                            <p:childTnLst>
                              <p:par>
                                <p:cTn id="20" presetID="16" presetClass="emph" presetSubtype="0" fill="hold" nodeType="afterEffect">
                                  <p:stCondLst>
                                    <p:cond delay="0"/>
                                  </p:stCondLst>
                                  <p:iterate type="lt">
                                    <p:tmPct val="4000"/>
                                  </p:iterate>
                                  <p:childTnLst>
                                    <p:set>
                                      <p:cBhvr override="childStyle">
                                        <p:cTn id="21" dur="500" fill="hold"/>
                                        <p:tgtEl>
                                          <p:spTgt spid="51">
                                            <p:txEl>
                                              <p:pRg st="4" end="4"/>
                                            </p:txEl>
                                          </p:spTgt>
                                        </p:tgtEl>
                                        <p:attrNameLst>
                                          <p:attrName>style.color</p:attrName>
                                        </p:attrNameLst>
                                      </p:cBhvr>
                                      <p:to>
                                        <p:clrVal>
                                          <a:schemeClr val="accent2"/>
                                        </p:clrVal>
                                      </p:to>
                                    </p:set>
                                    <p:set>
                                      <p:cBhvr>
                                        <p:cTn id="22" dur="500" fill="hold"/>
                                        <p:tgtEl>
                                          <p:spTgt spid="51">
                                            <p:txEl>
                                              <p:pRg st="4" end="4"/>
                                            </p:txEl>
                                          </p:spTgt>
                                        </p:tgtEl>
                                        <p:attrNameLst>
                                          <p:attrName>fillcolor</p:attrName>
                                        </p:attrNameLst>
                                      </p:cBhvr>
                                      <p:to>
                                        <p:clrVal>
                                          <a:schemeClr val="accent2"/>
                                        </p:clrVal>
                                      </p:to>
                                    </p:set>
                                    <p:set>
                                      <p:cBhvr>
                                        <p:cTn id="23" dur="500" fill="hold"/>
                                        <p:tgtEl>
                                          <p:spTgt spid="51">
                                            <p:txEl>
                                              <p:pRg st="4" end="4"/>
                                            </p:txEl>
                                          </p:spTgt>
                                        </p:tgtEl>
                                        <p:attrNameLst>
                                          <p:attrName>fill.type</p:attrName>
                                        </p:attrNameLst>
                                      </p:cBhvr>
                                      <p:to>
                                        <p:strVal val="solid"/>
                                      </p:to>
                                    </p:set>
                                  </p:childTnLst>
                                </p:cTn>
                              </p:par>
                            </p:childTnLst>
                          </p:cTn>
                        </p:par>
                        <p:par>
                          <p:cTn id="24" fill="hold">
                            <p:stCondLst>
                              <p:cond delay="5640"/>
                            </p:stCondLst>
                            <p:childTnLst>
                              <p:par>
                                <p:cTn id="25" presetID="16" presetClass="emph" presetSubtype="0" fill="hold" nodeType="afterEffect">
                                  <p:stCondLst>
                                    <p:cond delay="0"/>
                                  </p:stCondLst>
                                  <p:iterate type="lt">
                                    <p:tmPct val="4000"/>
                                  </p:iterate>
                                  <p:childTnLst>
                                    <p:set>
                                      <p:cBhvr override="childStyle">
                                        <p:cTn id="26" dur="500" fill="hold"/>
                                        <p:tgtEl>
                                          <p:spTgt spid="51">
                                            <p:txEl>
                                              <p:pRg st="5" end="5"/>
                                            </p:txEl>
                                          </p:spTgt>
                                        </p:tgtEl>
                                        <p:attrNameLst>
                                          <p:attrName>style.color</p:attrName>
                                        </p:attrNameLst>
                                      </p:cBhvr>
                                      <p:to>
                                        <p:clrVal>
                                          <a:schemeClr val="accent2"/>
                                        </p:clrVal>
                                      </p:to>
                                    </p:set>
                                    <p:set>
                                      <p:cBhvr>
                                        <p:cTn id="27" dur="500" fill="hold"/>
                                        <p:tgtEl>
                                          <p:spTgt spid="51">
                                            <p:txEl>
                                              <p:pRg st="5" end="5"/>
                                            </p:txEl>
                                          </p:spTgt>
                                        </p:tgtEl>
                                        <p:attrNameLst>
                                          <p:attrName>fillcolor</p:attrName>
                                        </p:attrNameLst>
                                      </p:cBhvr>
                                      <p:to>
                                        <p:clrVal>
                                          <a:schemeClr val="accent2"/>
                                        </p:clrVal>
                                      </p:to>
                                    </p:set>
                                    <p:set>
                                      <p:cBhvr>
                                        <p:cTn id="28" dur="500" fill="hold"/>
                                        <p:tgtEl>
                                          <p:spTgt spid="51">
                                            <p:txEl>
                                              <p:pRg st="5" end="5"/>
                                            </p:txEl>
                                          </p:spTgt>
                                        </p:tgtEl>
                                        <p:attrNameLst>
                                          <p:attrName>fill.type</p:attrName>
                                        </p:attrNameLst>
                                      </p:cBhvr>
                                      <p:to>
                                        <p:strVal val="solid"/>
                                      </p:to>
                                    </p:set>
                                  </p:childTnLst>
                                </p:cTn>
                              </p:par>
                            </p:childTnLst>
                          </p:cTn>
                        </p:par>
                        <p:par>
                          <p:cTn id="29" fill="hold">
                            <p:stCondLst>
                              <p:cond delay="6780"/>
                            </p:stCondLst>
                            <p:childTnLst>
                              <p:par>
                                <p:cTn id="30" presetID="16" presetClass="emph" presetSubtype="0" fill="hold" nodeType="afterEffect">
                                  <p:stCondLst>
                                    <p:cond delay="0"/>
                                  </p:stCondLst>
                                  <p:iterate type="lt">
                                    <p:tmPct val="4000"/>
                                  </p:iterate>
                                  <p:childTnLst>
                                    <p:set>
                                      <p:cBhvr override="childStyle">
                                        <p:cTn id="31" dur="500" fill="hold"/>
                                        <p:tgtEl>
                                          <p:spTgt spid="51">
                                            <p:txEl>
                                              <p:pRg st="6" end="6"/>
                                            </p:txEl>
                                          </p:spTgt>
                                        </p:tgtEl>
                                        <p:attrNameLst>
                                          <p:attrName>style.color</p:attrName>
                                        </p:attrNameLst>
                                      </p:cBhvr>
                                      <p:to>
                                        <p:clrVal>
                                          <a:schemeClr val="accent2"/>
                                        </p:clrVal>
                                      </p:to>
                                    </p:set>
                                    <p:set>
                                      <p:cBhvr>
                                        <p:cTn id="32" dur="500" fill="hold"/>
                                        <p:tgtEl>
                                          <p:spTgt spid="51">
                                            <p:txEl>
                                              <p:pRg st="6" end="6"/>
                                            </p:txEl>
                                          </p:spTgt>
                                        </p:tgtEl>
                                        <p:attrNameLst>
                                          <p:attrName>fillcolor</p:attrName>
                                        </p:attrNameLst>
                                      </p:cBhvr>
                                      <p:to>
                                        <p:clrVal>
                                          <a:schemeClr val="accent2"/>
                                        </p:clrVal>
                                      </p:to>
                                    </p:set>
                                    <p:set>
                                      <p:cBhvr>
                                        <p:cTn id="33" dur="500" fill="hold"/>
                                        <p:tgtEl>
                                          <p:spTgt spid="51">
                                            <p:txEl>
                                              <p:pRg st="6" end="6"/>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nodeType="clickEffect">
                                  <p:stCondLst>
                                    <p:cond delay="0"/>
                                  </p:stCondLst>
                                  <p:iterate type="lt">
                                    <p:tmPct val="4000"/>
                                  </p:iterate>
                                  <p:childTnLst>
                                    <p:set>
                                      <p:cBhvr override="childStyle">
                                        <p:cTn id="37" dur="500" fill="hold"/>
                                        <p:tgtEl>
                                          <p:spTgt spid="51">
                                            <p:txEl>
                                              <p:pRg st="7" end="7"/>
                                            </p:txEl>
                                          </p:spTgt>
                                        </p:tgtEl>
                                        <p:attrNameLst>
                                          <p:attrName>style.color</p:attrName>
                                        </p:attrNameLst>
                                      </p:cBhvr>
                                      <p:to>
                                        <p:clrVal>
                                          <a:srgbClr val="7030A0"/>
                                        </p:clrVal>
                                      </p:to>
                                    </p:set>
                                    <p:set>
                                      <p:cBhvr>
                                        <p:cTn id="38" dur="500" fill="hold"/>
                                        <p:tgtEl>
                                          <p:spTgt spid="51">
                                            <p:txEl>
                                              <p:pRg st="7" end="7"/>
                                            </p:txEl>
                                          </p:spTgt>
                                        </p:tgtEl>
                                        <p:attrNameLst>
                                          <p:attrName>fillcolor</p:attrName>
                                        </p:attrNameLst>
                                      </p:cBhvr>
                                      <p:to>
                                        <p:clrVal>
                                          <a:srgbClr val="7030A0"/>
                                        </p:clrVal>
                                      </p:to>
                                    </p:set>
                                    <p:set>
                                      <p:cBhvr>
                                        <p:cTn id="39" dur="500" fill="hold"/>
                                        <p:tgtEl>
                                          <p:spTgt spid="51">
                                            <p:txEl>
                                              <p:pRg st="7" end="7"/>
                                            </p:txEl>
                                          </p:spTgt>
                                        </p:tgtEl>
                                        <p:attrNameLst>
                                          <p:attrName>fill.type</p:attrName>
                                        </p:attrNameLst>
                                      </p:cBhvr>
                                      <p:to>
                                        <p:strVal val="solid"/>
                                      </p:to>
                                    </p:set>
                                  </p:childTnLst>
                                </p:cTn>
                              </p:par>
                              <p:par>
                                <p:cTn id="40" presetID="16" presetClass="emph" presetSubtype="0" fill="hold" nodeType="withEffect">
                                  <p:stCondLst>
                                    <p:cond delay="0"/>
                                  </p:stCondLst>
                                  <p:iterate type="lt">
                                    <p:tmPct val="4000"/>
                                  </p:iterate>
                                  <p:childTnLst>
                                    <p:set>
                                      <p:cBhvr override="childStyle">
                                        <p:cTn id="41" dur="500" fill="hold"/>
                                        <p:tgtEl>
                                          <p:spTgt spid="51">
                                            <p:txEl>
                                              <p:pRg st="8" end="8"/>
                                            </p:txEl>
                                          </p:spTgt>
                                        </p:tgtEl>
                                        <p:attrNameLst>
                                          <p:attrName>style.color</p:attrName>
                                        </p:attrNameLst>
                                      </p:cBhvr>
                                      <p:to>
                                        <p:clrVal>
                                          <a:srgbClr val="7030A0"/>
                                        </p:clrVal>
                                      </p:to>
                                    </p:set>
                                    <p:set>
                                      <p:cBhvr>
                                        <p:cTn id="42" dur="500" fill="hold"/>
                                        <p:tgtEl>
                                          <p:spTgt spid="51">
                                            <p:txEl>
                                              <p:pRg st="8" end="8"/>
                                            </p:txEl>
                                          </p:spTgt>
                                        </p:tgtEl>
                                        <p:attrNameLst>
                                          <p:attrName>fillcolor</p:attrName>
                                        </p:attrNameLst>
                                      </p:cBhvr>
                                      <p:to>
                                        <p:clrVal>
                                          <a:srgbClr val="7030A0"/>
                                        </p:clrVal>
                                      </p:to>
                                    </p:set>
                                    <p:set>
                                      <p:cBhvr>
                                        <p:cTn id="43" dur="500" fill="hold"/>
                                        <p:tgtEl>
                                          <p:spTgt spid="51">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214469" y="186141"/>
            <a:ext cx="11675873" cy="5632311"/>
          </a:xfrm>
          <a:prstGeom prst="rect">
            <a:avLst/>
          </a:prstGeom>
          <a:solidFill>
            <a:schemeClr val="bg1"/>
          </a:solidFill>
        </p:spPr>
        <p:txBody>
          <a:bodyPr wrap="square">
            <a:spAutoFit/>
          </a:bodyPr>
          <a:lstStyle/>
          <a:p>
            <a:pPr lvl="8" algn="just"/>
            <a:r>
              <a:rPr lang="vi-VN" sz="2400" b="0" i="0">
                <a:solidFill>
                  <a:srgbClr val="002060"/>
                </a:solidFill>
                <a:effectLst/>
                <a:latin typeface="OpenSans"/>
              </a:rPr>
              <a:t>      Ông Nhụ bước ra võng. Cái võng làm bằng lưới đáy vẫn buộc lưu cữu ở ngoài hàng hiên. Ông ngồi xuống võng vặn mình. Hai má phập phồng như người súc miệng khan. Ông đã hiểu những ý tưởng hình thành trong suy tính của người con trai ông quan trọng nhường nào.</a:t>
            </a:r>
          </a:p>
          <a:p>
            <a:pPr lvl="8" algn="just"/>
            <a:r>
              <a:rPr lang="vi-VN" sz="2400" b="0" i="0">
                <a:solidFill>
                  <a:srgbClr val="002060"/>
                </a:solidFill>
                <a:effectLst/>
                <a:latin typeface="OpenSans"/>
              </a:rPr>
              <a:t>    - Để có một ngôi làng như một ngôi làng ở trên đất liền, rồi sẽ có chợ, có trường học, có nghĩa trang…</a:t>
            </a:r>
          </a:p>
          <a:p>
            <a:pPr lvl="8" algn="just"/>
            <a:r>
              <a:rPr lang="vi-VN" sz="2400" b="0" i="0">
                <a:solidFill>
                  <a:srgbClr val="002060"/>
                </a:solidFill>
                <a:effectLst/>
                <a:latin typeface="OpenSans"/>
              </a:rPr>
              <a:t>     Bố Nhụ nói tiếp như trong một giấc mơ, rồi bất ngờ, vỗ vào vai Nhụ:</a:t>
            </a:r>
          </a:p>
          <a:p>
            <a:pPr algn="just"/>
            <a:r>
              <a:rPr lang="vi-VN" sz="2400" b="0" i="0">
                <a:solidFill>
                  <a:srgbClr val="002060"/>
                </a:solidFill>
                <a:effectLst/>
                <a:latin typeface="OpenSans"/>
              </a:rPr>
              <a:t>-      Thế nào con, đi với bố chứ?</a:t>
            </a:r>
          </a:p>
          <a:p>
            <a:pPr algn="just"/>
            <a:r>
              <a:rPr lang="vi-VN" sz="2400" b="0" i="0">
                <a:solidFill>
                  <a:srgbClr val="002060"/>
                </a:solidFill>
                <a:effectLst/>
                <a:latin typeface="OpenSans"/>
              </a:rPr>
              <a:t>-      Vâng! Nhụ đáp nhẹ.</a:t>
            </a:r>
          </a:p>
          <a:p>
            <a:pPr algn="just"/>
            <a:r>
              <a:rPr lang="vi-VN" sz="2400" b="0" i="0">
                <a:solidFill>
                  <a:srgbClr val="002060"/>
                </a:solidFill>
                <a:effectLst/>
                <a:latin typeface="OpenSans"/>
              </a:rPr>
              <a:t>      Vậy là việc đã quyết định rồi. Nhụ đi và sau đó cả nhà sẽ đi. Đã có một làng Bạch Đằng Giang do những người dân chài lập ra ở đảo Mõm Cá Sấu. Hòn đảo đang bồng bềnh đâu đó ở mãi tận chân trời…</a:t>
            </a:r>
          </a:p>
          <a:p>
            <a:pPr algn="r"/>
            <a:r>
              <a:rPr lang="vi-VN" sz="2400" b="1" i="0">
                <a:solidFill>
                  <a:srgbClr val="002060"/>
                </a:solidFill>
                <a:effectLst/>
                <a:latin typeface="OpenSans"/>
              </a:rPr>
              <a:t>TRẦN NHUẬN MINH</a:t>
            </a:r>
            <a:endParaRPr lang="vi-VN" sz="2400" b="0" i="0">
              <a:solidFill>
                <a:srgbClr val="002060"/>
              </a:solidFill>
              <a:effectLst/>
              <a:latin typeface="OpenSans"/>
            </a:endParaRP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5" name="Picture 4">
            <a:extLst>
              <a:ext uri="{FF2B5EF4-FFF2-40B4-BE49-F238E27FC236}">
                <a16:creationId xmlns:a16="http://schemas.microsoft.com/office/drawing/2014/main" id="{AFD3A5F3-0D1A-4475-B898-8416A6693331}"/>
              </a:ext>
            </a:extLst>
          </p:cNvPr>
          <p:cNvPicPr>
            <a:picLocks noChangeAspect="1"/>
          </p:cNvPicPr>
          <p:nvPr/>
        </p:nvPicPr>
        <p:blipFill rotWithShape="1">
          <a:blip r:embed="rId5"/>
          <a:srcRect t="2269"/>
          <a:stretch/>
        </p:blipFill>
        <p:spPr>
          <a:xfrm>
            <a:off x="214469" y="186141"/>
            <a:ext cx="3612813" cy="3009546"/>
          </a:xfrm>
          <a:prstGeom prst="rect">
            <a:avLst/>
          </a:prstGeom>
        </p:spPr>
      </p:pic>
    </p:spTree>
    <p:extLst>
      <p:ext uri="{BB962C8B-B14F-4D97-AF65-F5344CB8AC3E}">
        <p14:creationId xmlns:p14="http://schemas.microsoft.com/office/powerpoint/2010/main" val="2881622904"/>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1">
                                            <p:txEl>
                                              <p:pRg st="0" end="0"/>
                                            </p:txEl>
                                          </p:spTgt>
                                        </p:tgtEl>
                                        <p:attrNameLst>
                                          <p:attrName>style.color</p:attrName>
                                        </p:attrNameLst>
                                      </p:cBhvr>
                                      <p:to>
                                        <p:clrVal>
                                          <a:srgbClr val="C00000"/>
                                        </p:clrVal>
                                      </p:to>
                                    </p:set>
                                    <p:set>
                                      <p:cBhvr>
                                        <p:cTn id="7" dur="500" fill="hold"/>
                                        <p:tgtEl>
                                          <p:spTgt spid="51">
                                            <p:txEl>
                                              <p:pRg st="0" end="0"/>
                                            </p:txEl>
                                          </p:spTgt>
                                        </p:tgtEl>
                                        <p:attrNameLst>
                                          <p:attrName>fillcolor</p:attrName>
                                        </p:attrNameLst>
                                      </p:cBhvr>
                                      <p:to>
                                        <p:clrVal>
                                          <a:srgbClr val="C00000"/>
                                        </p:clrVal>
                                      </p:to>
                                    </p:set>
                                    <p:set>
                                      <p:cBhvr>
                                        <p:cTn id="8" dur="500" fill="hold"/>
                                        <p:tgtEl>
                                          <p:spTgt spid="51">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51">
                                            <p:txEl>
                                              <p:pRg st="1" end="1"/>
                                            </p:txEl>
                                          </p:spTgt>
                                        </p:tgtEl>
                                        <p:attrNameLst>
                                          <p:attrName>style.color</p:attrName>
                                        </p:attrNameLst>
                                      </p:cBhvr>
                                      <p:to>
                                        <p:clrVal>
                                          <a:srgbClr val="00B050"/>
                                        </p:clrVal>
                                      </p:to>
                                    </p:set>
                                    <p:set>
                                      <p:cBhvr>
                                        <p:cTn id="13" dur="500" fill="hold"/>
                                        <p:tgtEl>
                                          <p:spTgt spid="51">
                                            <p:txEl>
                                              <p:pRg st="1" end="1"/>
                                            </p:txEl>
                                          </p:spTgt>
                                        </p:tgtEl>
                                        <p:attrNameLst>
                                          <p:attrName>fillcolor</p:attrName>
                                        </p:attrNameLst>
                                      </p:cBhvr>
                                      <p:to>
                                        <p:clrVal>
                                          <a:srgbClr val="00B050"/>
                                        </p:clrVal>
                                      </p:to>
                                    </p:set>
                                    <p:set>
                                      <p:cBhvr>
                                        <p:cTn id="14" dur="500" fill="hold"/>
                                        <p:tgtEl>
                                          <p:spTgt spid="51">
                                            <p:txEl>
                                              <p:pRg st="1" end="1"/>
                                            </p:txEl>
                                          </p:spTgt>
                                        </p:tgtEl>
                                        <p:attrNameLst>
                                          <p:attrName>fill.type</p:attrName>
                                        </p:attrNameLst>
                                      </p:cBhvr>
                                      <p:to>
                                        <p:strVal val="solid"/>
                                      </p:to>
                                    </p:set>
                                  </p:childTnLst>
                                </p:cTn>
                              </p:par>
                              <p:par>
                                <p:cTn id="15" presetID="16" presetClass="emph" presetSubtype="0" fill="hold" nodeType="withEffect">
                                  <p:stCondLst>
                                    <p:cond delay="0"/>
                                  </p:stCondLst>
                                  <p:iterate type="lt">
                                    <p:tmPct val="4000"/>
                                  </p:iterate>
                                  <p:childTnLst>
                                    <p:set>
                                      <p:cBhvr override="childStyle">
                                        <p:cTn id="16" dur="500" fill="hold"/>
                                        <p:tgtEl>
                                          <p:spTgt spid="51">
                                            <p:txEl>
                                              <p:pRg st="2" end="2"/>
                                            </p:txEl>
                                          </p:spTgt>
                                        </p:tgtEl>
                                        <p:attrNameLst>
                                          <p:attrName>style.color</p:attrName>
                                        </p:attrNameLst>
                                      </p:cBhvr>
                                      <p:to>
                                        <p:clrVal>
                                          <a:srgbClr val="00B050"/>
                                        </p:clrVal>
                                      </p:to>
                                    </p:set>
                                    <p:set>
                                      <p:cBhvr>
                                        <p:cTn id="17" dur="500" fill="hold"/>
                                        <p:tgtEl>
                                          <p:spTgt spid="51">
                                            <p:txEl>
                                              <p:pRg st="2" end="2"/>
                                            </p:txEl>
                                          </p:spTgt>
                                        </p:tgtEl>
                                        <p:attrNameLst>
                                          <p:attrName>fillcolor</p:attrName>
                                        </p:attrNameLst>
                                      </p:cBhvr>
                                      <p:to>
                                        <p:clrVal>
                                          <a:srgbClr val="00B050"/>
                                        </p:clrVal>
                                      </p:to>
                                    </p:set>
                                    <p:set>
                                      <p:cBhvr>
                                        <p:cTn id="18" dur="500" fill="hold"/>
                                        <p:tgtEl>
                                          <p:spTgt spid="51">
                                            <p:txEl>
                                              <p:pRg st="2" end="2"/>
                                            </p:txEl>
                                          </p:spTgt>
                                        </p:tgtEl>
                                        <p:attrNameLst>
                                          <p:attrName>fill.type</p:attrName>
                                        </p:attrNameLst>
                                      </p:cBhvr>
                                      <p:to>
                                        <p:strVal val="solid"/>
                                      </p:to>
                                    </p:set>
                                  </p:childTnLst>
                                </p:cTn>
                              </p:par>
                              <p:par>
                                <p:cTn id="19" presetID="16" presetClass="emph" presetSubtype="0" fill="hold" nodeType="withEffect">
                                  <p:stCondLst>
                                    <p:cond delay="0"/>
                                  </p:stCondLst>
                                  <p:iterate type="lt">
                                    <p:tmPct val="4000"/>
                                  </p:iterate>
                                  <p:childTnLst>
                                    <p:set>
                                      <p:cBhvr override="childStyle">
                                        <p:cTn id="20" dur="500" fill="hold"/>
                                        <p:tgtEl>
                                          <p:spTgt spid="51">
                                            <p:txEl>
                                              <p:pRg st="3" end="3"/>
                                            </p:txEl>
                                          </p:spTgt>
                                        </p:tgtEl>
                                        <p:attrNameLst>
                                          <p:attrName>style.color</p:attrName>
                                        </p:attrNameLst>
                                      </p:cBhvr>
                                      <p:to>
                                        <p:clrVal>
                                          <a:srgbClr val="00B050"/>
                                        </p:clrVal>
                                      </p:to>
                                    </p:set>
                                    <p:set>
                                      <p:cBhvr>
                                        <p:cTn id="21" dur="500" fill="hold"/>
                                        <p:tgtEl>
                                          <p:spTgt spid="51">
                                            <p:txEl>
                                              <p:pRg st="3" end="3"/>
                                            </p:txEl>
                                          </p:spTgt>
                                        </p:tgtEl>
                                        <p:attrNameLst>
                                          <p:attrName>fillcolor</p:attrName>
                                        </p:attrNameLst>
                                      </p:cBhvr>
                                      <p:to>
                                        <p:clrVal>
                                          <a:srgbClr val="00B050"/>
                                        </p:clrVal>
                                      </p:to>
                                    </p:set>
                                    <p:set>
                                      <p:cBhvr>
                                        <p:cTn id="22" dur="500" fill="hold"/>
                                        <p:tgtEl>
                                          <p:spTgt spid="51">
                                            <p:txEl>
                                              <p:pRg st="3" end="3"/>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51">
                                            <p:txEl>
                                              <p:pRg st="4" end="4"/>
                                            </p:txEl>
                                          </p:spTgt>
                                        </p:tgtEl>
                                        <p:attrNameLst>
                                          <p:attrName>style.color</p:attrName>
                                        </p:attrNameLst>
                                      </p:cBhvr>
                                      <p:to>
                                        <p:clrVal>
                                          <a:srgbClr val="00B050"/>
                                        </p:clrVal>
                                      </p:to>
                                    </p:set>
                                    <p:set>
                                      <p:cBhvr>
                                        <p:cTn id="25" dur="500" fill="hold"/>
                                        <p:tgtEl>
                                          <p:spTgt spid="51">
                                            <p:txEl>
                                              <p:pRg st="4" end="4"/>
                                            </p:txEl>
                                          </p:spTgt>
                                        </p:tgtEl>
                                        <p:attrNameLst>
                                          <p:attrName>fillcolor</p:attrName>
                                        </p:attrNameLst>
                                      </p:cBhvr>
                                      <p:to>
                                        <p:clrVal>
                                          <a:srgbClr val="00B050"/>
                                        </p:clrVal>
                                      </p:to>
                                    </p:set>
                                    <p:set>
                                      <p:cBhvr>
                                        <p:cTn id="26" dur="500" fill="hold"/>
                                        <p:tgtEl>
                                          <p:spTgt spid="51">
                                            <p:txEl>
                                              <p:pRg st="4" end="4"/>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51">
                                            <p:txEl>
                                              <p:pRg st="5" end="5"/>
                                            </p:txEl>
                                          </p:spTgt>
                                        </p:tgtEl>
                                        <p:attrNameLst>
                                          <p:attrName>style.color</p:attrName>
                                        </p:attrNameLst>
                                      </p:cBhvr>
                                      <p:to>
                                        <p:clrVal>
                                          <a:srgbClr val="00B050"/>
                                        </p:clrVal>
                                      </p:to>
                                    </p:set>
                                    <p:set>
                                      <p:cBhvr>
                                        <p:cTn id="29" dur="500" fill="hold"/>
                                        <p:tgtEl>
                                          <p:spTgt spid="51">
                                            <p:txEl>
                                              <p:pRg st="5" end="5"/>
                                            </p:txEl>
                                          </p:spTgt>
                                        </p:tgtEl>
                                        <p:attrNameLst>
                                          <p:attrName>fillcolor</p:attrName>
                                        </p:attrNameLst>
                                      </p:cBhvr>
                                      <p:to>
                                        <p:clrVal>
                                          <a:srgbClr val="00B050"/>
                                        </p:clrVal>
                                      </p:to>
                                    </p:set>
                                    <p:set>
                                      <p:cBhvr>
                                        <p:cTn id="30" dur="500" fill="hold"/>
                                        <p:tgtEl>
                                          <p:spTgt spid="51">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a:stretch>
        </a:blip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69461" t="6666" r="5974" b="78450"/>
          <a:stretch/>
        </p:blipFill>
        <p:spPr>
          <a:xfrm>
            <a:off x="11285629" y="259960"/>
            <a:ext cx="993775" cy="682689"/>
          </a:xfrm>
          <a:prstGeom prst="rect">
            <a:avLst/>
          </a:prstGeom>
        </p:spPr>
      </p:pic>
      <p:sp>
        <p:nvSpPr>
          <p:cNvPr id="3" name="Rectangle 2">
            <a:extLst>
              <a:ext uri="{FF2B5EF4-FFF2-40B4-BE49-F238E27FC236}">
                <a16:creationId xmlns:a16="http://schemas.microsoft.com/office/drawing/2014/main" id="{1A6AC415-92EF-431C-898C-6A908292BB94}"/>
              </a:ext>
            </a:extLst>
          </p:cNvPr>
          <p:cNvSpPr/>
          <p:nvPr/>
        </p:nvSpPr>
        <p:spPr>
          <a:xfrm>
            <a:off x="2576527" y="219374"/>
            <a:ext cx="7194598" cy="1446550"/>
          </a:xfrm>
          <a:prstGeom prst="rect">
            <a:avLst/>
          </a:prstGeom>
          <a:noFill/>
        </p:spPr>
        <p:txBody>
          <a:bodyPr wrap="none" lIns="91440" tIns="45720" rIns="91440" bIns="45720">
            <a:spAutoFit/>
          </a:bodyPr>
          <a:lstStyle/>
          <a:p>
            <a:pPr algn="ctr"/>
            <a:r>
              <a:rPr lang="en-US" sz="8800">
                <a:ln w="0">
                  <a:noFill/>
                </a:ln>
                <a:solidFill>
                  <a:srgbClr val="002060"/>
                </a:solidFill>
                <a:latin typeface="UTM Mother" panose="02040603050506020204" pitchFamily="18" charset="0"/>
              </a:rPr>
              <a:t>Luyện đọc từ</a:t>
            </a:r>
            <a:endParaRPr lang="en-US" sz="8800" b="0" cap="none" spc="0">
              <a:ln w="0">
                <a:noFill/>
              </a:ln>
              <a:solidFill>
                <a:srgbClr val="002060"/>
              </a:solidFill>
              <a:latin typeface="UTM Mother" panose="02040603050506020204" pitchFamily="18" charset="0"/>
            </a:endParaRPr>
          </a:p>
        </p:txBody>
      </p:sp>
      <p:sp>
        <p:nvSpPr>
          <p:cNvPr id="11" name="椭圆 39">
            <a:extLst>
              <a:ext uri="{FF2B5EF4-FFF2-40B4-BE49-F238E27FC236}">
                <a16:creationId xmlns:a16="http://schemas.microsoft.com/office/drawing/2014/main" id="{0503C352-C37F-4922-81AF-B3D2DBAE34B8}"/>
              </a:ext>
            </a:extLst>
          </p:cNvPr>
          <p:cNvSpPr/>
          <p:nvPr/>
        </p:nvSpPr>
        <p:spPr>
          <a:xfrm>
            <a:off x="455898" y="2205307"/>
            <a:ext cx="30480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hổn</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hển</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2" name="椭圆 39">
            <a:extLst>
              <a:ext uri="{FF2B5EF4-FFF2-40B4-BE49-F238E27FC236}">
                <a16:creationId xmlns:a16="http://schemas.microsoft.com/office/drawing/2014/main" id="{B0396C61-AA0D-4DA1-9828-18F9C42CECED}"/>
              </a:ext>
            </a:extLst>
          </p:cNvPr>
          <p:cNvSpPr/>
          <p:nvPr/>
        </p:nvSpPr>
        <p:spPr>
          <a:xfrm>
            <a:off x="4128176" y="2208769"/>
            <a:ext cx="43053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Mõm</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Cá</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Sấu</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3" name="椭圆 39">
            <a:extLst>
              <a:ext uri="{FF2B5EF4-FFF2-40B4-BE49-F238E27FC236}">
                <a16:creationId xmlns:a16="http://schemas.microsoft.com/office/drawing/2014/main" id="{40E8D802-7C33-4140-B923-1DE4D9B2FCB2}"/>
              </a:ext>
            </a:extLst>
          </p:cNvPr>
          <p:cNvSpPr/>
          <p:nvPr/>
        </p:nvSpPr>
        <p:spPr>
          <a:xfrm>
            <a:off x="9224142" y="2203686"/>
            <a:ext cx="27432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lưu</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cữu</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4" name="椭圆 39">
            <a:extLst>
              <a:ext uri="{FF2B5EF4-FFF2-40B4-BE49-F238E27FC236}">
                <a16:creationId xmlns:a16="http://schemas.microsoft.com/office/drawing/2014/main" id="{4587B385-933C-44F3-91BE-7488F2ECB343}"/>
              </a:ext>
            </a:extLst>
          </p:cNvPr>
          <p:cNvSpPr/>
          <p:nvPr/>
        </p:nvSpPr>
        <p:spPr>
          <a:xfrm>
            <a:off x="455898" y="3753846"/>
            <a:ext cx="35052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3400" b="1" dirty="0" err="1">
                <a:solidFill>
                  <a:srgbClr val="C00000"/>
                </a:solidFill>
                <a:latin typeface="Arial" panose="020B0604020202020204" pitchFamily="34" charset="0"/>
                <a:cs typeface="Arial" panose="020B0604020202020204" pitchFamily="34" charset="0"/>
              </a:rPr>
              <a:t>phập</a:t>
            </a:r>
            <a:r>
              <a:rPr lang="en-US" altLang="en-US" sz="3400" b="1" dirty="0">
                <a:solidFill>
                  <a:srgbClr val="C00000"/>
                </a:solidFill>
                <a:latin typeface="Arial" panose="020B0604020202020204" pitchFamily="34" charset="0"/>
                <a:cs typeface="Arial" panose="020B0604020202020204" pitchFamily="34" charset="0"/>
              </a:rPr>
              <a:t> </a:t>
            </a:r>
            <a:r>
              <a:rPr lang="en-US" altLang="en-US" sz="3400" b="1" dirty="0" err="1">
                <a:solidFill>
                  <a:srgbClr val="C00000"/>
                </a:solidFill>
                <a:latin typeface="Arial" panose="020B0604020202020204" pitchFamily="34" charset="0"/>
                <a:cs typeface="Arial" panose="020B0604020202020204" pitchFamily="34" charset="0"/>
              </a:rPr>
              <a:t>phồng</a:t>
            </a:r>
            <a:endParaRPr lang="en-US" altLang="en-US" sz="3400" dirty="0">
              <a:solidFill>
                <a:srgbClr val="C00000"/>
              </a:solidFill>
              <a:latin typeface="Arial" panose="020B0604020202020204" pitchFamily="34" charset="0"/>
              <a:cs typeface="Arial" panose="020B0604020202020204" pitchFamily="34" charset="0"/>
            </a:endParaRPr>
          </a:p>
        </p:txBody>
      </p:sp>
      <p:sp>
        <p:nvSpPr>
          <p:cNvPr id="15" name="椭圆 39">
            <a:extLst>
              <a:ext uri="{FF2B5EF4-FFF2-40B4-BE49-F238E27FC236}">
                <a16:creationId xmlns:a16="http://schemas.microsoft.com/office/drawing/2014/main" id="{E51A3126-B1E5-43BE-B9C7-0EA8F0E3EABB}"/>
              </a:ext>
            </a:extLst>
          </p:cNvPr>
          <p:cNvSpPr/>
          <p:nvPr/>
        </p:nvSpPr>
        <p:spPr>
          <a:xfrm>
            <a:off x="4547276" y="3779786"/>
            <a:ext cx="34671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3800" b="1" dirty="0" err="1">
                <a:solidFill>
                  <a:srgbClr val="C00000"/>
                </a:solidFill>
                <a:latin typeface="Arial" panose="020B0604020202020204" pitchFamily="34" charset="0"/>
                <a:cs typeface="Arial" panose="020B0604020202020204" pitchFamily="34" charset="0"/>
              </a:rPr>
              <a:t>bồng</a:t>
            </a:r>
            <a:r>
              <a:rPr lang="en-US" altLang="en-US" sz="3800" b="1" dirty="0">
                <a:solidFill>
                  <a:srgbClr val="C00000"/>
                </a:solidFill>
                <a:latin typeface="Arial" panose="020B0604020202020204" pitchFamily="34" charset="0"/>
                <a:cs typeface="Arial" panose="020B0604020202020204" pitchFamily="34" charset="0"/>
              </a:rPr>
              <a:t> </a:t>
            </a:r>
            <a:r>
              <a:rPr lang="en-US" altLang="en-US" sz="3800" b="1" dirty="0" err="1">
                <a:solidFill>
                  <a:srgbClr val="C00000"/>
                </a:solidFill>
                <a:latin typeface="Arial" panose="020B0604020202020204" pitchFamily="34" charset="0"/>
                <a:cs typeface="Arial" panose="020B0604020202020204" pitchFamily="34" charset="0"/>
              </a:rPr>
              <a:t>bềnh</a:t>
            </a:r>
            <a:endParaRPr lang="en-US" altLang="en-US" sz="3800" dirty="0">
              <a:solidFill>
                <a:srgbClr val="C00000"/>
              </a:solidFill>
              <a:latin typeface="Arial" panose="020B0604020202020204" pitchFamily="34" charset="0"/>
              <a:cs typeface="Arial" panose="020B0604020202020204" pitchFamily="34" charset="0"/>
            </a:endParaRPr>
          </a:p>
        </p:txBody>
      </p:sp>
      <p:sp>
        <p:nvSpPr>
          <p:cNvPr id="16" name="椭圆 39">
            <a:extLst>
              <a:ext uri="{FF2B5EF4-FFF2-40B4-BE49-F238E27FC236}">
                <a16:creationId xmlns:a16="http://schemas.microsoft.com/office/drawing/2014/main" id="{1824ACDA-F5C5-448C-84E7-3A8048CE39C8}"/>
              </a:ext>
            </a:extLst>
          </p:cNvPr>
          <p:cNvSpPr/>
          <p:nvPr/>
        </p:nvSpPr>
        <p:spPr>
          <a:xfrm>
            <a:off x="8963227" y="3779786"/>
            <a:ext cx="26289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bãi</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dài</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7" name="椭圆 39">
            <a:extLst>
              <a:ext uri="{FF2B5EF4-FFF2-40B4-BE49-F238E27FC236}">
                <a16:creationId xmlns:a16="http://schemas.microsoft.com/office/drawing/2014/main" id="{BFCAB6ED-1772-4DF9-A29F-4D241B6470BA}"/>
              </a:ext>
            </a:extLst>
          </p:cNvPr>
          <p:cNvSpPr/>
          <p:nvPr/>
        </p:nvSpPr>
        <p:spPr>
          <a:xfrm>
            <a:off x="3705427" y="5302385"/>
            <a:ext cx="52578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3600" b="1" dirty="0" err="1">
                <a:solidFill>
                  <a:srgbClr val="C00000"/>
                </a:solidFill>
                <a:latin typeface="Arial" panose="020B0604020202020204" pitchFamily="34" charset="0"/>
                <a:cs typeface="Arial" panose="020B0604020202020204" pitchFamily="34" charset="0"/>
              </a:rPr>
              <a:t>Bạch</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Đằng</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Giang</a:t>
            </a:r>
            <a:endParaRPr lang="en-US" alt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890116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80">
                                          <p:stCondLst>
                                            <p:cond delay="0"/>
                                          </p:stCondLst>
                                        </p:cTn>
                                        <p:tgtEl>
                                          <p:spTgt spid="12"/>
                                        </p:tgtEl>
                                      </p:cBhvr>
                                    </p:animEffect>
                                    <p:anim calcmode="lin" valueType="num">
                                      <p:cBhvr>
                                        <p:cTn id="2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0" dur="26">
                                          <p:stCondLst>
                                            <p:cond delay="650"/>
                                          </p:stCondLst>
                                        </p:cTn>
                                        <p:tgtEl>
                                          <p:spTgt spid="12"/>
                                        </p:tgtEl>
                                      </p:cBhvr>
                                      <p:to x="100000" y="60000"/>
                                    </p:animScale>
                                    <p:animScale>
                                      <p:cBhvr>
                                        <p:cTn id="31" dur="166" decel="50000">
                                          <p:stCondLst>
                                            <p:cond delay="676"/>
                                          </p:stCondLst>
                                        </p:cTn>
                                        <p:tgtEl>
                                          <p:spTgt spid="12"/>
                                        </p:tgtEl>
                                      </p:cBhvr>
                                      <p:to x="100000" y="100000"/>
                                    </p:animScale>
                                    <p:animScale>
                                      <p:cBhvr>
                                        <p:cTn id="32" dur="26">
                                          <p:stCondLst>
                                            <p:cond delay="1312"/>
                                          </p:stCondLst>
                                        </p:cTn>
                                        <p:tgtEl>
                                          <p:spTgt spid="12"/>
                                        </p:tgtEl>
                                      </p:cBhvr>
                                      <p:to x="100000" y="80000"/>
                                    </p:animScale>
                                    <p:animScale>
                                      <p:cBhvr>
                                        <p:cTn id="33" dur="166" decel="50000">
                                          <p:stCondLst>
                                            <p:cond delay="1338"/>
                                          </p:stCondLst>
                                        </p:cTn>
                                        <p:tgtEl>
                                          <p:spTgt spid="12"/>
                                        </p:tgtEl>
                                      </p:cBhvr>
                                      <p:to x="100000" y="100000"/>
                                    </p:animScale>
                                    <p:animScale>
                                      <p:cBhvr>
                                        <p:cTn id="34" dur="26">
                                          <p:stCondLst>
                                            <p:cond delay="1642"/>
                                          </p:stCondLst>
                                        </p:cTn>
                                        <p:tgtEl>
                                          <p:spTgt spid="12"/>
                                        </p:tgtEl>
                                      </p:cBhvr>
                                      <p:to x="100000" y="90000"/>
                                    </p:animScale>
                                    <p:animScale>
                                      <p:cBhvr>
                                        <p:cTn id="35" dur="166" decel="50000">
                                          <p:stCondLst>
                                            <p:cond delay="1668"/>
                                          </p:stCondLst>
                                        </p:cTn>
                                        <p:tgtEl>
                                          <p:spTgt spid="12"/>
                                        </p:tgtEl>
                                      </p:cBhvr>
                                      <p:to x="100000" y="100000"/>
                                    </p:animScale>
                                    <p:animScale>
                                      <p:cBhvr>
                                        <p:cTn id="36" dur="26">
                                          <p:stCondLst>
                                            <p:cond delay="1808"/>
                                          </p:stCondLst>
                                        </p:cTn>
                                        <p:tgtEl>
                                          <p:spTgt spid="12"/>
                                        </p:tgtEl>
                                      </p:cBhvr>
                                      <p:to x="100000" y="95000"/>
                                    </p:animScale>
                                    <p:animScale>
                                      <p:cBhvr>
                                        <p:cTn id="37" dur="166" decel="50000">
                                          <p:stCondLst>
                                            <p:cond delay="1834"/>
                                          </p:stCondLst>
                                        </p:cTn>
                                        <p:tgtEl>
                                          <p:spTgt spid="12"/>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80">
                                          <p:stCondLst>
                                            <p:cond delay="0"/>
                                          </p:stCondLst>
                                        </p:cTn>
                                        <p:tgtEl>
                                          <p:spTgt spid="13"/>
                                        </p:tgtEl>
                                      </p:cBhvr>
                                    </p:animEffect>
                                    <p:anim calcmode="lin" valueType="num">
                                      <p:cBhvr>
                                        <p:cTn id="4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7" dur="26">
                                          <p:stCondLst>
                                            <p:cond delay="650"/>
                                          </p:stCondLst>
                                        </p:cTn>
                                        <p:tgtEl>
                                          <p:spTgt spid="13"/>
                                        </p:tgtEl>
                                      </p:cBhvr>
                                      <p:to x="100000" y="60000"/>
                                    </p:animScale>
                                    <p:animScale>
                                      <p:cBhvr>
                                        <p:cTn id="48" dur="166" decel="50000">
                                          <p:stCondLst>
                                            <p:cond delay="676"/>
                                          </p:stCondLst>
                                        </p:cTn>
                                        <p:tgtEl>
                                          <p:spTgt spid="13"/>
                                        </p:tgtEl>
                                      </p:cBhvr>
                                      <p:to x="100000" y="100000"/>
                                    </p:animScale>
                                    <p:animScale>
                                      <p:cBhvr>
                                        <p:cTn id="49" dur="26">
                                          <p:stCondLst>
                                            <p:cond delay="1312"/>
                                          </p:stCondLst>
                                        </p:cTn>
                                        <p:tgtEl>
                                          <p:spTgt spid="13"/>
                                        </p:tgtEl>
                                      </p:cBhvr>
                                      <p:to x="100000" y="80000"/>
                                    </p:animScale>
                                    <p:animScale>
                                      <p:cBhvr>
                                        <p:cTn id="50" dur="166" decel="50000">
                                          <p:stCondLst>
                                            <p:cond delay="1338"/>
                                          </p:stCondLst>
                                        </p:cTn>
                                        <p:tgtEl>
                                          <p:spTgt spid="13"/>
                                        </p:tgtEl>
                                      </p:cBhvr>
                                      <p:to x="100000" y="100000"/>
                                    </p:animScale>
                                    <p:animScale>
                                      <p:cBhvr>
                                        <p:cTn id="51" dur="26">
                                          <p:stCondLst>
                                            <p:cond delay="1642"/>
                                          </p:stCondLst>
                                        </p:cTn>
                                        <p:tgtEl>
                                          <p:spTgt spid="13"/>
                                        </p:tgtEl>
                                      </p:cBhvr>
                                      <p:to x="100000" y="90000"/>
                                    </p:animScale>
                                    <p:animScale>
                                      <p:cBhvr>
                                        <p:cTn id="52" dur="166" decel="50000">
                                          <p:stCondLst>
                                            <p:cond delay="1668"/>
                                          </p:stCondLst>
                                        </p:cTn>
                                        <p:tgtEl>
                                          <p:spTgt spid="13"/>
                                        </p:tgtEl>
                                      </p:cBhvr>
                                      <p:to x="100000" y="100000"/>
                                    </p:animScale>
                                    <p:animScale>
                                      <p:cBhvr>
                                        <p:cTn id="53" dur="26">
                                          <p:stCondLst>
                                            <p:cond delay="1808"/>
                                          </p:stCondLst>
                                        </p:cTn>
                                        <p:tgtEl>
                                          <p:spTgt spid="13"/>
                                        </p:tgtEl>
                                      </p:cBhvr>
                                      <p:to x="100000" y="95000"/>
                                    </p:animScale>
                                    <p:animScale>
                                      <p:cBhvr>
                                        <p:cTn id="54" dur="166" decel="50000">
                                          <p:stCondLst>
                                            <p:cond delay="1834"/>
                                          </p:stCondLst>
                                        </p:cTn>
                                        <p:tgtEl>
                                          <p:spTgt spid="13"/>
                                        </p:tgtEl>
                                      </p:cBhvr>
                                      <p:to x="100000" y="100000"/>
                                    </p:animScale>
                                  </p:childTnLst>
                                </p:cTn>
                              </p:par>
                            </p:childTnLst>
                          </p:cTn>
                        </p:par>
                        <p:par>
                          <p:cTn id="55" fill="hold">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80">
                                          <p:stCondLst>
                                            <p:cond delay="0"/>
                                          </p:stCondLst>
                                        </p:cTn>
                                        <p:tgtEl>
                                          <p:spTgt spid="14"/>
                                        </p:tgtEl>
                                      </p:cBhvr>
                                    </p:animEffect>
                                    <p:anim calcmode="lin" valueType="num">
                                      <p:cBhvr>
                                        <p:cTn id="5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4" dur="26">
                                          <p:stCondLst>
                                            <p:cond delay="650"/>
                                          </p:stCondLst>
                                        </p:cTn>
                                        <p:tgtEl>
                                          <p:spTgt spid="14"/>
                                        </p:tgtEl>
                                      </p:cBhvr>
                                      <p:to x="100000" y="60000"/>
                                    </p:animScale>
                                    <p:animScale>
                                      <p:cBhvr>
                                        <p:cTn id="65" dur="166" decel="50000">
                                          <p:stCondLst>
                                            <p:cond delay="676"/>
                                          </p:stCondLst>
                                        </p:cTn>
                                        <p:tgtEl>
                                          <p:spTgt spid="14"/>
                                        </p:tgtEl>
                                      </p:cBhvr>
                                      <p:to x="100000" y="100000"/>
                                    </p:animScale>
                                    <p:animScale>
                                      <p:cBhvr>
                                        <p:cTn id="66" dur="26">
                                          <p:stCondLst>
                                            <p:cond delay="1312"/>
                                          </p:stCondLst>
                                        </p:cTn>
                                        <p:tgtEl>
                                          <p:spTgt spid="14"/>
                                        </p:tgtEl>
                                      </p:cBhvr>
                                      <p:to x="100000" y="80000"/>
                                    </p:animScale>
                                    <p:animScale>
                                      <p:cBhvr>
                                        <p:cTn id="67" dur="166" decel="50000">
                                          <p:stCondLst>
                                            <p:cond delay="1338"/>
                                          </p:stCondLst>
                                        </p:cTn>
                                        <p:tgtEl>
                                          <p:spTgt spid="14"/>
                                        </p:tgtEl>
                                      </p:cBhvr>
                                      <p:to x="100000" y="100000"/>
                                    </p:animScale>
                                    <p:animScale>
                                      <p:cBhvr>
                                        <p:cTn id="68" dur="26">
                                          <p:stCondLst>
                                            <p:cond delay="1642"/>
                                          </p:stCondLst>
                                        </p:cTn>
                                        <p:tgtEl>
                                          <p:spTgt spid="14"/>
                                        </p:tgtEl>
                                      </p:cBhvr>
                                      <p:to x="100000" y="90000"/>
                                    </p:animScale>
                                    <p:animScale>
                                      <p:cBhvr>
                                        <p:cTn id="69" dur="166" decel="50000">
                                          <p:stCondLst>
                                            <p:cond delay="1668"/>
                                          </p:stCondLst>
                                        </p:cTn>
                                        <p:tgtEl>
                                          <p:spTgt spid="14"/>
                                        </p:tgtEl>
                                      </p:cBhvr>
                                      <p:to x="100000" y="100000"/>
                                    </p:animScale>
                                    <p:animScale>
                                      <p:cBhvr>
                                        <p:cTn id="70" dur="26">
                                          <p:stCondLst>
                                            <p:cond delay="1808"/>
                                          </p:stCondLst>
                                        </p:cTn>
                                        <p:tgtEl>
                                          <p:spTgt spid="14"/>
                                        </p:tgtEl>
                                      </p:cBhvr>
                                      <p:to x="100000" y="95000"/>
                                    </p:animScale>
                                    <p:animScale>
                                      <p:cBhvr>
                                        <p:cTn id="71" dur="166" decel="50000">
                                          <p:stCondLst>
                                            <p:cond delay="1834"/>
                                          </p:stCondLst>
                                        </p:cTn>
                                        <p:tgtEl>
                                          <p:spTgt spid="14"/>
                                        </p:tgtEl>
                                      </p:cBhvr>
                                      <p:to x="100000" y="100000"/>
                                    </p:animScale>
                                  </p:childTnLst>
                                </p:cTn>
                              </p:par>
                            </p:childTnLst>
                          </p:cTn>
                        </p:par>
                        <p:par>
                          <p:cTn id="72" fill="hold">
                            <p:stCondLst>
                              <p:cond delay="8000"/>
                            </p:stCondLst>
                            <p:childTnLst>
                              <p:par>
                                <p:cTn id="73" presetID="26"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down)">
                                      <p:cBhvr>
                                        <p:cTn id="75" dur="580">
                                          <p:stCondLst>
                                            <p:cond delay="0"/>
                                          </p:stCondLst>
                                        </p:cTn>
                                        <p:tgtEl>
                                          <p:spTgt spid="15"/>
                                        </p:tgtEl>
                                      </p:cBhvr>
                                    </p:animEffect>
                                    <p:anim calcmode="lin" valueType="num">
                                      <p:cBhvr>
                                        <p:cTn id="7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1" dur="26">
                                          <p:stCondLst>
                                            <p:cond delay="650"/>
                                          </p:stCondLst>
                                        </p:cTn>
                                        <p:tgtEl>
                                          <p:spTgt spid="15"/>
                                        </p:tgtEl>
                                      </p:cBhvr>
                                      <p:to x="100000" y="60000"/>
                                    </p:animScale>
                                    <p:animScale>
                                      <p:cBhvr>
                                        <p:cTn id="82" dur="166" decel="50000">
                                          <p:stCondLst>
                                            <p:cond delay="676"/>
                                          </p:stCondLst>
                                        </p:cTn>
                                        <p:tgtEl>
                                          <p:spTgt spid="15"/>
                                        </p:tgtEl>
                                      </p:cBhvr>
                                      <p:to x="100000" y="100000"/>
                                    </p:animScale>
                                    <p:animScale>
                                      <p:cBhvr>
                                        <p:cTn id="83" dur="26">
                                          <p:stCondLst>
                                            <p:cond delay="1312"/>
                                          </p:stCondLst>
                                        </p:cTn>
                                        <p:tgtEl>
                                          <p:spTgt spid="15"/>
                                        </p:tgtEl>
                                      </p:cBhvr>
                                      <p:to x="100000" y="80000"/>
                                    </p:animScale>
                                    <p:animScale>
                                      <p:cBhvr>
                                        <p:cTn id="84" dur="166" decel="50000">
                                          <p:stCondLst>
                                            <p:cond delay="1338"/>
                                          </p:stCondLst>
                                        </p:cTn>
                                        <p:tgtEl>
                                          <p:spTgt spid="15"/>
                                        </p:tgtEl>
                                      </p:cBhvr>
                                      <p:to x="100000" y="100000"/>
                                    </p:animScale>
                                    <p:animScale>
                                      <p:cBhvr>
                                        <p:cTn id="85" dur="26">
                                          <p:stCondLst>
                                            <p:cond delay="1642"/>
                                          </p:stCondLst>
                                        </p:cTn>
                                        <p:tgtEl>
                                          <p:spTgt spid="15"/>
                                        </p:tgtEl>
                                      </p:cBhvr>
                                      <p:to x="100000" y="90000"/>
                                    </p:animScale>
                                    <p:animScale>
                                      <p:cBhvr>
                                        <p:cTn id="86" dur="166" decel="50000">
                                          <p:stCondLst>
                                            <p:cond delay="1668"/>
                                          </p:stCondLst>
                                        </p:cTn>
                                        <p:tgtEl>
                                          <p:spTgt spid="15"/>
                                        </p:tgtEl>
                                      </p:cBhvr>
                                      <p:to x="100000" y="100000"/>
                                    </p:animScale>
                                    <p:animScale>
                                      <p:cBhvr>
                                        <p:cTn id="87" dur="26">
                                          <p:stCondLst>
                                            <p:cond delay="1808"/>
                                          </p:stCondLst>
                                        </p:cTn>
                                        <p:tgtEl>
                                          <p:spTgt spid="15"/>
                                        </p:tgtEl>
                                      </p:cBhvr>
                                      <p:to x="100000" y="95000"/>
                                    </p:animScale>
                                    <p:animScale>
                                      <p:cBhvr>
                                        <p:cTn id="88" dur="166" decel="50000">
                                          <p:stCondLst>
                                            <p:cond delay="1834"/>
                                          </p:stCondLst>
                                        </p:cTn>
                                        <p:tgtEl>
                                          <p:spTgt spid="15"/>
                                        </p:tgtEl>
                                      </p:cBhvr>
                                      <p:to x="100000" y="100000"/>
                                    </p:animScale>
                                  </p:childTnLst>
                                </p:cTn>
                              </p:par>
                            </p:childTnLst>
                          </p:cTn>
                        </p:par>
                        <p:par>
                          <p:cTn id="89" fill="hold">
                            <p:stCondLst>
                              <p:cond delay="10000"/>
                            </p:stCondLst>
                            <p:childTnLst>
                              <p:par>
                                <p:cTn id="90" presetID="26" presetClass="entr" presetSubtype="0" fill="hold" grpId="0" nodeType="after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ipe(down)">
                                      <p:cBhvr>
                                        <p:cTn id="92" dur="580">
                                          <p:stCondLst>
                                            <p:cond delay="0"/>
                                          </p:stCondLst>
                                        </p:cTn>
                                        <p:tgtEl>
                                          <p:spTgt spid="16"/>
                                        </p:tgtEl>
                                      </p:cBhvr>
                                    </p:animEffect>
                                    <p:anim calcmode="lin" valueType="num">
                                      <p:cBhvr>
                                        <p:cTn id="9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8" dur="26">
                                          <p:stCondLst>
                                            <p:cond delay="650"/>
                                          </p:stCondLst>
                                        </p:cTn>
                                        <p:tgtEl>
                                          <p:spTgt spid="16"/>
                                        </p:tgtEl>
                                      </p:cBhvr>
                                      <p:to x="100000" y="60000"/>
                                    </p:animScale>
                                    <p:animScale>
                                      <p:cBhvr>
                                        <p:cTn id="99" dur="166" decel="50000">
                                          <p:stCondLst>
                                            <p:cond delay="676"/>
                                          </p:stCondLst>
                                        </p:cTn>
                                        <p:tgtEl>
                                          <p:spTgt spid="16"/>
                                        </p:tgtEl>
                                      </p:cBhvr>
                                      <p:to x="100000" y="100000"/>
                                    </p:animScale>
                                    <p:animScale>
                                      <p:cBhvr>
                                        <p:cTn id="100" dur="26">
                                          <p:stCondLst>
                                            <p:cond delay="1312"/>
                                          </p:stCondLst>
                                        </p:cTn>
                                        <p:tgtEl>
                                          <p:spTgt spid="16"/>
                                        </p:tgtEl>
                                      </p:cBhvr>
                                      <p:to x="100000" y="80000"/>
                                    </p:animScale>
                                    <p:animScale>
                                      <p:cBhvr>
                                        <p:cTn id="101" dur="166" decel="50000">
                                          <p:stCondLst>
                                            <p:cond delay="1338"/>
                                          </p:stCondLst>
                                        </p:cTn>
                                        <p:tgtEl>
                                          <p:spTgt spid="16"/>
                                        </p:tgtEl>
                                      </p:cBhvr>
                                      <p:to x="100000" y="100000"/>
                                    </p:animScale>
                                    <p:animScale>
                                      <p:cBhvr>
                                        <p:cTn id="102" dur="26">
                                          <p:stCondLst>
                                            <p:cond delay="1642"/>
                                          </p:stCondLst>
                                        </p:cTn>
                                        <p:tgtEl>
                                          <p:spTgt spid="16"/>
                                        </p:tgtEl>
                                      </p:cBhvr>
                                      <p:to x="100000" y="90000"/>
                                    </p:animScale>
                                    <p:animScale>
                                      <p:cBhvr>
                                        <p:cTn id="103" dur="166" decel="50000">
                                          <p:stCondLst>
                                            <p:cond delay="1668"/>
                                          </p:stCondLst>
                                        </p:cTn>
                                        <p:tgtEl>
                                          <p:spTgt spid="16"/>
                                        </p:tgtEl>
                                      </p:cBhvr>
                                      <p:to x="100000" y="100000"/>
                                    </p:animScale>
                                    <p:animScale>
                                      <p:cBhvr>
                                        <p:cTn id="104" dur="26">
                                          <p:stCondLst>
                                            <p:cond delay="1808"/>
                                          </p:stCondLst>
                                        </p:cTn>
                                        <p:tgtEl>
                                          <p:spTgt spid="16"/>
                                        </p:tgtEl>
                                      </p:cBhvr>
                                      <p:to x="100000" y="95000"/>
                                    </p:animScale>
                                    <p:animScale>
                                      <p:cBhvr>
                                        <p:cTn id="105" dur="166" decel="50000">
                                          <p:stCondLst>
                                            <p:cond delay="1834"/>
                                          </p:stCondLst>
                                        </p:cTn>
                                        <p:tgtEl>
                                          <p:spTgt spid="16"/>
                                        </p:tgtEl>
                                      </p:cBhvr>
                                      <p:to x="100000" y="100000"/>
                                    </p:animScale>
                                  </p:childTnLst>
                                </p:cTn>
                              </p:par>
                            </p:childTnLst>
                          </p:cTn>
                        </p:par>
                        <p:par>
                          <p:cTn id="106" fill="hold">
                            <p:stCondLst>
                              <p:cond delay="12000"/>
                            </p:stCondLst>
                            <p:childTnLst>
                              <p:par>
                                <p:cTn id="107" presetID="26" presetClass="entr" presetSubtype="0" fill="hold" grpId="0"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wipe(down)">
                                      <p:cBhvr>
                                        <p:cTn id="109" dur="580">
                                          <p:stCondLst>
                                            <p:cond delay="0"/>
                                          </p:stCondLst>
                                        </p:cTn>
                                        <p:tgtEl>
                                          <p:spTgt spid="17"/>
                                        </p:tgtEl>
                                      </p:cBhvr>
                                    </p:animEffect>
                                    <p:anim calcmode="lin" valueType="num">
                                      <p:cBhvr>
                                        <p:cTn id="11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15" dur="26">
                                          <p:stCondLst>
                                            <p:cond delay="650"/>
                                          </p:stCondLst>
                                        </p:cTn>
                                        <p:tgtEl>
                                          <p:spTgt spid="17"/>
                                        </p:tgtEl>
                                      </p:cBhvr>
                                      <p:to x="100000" y="60000"/>
                                    </p:animScale>
                                    <p:animScale>
                                      <p:cBhvr>
                                        <p:cTn id="116" dur="166" decel="50000">
                                          <p:stCondLst>
                                            <p:cond delay="676"/>
                                          </p:stCondLst>
                                        </p:cTn>
                                        <p:tgtEl>
                                          <p:spTgt spid="17"/>
                                        </p:tgtEl>
                                      </p:cBhvr>
                                      <p:to x="100000" y="100000"/>
                                    </p:animScale>
                                    <p:animScale>
                                      <p:cBhvr>
                                        <p:cTn id="117" dur="26">
                                          <p:stCondLst>
                                            <p:cond delay="1312"/>
                                          </p:stCondLst>
                                        </p:cTn>
                                        <p:tgtEl>
                                          <p:spTgt spid="17"/>
                                        </p:tgtEl>
                                      </p:cBhvr>
                                      <p:to x="100000" y="80000"/>
                                    </p:animScale>
                                    <p:animScale>
                                      <p:cBhvr>
                                        <p:cTn id="118" dur="166" decel="50000">
                                          <p:stCondLst>
                                            <p:cond delay="1338"/>
                                          </p:stCondLst>
                                        </p:cTn>
                                        <p:tgtEl>
                                          <p:spTgt spid="17"/>
                                        </p:tgtEl>
                                      </p:cBhvr>
                                      <p:to x="100000" y="100000"/>
                                    </p:animScale>
                                    <p:animScale>
                                      <p:cBhvr>
                                        <p:cTn id="119" dur="26">
                                          <p:stCondLst>
                                            <p:cond delay="1642"/>
                                          </p:stCondLst>
                                        </p:cTn>
                                        <p:tgtEl>
                                          <p:spTgt spid="17"/>
                                        </p:tgtEl>
                                      </p:cBhvr>
                                      <p:to x="100000" y="90000"/>
                                    </p:animScale>
                                    <p:animScale>
                                      <p:cBhvr>
                                        <p:cTn id="120" dur="166" decel="50000">
                                          <p:stCondLst>
                                            <p:cond delay="1668"/>
                                          </p:stCondLst>
                                        </p:cTn>
                                        <p:tgtEl>
                                          <p:spTgt spid="17"/>
                                        </p:tgtEl>
                                      </p:cBhvr>
                                      <p:to x="100000" y="100000"/>
                                    </p:animScale>
                                    <p:animScale>
                                      <p:cBhvr>
                                        <p:cTn id="121" dur="26">
                                          <p:stCondLst>
                                            <p:cond delay="1808"/>
                                          </p:stCondLst>
                                        </p:cTn>
                                        <p:tgtEl>
                                          <p:spTgt spid="17"/>
                                        </p:tgtEl>
                                      </p:cBhvr>
                                      <p:to x="100000" y="95000"/>
                                    </p:animScale>
                                    <p:animScale>
                                      <p:cBhvr>
                                        <p:cTn id="122"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a:stretch>
        </a:blip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69461" t="6666" r="5974" b="78450"/>
          <a:stretch/>
        </p:blipFill>
        <p:spPr>
          <a:xfrm>
            <a:off x="11285629" y="259960"/>
            <a:ext cx="993775" cy="682689"/>
          </a:xfrm>
          <a:prstGeom prst="rect">
            <a:avLst/>
          </a:prstGeom>
        </p:spPr>
      </p:pic>
      <p:sp>
        <p:nvSpPr>
          <p:cNvPr id="3" name="Rectangle 2">
            <a:extLst>
              <a:ext uri="{FF2B5EF4-FFF2-40B4-BE49-F238E27FC236}">
                <a16:creationId xmlns:a16="http://schemas.microsoft.com/office/drawing/2014/main" id="{1A6AC415-92EF-431C-898C-6A908292BB94}"/>
              </a:ext>
            </a:extLst>
          </p:cNvPr>
          <p:cNvSpPr/>
          <p:nvPr/>
        </p:nvSpPr>
        <p:spPr>
          <a:xfrm>
            <a:off x="2111657" y="219374"/>
            <a:ext cx="8124340" cy="1446550"/>
          </a:xfrm>
          <a:prstGeom prst="rect">
            <a:avLst/>
          </a:prstGeom>
          <a:noFill/>
        </p:spPr>
        <p:txBody>
          <a:bodyPr wrap="none" lIns="91440" tIns="45720" rIns="91440" bIns="45720">
            <a:spAutoFit/>
          </a:bodyPr>
          <a:lstStyle/>
          <a:p>
            <a:pPr algn="ctr"/>
            <a:r>
              <a:rPr lang="en-US" sz="8800">
                <a:ln w="0">
                  <a:solidFill>
                    <a:schemeClr val="bg1"/>
                  </a:solidFill>
                </a:ln>
                <a:solidFill>
                  <a:srgbClr val="002060"/>
                </a:solidFill>
                <a:latin typeface="UTM Mother" panose="02040603050506020204" pitchFamily="18" charset="0"/>
              </a:rPr>
              <a:t>Luyện đọc câu</a:t>
            </a:r>
            <a:endParaRPr lang="en-US" sz="8800" b="0" cap="none" spc="0">
              <a:ln w="0">
                <a:solidFill>
                  <a:schemeClr val="bg1"/>
                </a:solidFill>
              </a:ln>
              <a:solidFill>
                <a:srgbClr val="002060"/>
              </a:solidFill>
              <a:latin typeface="UTM Mother" panose="02040603050506020204" pitchFamily="18" charset="0"/>
            </a:endParaRPr>
          </a:p>
        </p:txBody>
      </p:sp>
      <p:sp>
        <p:nvSpPr>
          <p:cNvPr id="18" name="椭圆 39">
            <a:extLst>
              <a:ext uri="{FF2B5EF4-FFF2-40B4-BE49-F238E27FC236}">
                <a16:creationId xmlns:a16="http://schemas.microsoft.com/office/drawing/2014/main" id="{8B2B50C4-B0AB-4667-98C0-8EBEEADEC862}"/>
              </a:ext>
            </a:extLst>
          </p:cNvPr>
          <p:cNvSpPr/>
          <p:nvPr/>
        </p:nvSpPr>
        <p:spPr>
          <a:xfrm>
            <a:off x="145722" y="2055043"/>
            <a:ext cx="12630739" cy="32091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US" altLang="en-US" sz="4800" dirty="0" err="1">
                <a:solidFill>
                  <a:schemeClr val="tx1"/>
                </a:solidFill>
                <a:latin typeface="Arial" panose="020B0604020202020204" pitchFamily="34" charset="0"/>
                <a:cs typeface="Arial" panose="020B0604020202020204" pitchFamily="34" charset="0"/>
              </a:rPr>
              <a:t>Ông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err="1">
                <a:solidFill>
                  <a:schemeClr val="tx1"/>
                </a:solidFill>
                <a:latin typeface="Arial" panose="020B0604020202020204" pitchFamily="34" charset="0"/>
                <a:cs typeface="Arial" panose="020B0604020202020204" pitchFamily="34" charset="0"/>
              </a:rPr>
              <a:t>đã</a:t>
            </a:r>
            <a:r>
              <a:rPr lang="en-US" altLang="en-US" sz="4800">
                <a:solidFill>
                  <a:schemeClr val="tx1"/>
                </a:solidFill>
                <a:latin typeface="Arial" panose="020B0604020202020204" pitchFamily="34" charset="0"/>
                <a:cs typeface="Arial" panose="020B0604020202020204" pitchFamily="34" charset="0"/>
              </a:rPr>
              <a:t> hiểu những </a:t>
            </a:r>
            <a:r>
              <a:rPr lang="en-US" altLang="en-US" sz="4800" dirty="0">
                <a:solidFill>
                  <a:schemeClr val="tx1"/>
                </a:solidFill>
                <a:latin typeface="Arial" panose="020B0604020202020204" pitchFamily="34" charset="0"/>
                <a:cs typeface="Arial" panose="020B0604020202020204" pitchFamily="34" charset="0"/>
              </a:rPr>
              <a:t>ý </a:t>
            </a:r>
            <a:r>
              <a:rPr lang="en-US" altLang="en-US" sz="4800" dirty="0" err="1">
                <a:solidFill>
                  <a:schemeClr val="tx1"/>
                </a:solidFill>
                <a:latin typeface="Arial" panose="020B0604020202020204" pitchFamily="34" charset="0"/>
                <a:cs typeface="Arial" panose="020B0604020202020204" pitchFamily="34" charset="0"/>
              </a:rPr>
              <a:t>tưởng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hình</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thành</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trong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suy</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tính</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của</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người</a:t>
            </a:r>
            <a:r>
              <a:rPr lang="en-US" altLang="en-US" sz="4800" dirty="0">
                <a:solidFill>
                  <a:schemeClr val="tx1"/>
                </a:solidFill>
                <a:latin typeface="Arial" panose="020B0604020202020204" pitchFamily="34" charset="0"/>
                <a:cs typeface="Arial" panose="020B0604020202020204" pitchFamily="34" charset="0"/>
              </a:rPr>
              <a:t> con </a:t>
            </a:r>
            <a:r>
              <a:rPr lang="en-US" altLang="en-US" sz="4800" err="1">
                <a:solidFill>
                  <a:schemeClr val="tx1"/>
                </a:solidFill>
                <a:latin typeface="Arial" panose="020B0604020202020204" pitchFamily="34" charset="0"/>
                <a:cs typeface="Arial" panose="020B0604020202020204" pitchFamily="34" charset="0"/>
              </a:rPr>
              <a:t>trai</a:t>
            </a:r>
            <a:r>
              <a:rPr lang="en-US" altLang="en-US" sz="4800">
                <a:solidFill>
                  <a:schemeClr val="tx1"/>
                </a:solidFill>
                <a:latin typeface="Arial" panose="020B0604020202020204" pitchFamily="34" charset="0"/>
                <a:cs typeface="Arial" panose="020B0604020202020204" pitchFamily="34" charset="0"/>
              </a:rPr>
              <a:t> ông quan </a:t>
            </a:r>
            <a:r>
              <a:rPr lang="en-US" altLang="en-US" sz="4800" dirty="0" err="1">
                <a:solidFill>
                  <a:schemeClr val="tx1"/>
                </a:solidFill>
                <a:latin typeface="Arial" panose="020B0604020202020204" pitchFamily="34" charset="0"/>
                <a:cs typeface="Arial" panose="020B0604020202020204" pitchFamily="34" charset="0"/>
              </a:rPr>
              <a:t>trọng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err="1">
                <a:solidFill>
                  <a:schemeClr val="tx1"/>
                </a:solidFill>
                <a:latin typeface="Arial" panose="020B0604020202020204" pitchFamily="34" charset="0"/>
                <a:cs typeface="Arial" panose="020B0604020202020204" pitchFamily="34" charset="0"/>
              </a:rPr>
              <a:t>nhường</a:t>
            </a:r>
            <a:r>
              <a:rPr lang="en-US" altLang="en-US" sz="4800">
                <a:solidFill>
                  <a:schemeClr val="tx1"/>
                </a:solidFill>
                <a:latin typeface="Arial" panose="020B0604020202020204" pitchFamily="34" charset="0"/>
                <a:cs typeface="Arial" panose="020B0604020202020204" pitchFamily="34" charset="0"/>
              </a:rPr>
              <a:t> nào.</a:t>
            </a:r>
            <a:endParaRPr lang="en-US" altLang="en-US" sz="4800" dirty="0">
              <a:solidFill>
                <a:schemeClr val="tx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ED489E11-B82D-4CDB-B3FC-CB6073F0EF6F}"/>
              </a:ext>
            </a:extLst>
          </p:cNvPr>
          <p:cNvCxnSpPr>
            <a:cxnSpLocks/>
          </p:cNvCxnSpPr>
          <p:nvPr/>
        </p:nvCxnSpPr>
        <p:spPr>
          <a:xfrm flipH="1">
            <a:off x="6029283" y="2290713"/>
            <a:ext cx="144544" cy="487605"/>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grpSp>
        <p:nvGrpSpPr>
          <p:cNvPr id="5" name="Group 4">
            <a:extLst>
              <a:ext uri="{FF2B5EF4-FFF2-40B4-BE49-F238E27FC236}">
                <a16:creationId xmlns:a16="http://schemas.microsoft.com/office/drawing/2014/main" id="{730B1E4D-955B-4986-86BD-5C816AAB9905}"/>
              </a:ext>
            </a:extLst>
          </p:cNvPr>
          <p:cNvGrpSpPr/>
          <p:nvPr/>
        </p:nvGrpSpPr>
        <p:grpSpPr>
          <a:xfrm>
            <a:off x="5627072" y="4553145"/>
            <a:ext cx="302387" cy="484367"/>
            <a:chOff x="5627073" y="4443625"/>
            <a:chExt cx="289088" cy="593888"/>
          </a:xfrm>
        </p:grpSpPr>
        <p:cxnSp>
          <p:nvCxnSpPr>
            <p:cNvPr id="21" name="Straight Connector 20">
              <a:extLst>
                <a:ext uri="{FF2B5EF4-FFF2-40B4-BE49-F238E27FC236}">
                  <a16:creationId xmlns:a16="http://schemas.microsoft.com/office/drawing/2014/main" id="{1BBCDFA0-2108-468B-B11E-1E59FE05F706}"/>
                </a:ext>
              </a:extLst>
            </p:cNvPr>
            <p:cNvCxnSpPr/>
            <p:nvPr/>
          </p:nvCxnSpPr>
          <p:spPr>
            <a:xfrm flipH="1">
              <a:off x="5627073" y="4443625"/>
              <a:ext cx="144544" cy="593888"/>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3D404E6-F29F-4E08-A999-84F123DF34C4}"/>
                </a:ext>
              </a:extLst>
            </p:cNvPr>
            <p:cNvCxnSpPr/>
            <p:nvPr/>
          </p:nvCxnSpPr>
          <p:spPr>
            <a:xfrm flipH="1">
              <a:off x="5771617" y="4443625"/>
              <a:ext cx="144544" cy="593888"/>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grpSp>
      <p:cxnSp>
        <p:nvCxnSpPr>
          <p:cNvPr id="24" name="Straight Connector 23">
            <a:extLst>
              <a:ext uri="{FF2B5EF4-FFF2-40B4-BE49-F238E27FC236}">
                <a16:creationId xmlns:a16="http://schemas.microsoft.com/office/drawing/2014/main" id="{6476FD47-3D23-457A-A39E-2AC78235266E}"/>
              </a:ext>
            </a:extLst>
          </p:cNvPr>
          <p:cNvCxnSpPr>
            <a:cxnSpLocks/>
          </p:cNvCxnSpPr>
          <p:nvPr/>
        </p:nvCxnSpPr>
        <p:spPr>
          <a:xfrm flipH="1">
            <a:off x="7605131" y="3791146"/>
            <a:ext cx="144544" cy="487605"/>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02751315"/>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258635" y="2831148"/>
            <a:ext cx="4309192" cy="1754326"/>
          </a:xfrm>
          <a:prstGeom prst="rect">
            <a:avLst/>
          </a:prstGeom>
          <a:noFill/>
        </p:spPr>
        <p:txBody>
          <a:bodyPr wrap="none" lIns="91440" tIns="45720" rIns="91440" bIns="45720">
            <a:spAutoFit/>
          </a:bodyPr>
          <a:lstStyle/>
          <a:p>
            <a:pPr algn="ctr"/>
            <a:r>
              <a:rPr lang="en-US" sz="5400" b="0" cap="none" spc="0">
                <a:ln w="0">
                  <a:solidFill>
                    <a:schemeClr val="tx1"/>
                  </a:solidFill>
                </a:ln>
                <a:latin typeface="UTM Loko" panose="02040603050506020204" pitchFamily="18" charset="0"/>
              </a:rPr>
              <a:t>GIẢI NGHĨA</a:t>
            </a:r>
          </a:p>
          <a:p>
            <a:pPr algn="ctr"/>
            <a:r>
              <a:rPr lang="en-US" sz="5400">
                <a:ln w="0">
                  <a:solidFill>
                    <a:schemeClr val="tx1"/>
                  </a:solidFill>
                </a:ln>
                <a:latin typeface="UTM Loko" panose="02040603050506020204" pitchFamily="18" charset="0"/>
              </a:rPr>
              <a:t>TỪ</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1346007280"/>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53CDA03-FD8E-4FD7-B52E-55A8EC8C726B}"/>
              </a:ext>
            </a:extLst>
          </p:cNvPr>
          <p:cNvSpPr/>
          <p:nvPr/>
        </p:nvSpPr>
        <p:spPr>
          <a:xfrm>
            <a:off x="678730" y="1596752"/>
            <a:ext cx="11057641" cy="45720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EDF7BCE-4002-4685-8F76-0085DCB708C3}"/>
              </a:ext>
            </a:extLst>
          </p:cNvPr>
          <p:cNvSpPr/>
          <p:nvPr/>
        </p:nvSpPr>
        <p:spPr>
          <a:xfrm>
            <a:off x="2720716" y="82733"/>
            <a:ext cx="6750567" cy="1323439"/>
          </a:xfrm>
          <a:prstGeom prst="rect">
            <a:avLst/>
          </a:prstGeom>
          <a:noFill/>
        </p:spPr>
        <p:txBody>
          <a:bodyPr wrap="none" lIns="91440" tIns="45720" rIns="91440" bIns="45720">
            <a:spAutoFit/>
          </a:bodyPr>
          <a:lstStyle/>
          <a:p>
            <a:pPr algn="ctr"/>
            <a:r>
              <a:rPr lang="en-US" sz="8000" b="0" cap="none" spc="0">
                <a:ln w="0"/>
                <a:solidFill>
                  <a:schemeClr val="tx1"/>
                </a:solidFill>
                <a:latin typeface="UTM Mother" panose="02040603050506020204" pitchFamily="18" charset="0"/>
              </a:rPr>
              <a:t>Giải nghĩa từ</a:t>
            </a:r>
          </a:p>
        </p:txBody>
      </p:sp>
      <p:sp>
        <p:nvSpPr>
          <p:cNvPr id="12" name="TextBox 11">
            <a:extLst>
              <a:ext uri="{FF2B5EF4-FFF2-40B4-BE49-F238E27FC236}">
                <a16:creationId xmlns:a16="http://schemas.microsoft.com/office/drawing/2014/main" id="{A4EB8CEE-240B-4A06-AF18-BACC2C74D6F2}"/>
              </a:ext>
            </a:extLst>
          </p:cNvPr>
          <p:cNvSpPr txBox="1"/>
          <p:nvPr/>
        </p:nvSpPr>
        <p:spPr>
          <a:xfrm>
            <a:off x="1011024" y="1812752"/>
            <a:ext cx="10169950" cy="3970318"/>
          </a:xfrm>
          <a:prstGeom prst="rect">
            <a:avLst/>
          </a:prstGeom>
          <a:noFill/>
        </p:spPr>
        <p:txBody>
          <a:bodyPr wrap="square">
            <a:spAutoFit/>
          </a:bodyPr>
          <a:lstStyle/>
          <a:p>
            <a:pPr marL="285750" indent="-285750" algn="just">
              <a:buFont typeface="Wingdings" panose="05000000000000000000" pitchFamily="2" charset="2"/>
              <a:buChar char="§"/>
            </a:pPr>
            <a:r>
              <a:rPr lang="vi-VN" sz="3600" b="1" i="0">
                <a:effectLst/>
                <a:latin typeface="OpenSans"/>
              </a:rPr>
              <a:t>Ngư trường</a:t>
            </a:r>
            <a:r>
              <a:rPr lang="vi-VN" sz="3600" b="0" i="0">
                <a:effectLst/>
                <a:latin typeface="OpenSans"/>
              </a:rPr>
              <a:t>: Vùng biển có nhiều tôm cá, thuận tiện cho việc đánh bắt</a:t>
            </a:r>
            <a:r>
              <a:rPr lang="en-US" sz="3600" b="0" i="0">
                <a:effectLst/>
                <a:latin typeface="OpenSans"/>
              </a:rPr>
              <a:t>.</a:t>
            </a:r>
            <a:endParaRPr lang="vi-VN" sz="3600" b="0" i="0">
              <a:effectLst/>
              <a:latin typeface="OpenSans"/>
            </a:endParaRPr>
          </a:p>
          <a:p>
            <a:pPr marL="285750" indent="-285750" algn="just">
              <a:buFont typeface="Wingdings" panose="05000000000000000000" pitchFamily="2" charset="2"/>
              <a:buChar char="§"/>
            </a:pPr>
            <a:r>
              <a:rPr lang="vi-VN" sz="3600" b="1" i="0">
                <a:effectLst/>
                <a:latin typeface="OpenSans"/>
              </a:rPr>
              <a:t>Vàng lưới</a:t>
            </a:r>
            <a:r>
              <a:rPr lang="vi-VN" sz="3600" b="0" i="0">
                <a:effectLst/>
                <a:latin typeface="OpenSans"/>
              </a:rPr>
              <a:t>: Bộ lưới gồm nhiều tấm, có phao, chì, dùng để đánh bắt cá và các hải sản khác.</a:t>
            </a:r>
          </a:p>
          <a:p>
            <a:pPr marL="285750" indent="-285750" algn="just">
              <a:buFont typeface="Wingdings" panose="05000000000000000000" pitchFamily="2" charset="2"/>
              <a:buChar char="§"/>
            </a:pPr>
            <a:r>
              <a:rPr lang="vi-VN" sz="3600" b="1" i="0">
                <a:effectLst/>
                <a:latin typeface="OpenSans"/>
              </a:rPr>
              <a:t>Lưới đáy</a:t>
            </a:r>
            <a:r>
              <a:rPr lang="vi-VN" sz="3600" b="0" i="0">
                <a:effectLst/>
                <a:latin typeface="OpenSans"/>
              </a:rPr>
              <a:t>: Lưới đánh cá ăn chìm ở dưới đáy sông, vùng giáp biển</a:t>
            </a:r>
            <a:r>
              <a:rPr lang="en-US" sz="3600" b="0" i="0">
                <a:effectLst/>
                <a:latin typeface="OpenSans"/>
              </a:rPr>
              <a:t>.</a:t>
            </a:r>
            <a:endParaRPr lang="vi-VN" sz="3600" b="0" i="0">
              <a:effectLst/>
              <a:latin typeface="OpenSans"/>
            </a:endParaRPr>
          </a:p>
          <a:p>
            <a:pPr marL="285750" indent="-285750" algn="just">
              <a:buFont typeface="Wingdings" panose="05000000000000000000" pitchFamily="2" charset="2"/>
              <a:buChar char="§"/>
            </a:pPr>
            <a:r>
              <a:rPr lang="vi-VN" sz="3600" b="1" i="0">
                <a:effectLst/>
                <a:latin typeface="OpenSans"/>
              </a:rPr>
              <a:t>Lưu cữu</a:t>
            </a:r>
            <a:r>
              <a:rPr lang="vi-VN" sz="3600" b="0" i="0">
                <a:effectLst/>
                <a:latin typeface="OpenSans"/>
              </a:rPr>
              <a:t>: Để cố định đã lâu, không thay đổi</a:t>
            </a:r>
            <a:r>
              <a:rPr lang="en-US" sz="3600" b="0" i="0">
                <a:effectLst/>
                <a:latin typeface="OpenSans"/>
              </a:rPr>
              <a:t>.</a:t>
            </a:r>
            <a:endParaRPr lang="vi-VN" sz="3600" b="0" i="0">
              <a:effectLst/>
              <a:latin typeface="OpenSans"/>
            </a:endParaRPr>
          </a:p>
        </p:txBody>
      </p:sp>
    </p:spTree>
    <p:extLst>
      <p:ext uri="{BB962C8B-B14F-4D97-AF65-F5344CB8AC3E}">
        <p14:creationId xmlns:p14="http://schemas.microsoft.com/office/powerpoint/2010/main" val="144311742"/>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ight&#10;&#10;Description automatically generated">
            <a:extLst>
              <a:ext uri="{FF2B5EF4-FFF2-40B4-BE49-F238E27FC236}">
                <a16:creationId xmlns:a16="http://schemas.microsoft.com/office/drawing/2014/main" id="{7CF76D75-E15D-48F1-BEB1-9C342FE35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14" b="83333"/>
          <a:stretch/>
        </p:blipFill>
        <p:spPr>
          <a:xfrm flipH="1">
            <a:off x="-153034" y="4346096"/>
            <a:ext cx="6560418" cy="1664735"/>
          </a:xfrm>
          <a:prstGeom prst="rect">
            <a:avLst/>
          </a:prstGeom>
        </p:spPr>
      </p:pic>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1026" name="Picture 2" descr="Làng biển không có cỗ cưới, lễ tang">
            <a:extLst>
              <a:ext uri="{FF2B5EF4-FFF2-40B4-BE49-F238E27FC236}">
                <a16:creationId xmlns:a16="http://schemas.microsoft.com/office/drawing/2014/main" id="{6A993F3A-272C-415C-B1BB-13ACA6FB1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678" y="135976"/>
            <a:ext cx="5527549" cy="39124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àng biển cuối trời Tây Nam của Tổ quốc - VnExpress Du lịch">
            <a:extLst>
              <a:ext uri="{FF2B5EF4-FFF2-40B4-BE49-F238E27FC236}">
                <a16:creationId xmlns:a16="http://schemas.microsoft.com/office/drawing/2014/main" id="{43F58F76-25FB-4E94-B7B1-9752BEAA22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4778" y="2813189"/>
            <a:ext cx="5527550" cy="39124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2FD3220-46C6-46D6-9EE0-0F977AFCD0C6}"/>
              </a:ext>
            </a:extLst>
          </p:cNvPr>
          <p:cNvSpPr/>
          <p:nvPr/>
        </p:nvSpPr>
        <p:spPr>
          <a:xfrm>
            <a:off x="1292977" y="4543179"/>
            <a:ext cx="3324949" cy="1200329"/>
          </a:xfrm>
          <a:prstGeom prst="rect">
            <a:avLst/>
          </a:prstGeom>
          <a:noFill/>
        </p:spPr>
        <p:txBody>
          <a:bodyPr wrap="none" lIns="91440" tIns="45720" rIns="91440" bIns="45720">
            <a:spAutoFit/>
          </a:bodyPr>
          <a:lstStyle/>
          <a:p>
            <a:pPr algn="ctr"/>
            <a:r>
              <a:rPr lang="en-US" sz="7200" b="0" cap="none" spc="0">
                <a:ln w="0"/>
                <a:solidFill>
                  <a:srgbClr val="01819C"/>
                </a:solidFill>
                <a:latin typeface="UTM Habano" panose="02040603050506020204" pitchFamily="18" charset="0"/>
              </a:rPr>
              <a:t>Làng biển</a:t>
            </a:r>
          </a:p>
        </p:txBody>
      </p:sp>
    </p:spTree>
    <p:extLst>
      <p:ext uri="{BB962C8B-B14F-4D97-AF65-F5344CB8AC3E}">
        <p14:creationId xmlns:p14="http://schemas.microsoft.com/office/powerpoint/2010/main" val="4038943675"/>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3D5A3C14-139D-4B14-A6F7-CB8C2D745692}"/>
              </a:ext>
            </a:extLst>
          </p:cNvPr>
          <p:cNvGrpSpPr/>
          <p:nvPr/>
        </p:nvGrpSpPr>
        <p:grpSpPr>
          <a:xfrm>
            <a:off x="-464419" y="771039"/>
            <a:ext cx="7506241" cy="1664735"/>
            <a:chOff x="-464419" y="771039"/>
            <a:chExt cx="7506241" cy="1664735"/>
          </a:xfrm>
        </p:grpSpPr>
        <p:pic>
          <p:nvPicPr>
            <p:cNvPr id="9" name="Picture 8" descr="A picture containing light&#10;&#10;Description automatically generated">
              <a:extLst>
                <a:ext uri="{FF2B5EF4-FFF2-40B4-BE49-F238E27FC236}">
                  <a16:creationId xmlns:a16="http://schemas.microsoft.com/office/drawing/2014/main" id="{A1DC988A-D42E-448E-933B-B6E97A690C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464419" y="771039"/>
              <a:ext cx="7506241" cy="1664735"/>
            </a:xfrm>
            <a:prstGeom prst="rect">
              <a:avLst/>
            </a:prstGeom>
          </p:spPr>
        </p:pic>
        <p:sp>
          <p:nvSpPr>
            <p:cNvPr id="2" name="Rectangle 1">
              <a:extLst>
                <a:ext uri="{FF2B5EF4-FFF2-40B4-BE49-F238E27FC236}">
                  <a16:creationId xmlns:a16="http://schemas.microsoft.com/office/drawing/2014/main" id="{12FD3220-46C6-46D6-9EE0-0F977AFCD0C6}"/>
                </a:ext>
              </a:extLst>
            </p:cNvPr>
            <p:cNvSpPr/>
            <p:nvPr/>
          </p:nvSpPr>
          <p:spPr>
            <a:xfrm>
              <a:off x="1419145" y="883980"/>
              <a:ext cx="3751348" cy="1200329"/>
            </a:xfrm>
            <a:prstGeom prst="rect">
              <a:avLst/>
            </a:prstGeom>
            <a:noFill/>
          </p:spPr>
          <p:txBody>
            <a:bodyPr wrap="none" lIns="91440" tIns="45720" rIns="91440" bIns="45720">
              <a:spAutoFit/>
            </a:bodyPr>
            <a:lstStyle/>
            <a:p>
              <a:pPr algn="ctr"/>
              <a:r>
                <a:rPr lang="en-US" sz="7200" b="0" cap="none" spc="0">
                  <a:ln w="0"/>
                  <a:solidFill>
                    <a:srgbClr val="01819C"/>
                  </a:solidFill>
                  <a:latin typeface="UTM Habano" panose="02040603050506020204" pitchFamily="18" charset="0"/>
                </a:rPr>
                <a:t>Ngư trường</a:t>
              </a:r>
            </a:p>
          </p:txBody>
        </p:sp>
      </p:grpSp>
      <p:pic>
        <p:nvPicPr>
          <p:cNvPr id="5122" name="Picture 2" descr="Ngư Trường Và Ngư Dân Trung Bộ - Website Bán Tour Du Lịch Hàng Đầu Việt Nam">
            <a:extLst>
              <a:ext uri="{FF2B5EF4-FFF2-40B4-BE49-F238E27FC236}">
                <a16:creationId xmlns:a16="http://schemas.microsoft.com/office/drawing/2014/main" id="{F28FF486-FEB3-4C9A-8F3E-C3A196BF32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518" y="221766"/>
            <a:ext cx="5650802" cy="37672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àng Sa, Trường Sa - những ngư trường truyền thống của Việt Nam">
            <a:extLst>
              <a:ext uri="{FF2B5EF4-FFF2-40B4-BE49-F238E27FC236}">
                <a16:creationId xmlns:a16="http://schemas.microsoft.com/office/drawing/2014/main" id="{862112D3-9409-45BF-A47F-4268C5BB99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876" y="2787240"/>
            <a:ext cx="5650802" cy="37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829315"/>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wheel(1)">
                                      <p:cBhvr>
                                        <p:cTn id="10" dur="2000"/>
                                        <p:tgtEl>
                                          <p:spTgt spid="5124"/>
                                        </p:tgtEl>
                                      </p:cBhvr>
                                    </p:animEffect>
                                  </p:childTnLst>
                                </p:cTn>
                              </p:par>
                              <p:par>
                                <p:cTn id="11" presetID="21" presetClass="entr" presetSubtype="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heel(1)">
                                      <p:cBhvr>
                                        <p:cTn id="1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light&#10;&#10;Description automatically generated">
            <a:extLst>
              <a:ext uri="{FF2B5EF4-FFF2-40B4-BE49-F238E27FC236}">
                <a16:creationId xmlns:a16="http://schemas.microsoft.com/office/drawing/2014/main" id="{C432070C-D1AD-4855-9AB3-720B65BA36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14" b="83333"/>
          <a:stretch/>
        </p:blipFill>
        <p:spPr>
          <a:xfrm flipH="1">
            <a:off x="2473435" y="4810657"/>
            <a:ext cx="7506241" cy="1664735"/>
          </a:xfrm>
          <a:prstGeom prst="rect">
            <a:avLst/>
          </a:prstGeom>
        </p:spPr>
      </p:pic>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
        <p:nvSpPr>
          <p:cNvPr id="2" name="Rectangle 1">
            <a:extLst>
              <a:ext uri="{FF2B5EF4-FFF2-40B4-BE49-F238E27FC236}">
                <a16:creationId xmlns:a16="http://schemas.microsoft.com/office/drawing/2014/main" id="{12FD3220-46C6-46D6-9EE0-0F977AFCD0C6}"/>
              </a:ext>
            </a:extLst>
          </p:cNvPr>
          <p:cNvSpPr/>
          <p:nvPr/>
        </p:nvSpPr>
        <p:spPr>
          <a:xfrm>
            <a:off x="4749229" y="5042861"/>
            <a:ext cx="2954655" cy="1200329"/>
          </a:xfrm>
          <a:prstGeom prst="rect">
            <a:avLst/>
          </a:prstGeom>
          <a:noFill/>
        </p:spPr>
        <p:txBody>
          <a:bodyPr wrap="none" lIns="91440" tIns="45720" rIns="91440" bIns="45720">
            <a:spAutoFit/>
          </a:bodyPr>
          <a:lstStyle/>
          <a:p>
            <a:pPr algn="ctr"/>
            <a:r>
              <a:rPr lang="en-US" sz="7200" b="0" cap="none" spc="0">
                <a:ln w="0"/>
                <a:solidFill>
                  <a:srgbClr val="01819C"/>
                </a:solidFill>
                <a:latin typeface="UTM Habano" panose="02040603050506020204" pitchFamily="18" charset="0"/>
              </a:rPr>
              <a:t>Lưới đáy</a:t>
            </a:r>
          </a:p>
        </p:txBody>
      </p:sp>
      <p:pic>
        <p:nvPicPr>
          <p:cNvPr id="6146" name="Picture 2" descr="Cược mạng sống với nghề đóng đáy giữa biển - VnExpress">
            <a:extLst>
              <a:ext uri="{FF2B5EF4-FFF2-40B4-BE49-F238E27FC236}">
                <a16:creationId xmlns:a16="http://schemas.microsoft.com/office/drawing/2014/main" id="{9812DC70-8F25-46DE-AE90-45F088C63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277" y="981000"/>
            <a:ext cx="5494797" cy="34999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ải nghiệm nghề đóng đáy">
            <a:extLst>
              <a:ext uri="{FF2B5EF4-FFF2-40B4-BE49-F238E27FC236}">
                <a16:creationId xmlns:a16="http://schemas.microsoft.com/office/drawing/2014/main" id="{ADD43484-351C-44C8-8A4B-18AB08EAEA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4049" y="981000"/>
            <a:ext cx="5340674" cy="349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12154"/>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par>
                                <p:cTn id="8" presetID="14" presetClass="entr" presetSubtype="10"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randombar(horizontal)">
                                      <p:cBhvr>
                                        <p:cTn id="10" dur="500"/>
                                        <p:tgtEl>
                                          <p:spTgt spid="614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935980" y="457200"/>
            <a:ext cx="10265420" cy="1879600"/>
            <a:chOff x="935980" y="457200"/>
            <a:chExt cx="10265420" cy="18796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980" y="457200"/>
              <a:ext cx="1781256" cy="1750085"/>
            </a:xfrm>
            <a:prstGeom prst="rect">
              <a:avLst/>
            </a:prstGeom>
          </p:spPr>
        </p:pic>
      </p:gr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1455611" y="586715"/>
            <a:ext cx="948015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pic>
        <p:nvPicPr>
          <p:cNvPr id="24" name="Picture 2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7343" y="4007146"/>
            <a:ext cx="9382436" cy="1422439"/>
          </a:xfrm>
          <a:prstGeom prst="rect">
            <a:avLst/>
          </a:prstGeom>
        </p:spPr>
      </p:pic>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pic>
        <p:nvPicPr>
          <p:cNvPr id="27" name="Picture 26">
            <a:hlinkClick r:id="rId8"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649333" flipH="1">
            <a:off x="964391" y="4048506"/>
            <a:ext cx="1487082" cy="1333064"/>
          </a:xfrm>
          <a:prstGeom prst="rect">
            <a:avLst/>
          </a:prstGeom>
        </p:spPr>
      </p:pic>
      <p:sp>
        <p:nvSpPr>
          <p:cNvPr id="41" name="Text Box 4"/>
          <p:cNvSpPr txBox="1">
            <a:spLocks noChangeArrowheads="1"/>
          </p:cNvSpPr>
          <p:nvPr/>
        </p:nvSpPr>
        <p:spPr bwMode="auto">
          <a:xfrm>
            <a:off x="3337494" y="1414110"/>
            <a:ext cx="6984850" cy="73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just" defTabSz="457200">
              <a:spcBef>
                <a:spcPct val="50000"/>
              </a:spcBef>
            </a:pPr>
            <a:r>
              <a:rPr lang="en-US" altLang="en-US" sz="4000" b="1">
                <a:solidFill>
                  <a:srgbClr val="002060"/>
                </a:solidFill>
                <a:latin typeface="Arial" panose="020B0604020202020204" pitchFamily="34" charset="0"/>
                <a:cs typeface="Arial" panose="020B0604020202020204" pitchFamily="34" charset="0"/>
              </a:rPr>
              <a:t>Đám cháy xảy ra khi nào? </a:t>
            </a:r>
            <a:endParaRPr kumimoji="0" lang="en-US" alt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43" name="Text Box 5"/>
          <p:cNvSpPr txBox="1">
            <a:spLocks noChangeArrowheads="1"/>
          </p:cNvSpPr>
          <p:nvPr/>
        </p:nvSpPr>
        <p:spPr bwMode="auto">
          <a:xfrm>
            <a:off x="3041461" y="4410783"/>
            <a:ext cx="7119609" cy="546954"/>
          </a:xfrm>
          <a:prstGeom prst="rect">
            <a:avLst/>
          </a:prstGeom>
          <a:ln/>
        </p:spPr>
        <p:style>
          <a:lnRef idx="2">
            <a:schemeClr val="accent2"/>
          </a:lnRef>
          <a:fillRef idx="1">
            <a:schemeClr val="lt1"/>
          </a:fillRef>
          <a:effectRef idx="0">
            <a:schemeClr val="accent2"/>
          </a:effectRef>
          <a:fontRef idx="minor">
            <a:schemeClr val="dk1"/>
          </a:fontRef>
        </p:style>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ctr" defTabSz="457200">
              <a:spcBef>
                <a:spcPct val="50000"/>
              </a:spcBef>
            </a:pPr>
            <a:r>
              <a:rPr lang="en-US" altLang="en-US" sz="2800" b="1">
                <a:solidFill>
                  <a:srgbClr val="C00000"/>
                </a:solidFill>
                <a:latin typeface="Arial" panose="020B0604020202020204" pitchFamily="34" charset="0"/>
                <a:cs typeface="Arial" panose="020B0604020202020204" pitchFamily="34" charset="0"/>
              </a:rPr>
              <a:t>Vào lúc nửa đêm</a:t>
            </a:r>
            <a:endParaRPr kumimoji="0" lang="en-US" alt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15605F5-34A8-4D71-913E-C757A79816D4}"/>
              </a:ext>
            </a:extLst>
          </p:cNvPr>
          <p:cNvSpPr txBox="1"/>
          <p:nvPr/>
        </p:nvSpPr>
        <p:spPr>
          <a:xfrm>
            <a:off x="2858829" y="820355"/>
            <a:ext cx="7302241" cy="400110"/>
          </a:xfrm>
          <a:prstGeom prst="rect">
            <a:avLst/>
          </a:prstGeom>
          <a:noFill/>
        </p:spPr>
        <p:txBody>
          <a:bodyPr wrap="square">
            <a:spAutoFit/>
          </a:bodyPr>
          <a:lstStyle/>
          <a:p>
            <a:pPr algn="ctr" eaLnBrk="1" hangingPunct="1">
              <a:spcBef>
                <a:spcPct val="0"/>
              </a:spcBef>
              <a:buFontTx/>
              <a:buNone/>
            </a:pPr>
            <a:r>
              <a:rPr lang="en-US" altLang="en-US" sz="2000" i="1">
                <a:solidFill>
                  <a:srgbClr val="C00000"/>
                </a:solidFill>
                <a:latin typeface="Arial" panose="020B0604020202020204" pitchFamily="34" charset="0"/>
                <a:cs typeface="Arial" panose="020B0604020202020204" pitchFamily="34" charset="0"/>
              </a:rPr>
              <a:t>Đọc thầm lại bài </a:t>
            </a:r>
            <a:r>
              <a:rPr lang="en-US" altLang="en-US" sz="2000" b="1" i="1">
                <a:solidFill>
                  <a:srgbClr val="C00000"/>
                </a:solidFill>
                <a:latin typeface="Arial" panose="020B0604020202020204" pitchFamily="34" charset="0"/>
                <a:cs typeface="Arial" panose="020B0604020202020204" pitchFamily="34" charset="0"/>
              </a:rPr>
              <a:t>Tiếng rao đêm </a:t>
            </a:r>
            <a:r>
              <a:rPr lang="en-US" altLang="en-US" sz="2000" i="1">
                <a:solidFill>
                  <a:srgbClr val="C00000"/>
                </a:solidFill>
                <a:latin typeface="Arial" panose="020B0604020202020204" pitchFamily="34" charset="0"/>
                <a:cs typeface="Arial" panose="020B0604020202020204" pitchFamily="34" charset="0"/>
              </a:rPr>
              <a:t>và trả lời các câu hỏi sau:</a:t>
            </a:r>
          </a:p>
        </p:txBody>
      </p:sp>
    </p:spTree>
    <p:extLst>
      <p:ext uri="{BB962C8B-B14F-4D97-AF65-F5344CB8AC3E}">
        <p14:creationId xmlns:p14="http://schemas.microsoft.com/office/powerpoint/2010/main" val="1602593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nodePh="1">
                                  <p:stCondLst>
                                    <p:cond delay="0"/>
                                  </p:stCondLst>
                                  <p:endCondLst>
                                    <p:cond evt="begin" delay="0">
                                      <p:tn val="10"/>
                                    </p:cond>
                                  </p:end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ox(in)">
                                      <p:cBhvr>
                                        <p:cTn id="23" dur="10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0"/>
                </p:tgtEl>
              </p:cMediaNode>
            </p:audio>
          </p:childTnLst>
        </p:cTn>
      </p:par>
    </p:tnLst>
    <p:bldLst>
      <p:bldP spid="41" grpId="0"/>
      <p:bldP spid="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7170" name="Picture 2" descr="Những thú vị khi trải nghiệm một ngày làm dân chài trên vịnh Hạ Long |  Wyndham Legend Halong">
            <a:extLst>
              <a:ext uri="{FF2B5EF4-FFF2-40B4-BE49-F238E27FC236}">
                <a16:creationId xmlns:a16="http://schemas.microsoft.com/office/drawing/2014/main" id="{8E5C3714-A2F7-495F-AA0D-4B2211AE0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0" y="170749"/>
            <a:ext cx="47625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ột ngày rong ruổi cùng dân chài Hạ Long">
            <a:extLst>
              <a:ext uri="{FF2B5EF4-FFF2-40B4-BE49-F238E27FC236}">
                <a16:creationId xmlns:a16="http://schemas.microsoft.com/office/drawing/2014/main" id="{A72A5D45-369C-4D6E-9FC2-D4E77EF8ED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70749"/>
            <a:ext cx="47625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ÉT ĐẸP NGƯ DÂN LÀNG CHÀI NAM TRUNG BỘ">
            <a:extLst>
              <a:ext uri="{FF2B5EF4-FFF2-40B4-BE49-F238E27FC236}">
                <a16:creationId xmlns:a16="http://schemas.microsoft.com/office/drawing/2014/main" id="{CE29B143-0C10-45FB-8D54-F503BA70A9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320"/>
          <a:stretch/>
        </p:blipFill>
        <p:spPr bwMode="auto">
          <a:xfrm>
            <a:off x="7265388" y="3788357"/>
            <a:ext cx="4331027" cy="278523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ình ảnh người dân làng chài qua bài thơ Quê hương của Tế Hanh | Văn mẫu  lớp 8">
            <a:extLst>
              <a:ext uri="{FF2B5EF4-FFF2-40B4-BE49-F238E27FC236}">
                <a16:creationId xmlns:a16="http://schemas.microsoft.com/office/drawing/2014/main" id="{065BA68E-BAE5-4A4A-B0A0-6F9F4184D4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7908" y="3788357"/>
            <a:ext cx="4331027" cy="278523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70F48F-FA5E-4320-986B-70E18D700507}"/>
              </a:ext>
            </a:extLst>
          </p:cNvPr>
          <p:cNvGrpSpPr/>
          <p:nvPr/>
        </p:nvGrpSpPr>
        <p:grpSpPr>
          <a:xfrm>
            <a:off x="2499695" y="2513974"/>
            <a:ext cx="6931207" cy="1537204"/>
            <a:chOff x="2499695" y="2513974"/>
            <a:chExt cx="6931207" cy="1537204"/>
          </a:xfrm>
        </p:grpSpPr>
        <p:pic>
          <p:nvPicPr>
            <p:cNvPr id="14" name="Picture 13" descr="A picture containing light&#10;&#10;Description automatically generated">
              <a:extLst>
                <a:ext uri="{FF2B5EF4-FFF2-40B4-BE49-F238E27FC236}">
                  <a16:creationId xmlns:a16="http://schemas.microsoft.com/office/drawing/2014/main" id="{CB40C6E1-E745-413B-A7FC-3C3847C7DC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14" b="83333"/>
            <a:stretch/>
          </p:blipFill>
          <p:spPr>
            <a:xfrm flipH="1">
              <a:off x="2499695" y="2513974"/>
              <a:ext cx="6931207" cy="1537204"/>
            </a:xfrm>
            <a:prstGeom prst="rect">
              <a:avLst/>
            </a:prstGeom>
          </p:spPr>
        </p:pic>
        <p:sp>
          <p:nvSpPr>
            <p:cNvPr id="2" name="Rectangle 1">
              <a:extLst>
                <a:ext uri="{FF2B5EF4-FFF2-40B4-BE49-F238E27FC236}">
                  <a16:creationId xmlns:a16="http://schemas.microsoft.com/office/drawing/2014/main" id="{12FD3220-46C6-46D6-9EE0-0F977AFCD0C6}"/>
                </a:ext>
              </a:extLst>
            </p:cNvPr>
            <p:cNvSpPr/>
            <p:nvPr/>
          </p:nvSpPr>
          <p:spPr>
            <a:xfrm>
              <a:off x="4493677" y="2772694"/>
              <a:ext cx="2624436" cy="1015663"/>
            </a:xfrm>
            <a:prstGeom prst="rect">
              <a:avLst/>
            </a:prstGeom>
            <a:noFill/>
          </p:spPr>
          <p:txBody>
            <a:bodyPr wrap="none" lIns="91440" tIns="45720" rIns="91440" bIns="45720">
              <a:spAutoFit/>
            </a:bodyPr>
            <a:lstStyle/>
            <a:p>
              <a:pPr algn="ctr"/>
              <a:r>
                <a:rPr lang="en-US" sz="6000" b="0" cap="none" spc="0">
                  <a:ln w="0"/>
                  <a:solidFill>
                    <a:srgbClr val="01819C"/>
                  </a:solidFill>
                  <a:latin typeface="UTM Habano" panose="02040603050506020204" pitchFamily="18" charset="0"/>
                </a:rPr>
                <a:t>Dân chài</a:t>
              </a:r>
            </a:p>
          </p:txBody>
        </p:sp>
      </p:grpSp>
    </p:spTree>
    <p:extLst>
      <p:ext uri="{BB962C8B-B14F-4D97-AF65-F5344CB8AC3E}">
        <p14:creationId xmlns:p14="http://schemas.microsoft.com/office/powerpoint/2010/main" val="1103242466"/>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par>
                                <p:cTn id="8" presetID="14" presetClass="entr" presetSubtype="10"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randombar(horizontal)">
                                      <p:cBhvr>
                                        <p:cTn id="10" dur="500"/>
                                        <p:tgtEl>
                                          <p:spTgt spid="7172"/>
                                        </p:tgtEl>
                                      </p:cBhvr>
                                    </p:animEffect>
                                  </p:childTnLst>
                                </p:cTn>
                              </p:par>
                              <p:par>
                                <p:cTn id="11" presetID="14" presetClass="entr" presetSubtype="10" fill="hold" nodeType="with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randombar(horizontal)">
                                      <p:cBhvr>
                                        <p:cTn id="13" dur="500"/>
                                        <p:tgtEl>
                                          <p:spTgt spid="7176"/>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086314" y="2831148"/>
            <a:ext cx="4653839" cy="923330"/>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TÌM HIỂU BÀI</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1538063318"/>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id="{9829E795-34C1-4EDB-A28E-18748B4CDBC4}"/>
                </a:ext>
              </a:extLst>
            </p:cNvPr>
            <p:cNvSpPr txBox="1"/>
            <p:nvPr/>
          </p:nvSpPr>
          <p:spPr>
            <a:xfrm>
              <a:off x="5393790" y="1297738"/>
              <a:ext cx="11144335" cy="1938424"/>
            </a:xfrm>
            <a:prstGeom prst="rect">
              <a:avLst/>
            </a:prstGeom>
            <a:noFill/>
          </p:spPr>
          <p:txBody>
            <a:bodyPr wrap="square">
              <a:spAutoFit/>
            </a:bodyPr>
            <a:lstStyle/>
            <a:p>
              <a:r>
                <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Bố và ông của Nhụ bàn với nhau </a:t>
              </a:r>
              <a:endPar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việc gì ?</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55665313-8CFD-48D0-8644-653BAC1D00A0}"/>
              </a:ext>
            </a:extLst>
          </p:cNvPr>
          <p:cNvGrpSpPr/>
          <p:nvPr/>
        </p:nvGrpSpPr>
        <p:grpSpPr>
          <a:xfrm>
            <a:off x="682940" y="2859764"/>
            <a:ext cx="10978016" cy="3383426"/>
            <a:chOff x="682940" y="2859764"/>
            <a:chExt cx="10978016" cy="3383426"/>
          </a:xfrm>
        </p:grpSpPr>
        <p:sp>
          <p:nvSpPr>
            <p:cNvPr id="15" name="Rectangle: Rounded Corners 14">
              <a:extLst>
                <a:ext uri="{FF2B5EF4-FFF2-40B4-BE49-F238E27FC236}">
                  <a16:creationId xmlns:a16="http://schemas.microsoft.com/office/drawing/2014/main"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E944D6-4443-438B-9B02-432EEC27E9C7}"/>
                </a:ext>
              </a:extLst>
            </p:cNvPr>
            <p:cNvSpPr/>
            <p:nvPr/>
          </p:nvSpPr>
          <p:spPr>
            <a:xfrm>
              <a:off x="961316" y="3258815"/>
              <a:ext cx="10699640" cy="2585323"/>
            </a:xfrm>
            <a:prstGeom prst="rect">
              <a:avLst/>
            </a:prstGeom>
            <a:noFill/>
          </p:spPr>
          <p:txBody>
            <a:bodyPr wrap="square" lIns="91440" tIns="45720" rIns="91440" bIns="45720">
              <a:spAutoFit/>
            </a:bodyPr>
            <a:lstStyle/>
            <a:p>
              <a:r>
                <a:rPr lang="vi-VN" sz="5400" b="0" cap="none" spc="0">
                  <a:ln w="0"/>
                  <a:solidFill>
                    <a:srgbClr val="002060"/>
                  </a:solidFill>
                  <a:latin typeface="UTM Habano" panose="02040603050506020204" pitchFamily="18" charset="0"/>
                </a:rPr>
                <a:t>Bố và ông của Nhụ bàn với nhau việc họp làng để di dân ra đảo, đưa dần cả nhà Nhụ ra đảo.</a:t>
              </a:r>
            </a:p>
          </p:txBody>
        </p:sp>
      </p:grpSp>
    </p:spTree>
    <p:extLst>
      <p:ext uri="{BB962C8B-B14F-4D97-AF65-F5344CB8AC3E}">
        <p14:creationId xmlns:p14="http://schemas.microsoft.com/office/powerpoint/2010/main" val="1234701041"/>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id="{9829E795-34C1-4EDB-A28E-18748B4CDBC4}"/>
                </a:ext>
              </a:extLst>
            </p:cNvPr>
            <p:cNvSpPr txBox="1"/>
            <p:nvPr/>
          </p:nvSpPr>
          <p:spPr>
            <a:xfrm>
              <a:off x="5393790" y="1297738"/>
              <a:ext cx="11144335" cy="1938424"/>
            </a:xfrm>
            <a:prstGeom prst="rect">
              <a:avLst/>
            </a:prstGeom>
            <a:noFill/>
          </p:spPr>
          <p:txBody>
            <a:bodyPr wrap="square">
              <a:spAutoFit/>
            </a:bodyPr>
            <a:lstStyle/>
            <a:p>
              <a:r>
                <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Việc lập làng mới ngoài đảo có lợi gì ?</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55665313-8CFD-48D0-8644-653BAC1D00A0}"/>
              </a:ext>
            </a:extLst>
          </p:cNvPr>
          <p:cNvGrpSpPr/>
          <p:nvPr/>
        </p:nvGrpSpPr>
        <p:grpSpPr>
          <a:xfrm>
            <a:off x="682940" y="2859764"/>
            <a:ext cx="10902602" cy="3383426"/>
            <a:chOff x="682940" y="2859764"/>
            <a:chExt cx="10902602" cy="3383426"/>
          </a:xfrm>
        </p:grpSpPr>
        <p:sp>
          <p:nvSpPr>
            <p:cNvPr id="15" name="Rectangle: Rounded Corners 14">
              <a:extLst>
                <a:ext uri="{FF2B5EF4-FFF2-40B4-BE49-F238E27FC236}">
                  <a16:creationId xmlns:a16="http://schemas.microsoft.com/office/drawing/2014/main"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E944D6-4443-438B-9B02-432EEC27E9C7}"/>
                </a:ext>
              </a:extLst>
            </p:cNvPr>
            <p:cNvSpPr/>
            <p:nvPr/>
          </p:nvSpPr>
          <p:spPr>
            <a:xfrm>
              <a:off x="885902" y="3397315"/>
              <a:ext cx="10699640" cy="2308324"/>
            </a:xfrm>
            <a:prstGeom prst="rect">
              <a:avLst/>
            </a:prstGeom>
            <a:noFill/>
          </p:spPr>
          <p:txBody>
            <a:bodyPr wrap="square" lIns="91440" tIns="45720" rIns="91440" bIns="45720">
              <a:spAutoFit/>
            </a:bodyPr>
            <a:lstStyle/>
            <a:p>
              <a:r>
                <a:rPr lang="vi-VN" sz="3600" b="0" cap="none" spc="0">
                  <a:ln w="0"/>
                  <a:solidFill>
                    <a:srgbClr val="002060"/>
                  </a:solidFill>
                  <a:latin typeface="UTM Habano" panose="02040603050506020204" pitchFamily="18" charset="0"/>
                </a:rPr>
                <a:t>Việc lập làng mới ngoài đảo rất có lợi, theo lời bố Nhụ: ngoài đảo có đất rộng, bãi dài, cây xanh, nước ngọt, ngư trường gần, đáp ứng được mong ước bấy lâu của những người dân chài là có đất rộng để phơi được một vàng lưới, buộc được một con thuyền.</a:t>
              </a:r>
            </a:p>
          </p:txBody>
        </p:sp>
      </p:grpSp>
    </p:spTree>
    <p:extLst>
      <p:ext uri="{BB962C8B-B14F-4D97-AF65-F5344CB8AC3E}">
        <p14:creationId xmlns:p14="http://schemas.microsoft.com/office/powerpoint/2010/main" val="3117452775"/>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id="{9829E795-34C1-4EDB-A28E-18748B4CDBC4}"/>
                </a:ext>
              </a:extLst>
            </p:cNvPr>
            <p:cNvSpPr txBox="1"/>
            <p:nvPr/>
          </p:nvSpPr>
          <p:spPr>
            <a:xfrm>
              <a:off x="5393790" y="1297738"/>
              <a:ext cx="11144335" cy="2103395"/>
            </a:xfrm>
            <a:prstGeom prst="rect">
              <a:avLst/>
            </a:prstGeom>
            <a:noFill/>
          </p:spPr>
          <p:txBody>
            <a:bodyPr wrap="square">
              <a:spAutoFit/>
            </a:bodyPr>
            <a:lstStyle/>
            <a:p>
              <a:r>
                <a:rPr lang="en-US" sz="32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vi-VN" sz="32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Tìm những chi tiết cho thấy ông của Nhụ suy nghĩ rất kĩ và cuối cùng đã đồng tình với kế hoạch lập làng</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55665313-8CFD-48D0-8644-653BAC1D00A0}"/>
              </a:ext>
            </a:extLst>
          </p:cNvPr>
          <p:cNvGrpSpPr/>
          <p:nvPr/>
        </p:nvGrpSpPr>
        <p:grpSpPr>
          <a:xfrm>
            <a:off x="682942" y="2897684"/>
            <a:ext cx="10902602" cy="3850810"/>
            <a:chOff x="682940" y="2859764"/>
            <a:chExt cx="10902602" cy="3850810"/>
          </a:xfrm>
        </p:grpSpPr>
        <p:sp>
          <p:nvSpPr>
            <p:cNvPr id="15" name="Rectangle: Rounded Corners 14">
              <a:extLst>
                <a:ext uri="{FF2B5EF4-FFF2-40B4-BE49-F238E27FC236}">
                  <a16:creationId xmlns:a16="http://schemas.microsoft.com/office/drawing/2014/main"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E944D6-4443-438B-9B02-432EEC27E9C7}"/>
                </a:ext>
              </a:extLst>
            </p:cNvPr>
            <p:cNvSpPr/>
            <p:nvPr/>
          </p:nvSpPr>
          <p:spPr>
            <a:xfrm>
              <a:off x="885902" y="3109588"/>
              <a:ext cx="10699640" cy="3600986"/>
            </a:xfrm>
            <a:prstGeom prst="rect">
              <a:avLst/>
            </a:prstGeom>
            <a:noFill/>
          </p:spPr>
          <p:txBody>
            <a:bodyPr wrap="square" lIns="91440" tIns="45720" rIns="91440" bIns="45720">
              <a:spAutoFit/>
            </a:bodyPr>
            <a:lstStyle/>
            <a:p>
              <a:r>
                <a:rPr lang="vi-VN" sz="3200" b="0" cap="none" spc="0">
                  <a:ln w="0"/>
                  <a:solidFill>
                    <a:srgbClr val="002060"/>
                  </a:solidFill>
                  <a:latin typeface="UTM Habano" panose="02040603050506020204" pitchFamily="18" charset="0"/>
                </a:rPr>
                <a:t>Những chi tiết cho thấy ông Nhụ suy nghĩ rất kĩ và cuối cùng đã đồng tình với kế hoạch lập làng giữ biển của bố Nhụ là:</a:t>
              </a:r>
            </a:p>
            <a:p>
              <a:r>
                <a:rPr lang="vi-VN" sz="3200" b="1" i="1" cap="none" spc="0">
                  <a:ln w="0"/>
                  <a:solidFill>
                    <a:srgbClr val="C00000"/>
                  </a:solidFill>
                  <a:latin typeface="+mj-lt"/>
                </a:rPr>
                <a:t>Ông bước ra võng, ngồi xuống võng, vặn mình, hai má phập phồng như người súc miệng khan. Ông đã hiểu những ý tưởng hình thành trong suy tính của con trai ông quan trọng nhường nào.</a:t>
              </a:r>
            </a:p>
            <a:p>
              <a:endParaRPr lang="vi-VN" sz="3600" b="0" cap="none" spc="0">
                <a:ln w="0"/>
                <a:solidFill>
                  <a:srgbClr val="002060"/>
                </a:solidFill>
                <a:latin typeface="UTM Habano" panose="02040603050506020204" pitchFamily="18" charset="0"/>
              </a:endParaRPr>
            </a:p>
          </p:txBody>
        </p:sp>
      </p:grpSp>
    </p:spTree>
    <p:extLst>
      <p:ext uri="{BB962C8B-B14F-4D97-AF65-F5344CB8AC3E}">
        <p14:creationId xmlns:p14="http://schemas.microsoft.com/office/powerpoint/2010/main" val="325419091"/>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id="{9829E795-34C1-4EDB-A28E-18748B4CDBC4}"/>
                </a:ext>
              </a:extLst>
            </p:cNvPr>
            <p:cNvSpPr txBox="1"/>
            <p:nvPr/>
          </p:nvSpPr>
          <p:spPr>
            <a:xfrm>
              <a:off x="5393790" y="1297738"/>
              <a:ext cx="11144335" cy="1938424"/>
            </a:xfrm>
            <a:prstGeom prst="rect">
              <a:avLst/>
            </a:prstGeom>
            <a:noFill/>
          </p:spPr>
          <p:txBody>
            <a:bodyPr wrap="square">
              <a:spAutoFit/>
            </a:bodyPr>
            <a:lstStyle/>
            <a:p>
              <a:r>
                <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a:t>
              </a:r>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Nhụ nghĩ về kế hoạch của bố như thế nào ?</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55665313-8CFD-48D0-8644-653BAC1D00A0}"/>
              </a:ext>
            </a:extLst>
          </p:cNvPr>
          <p:cNvGrpSpPr/>
          <p:nvPr/>
        </p:nvGrpSpPr>
        <p:grpSpPr>
          <a:xfrm>
            <a:off x="682940" y="2859764"/>
            <a:ext cx="10902602" cy="3383426"/>
            <a:chOff x="682940" y="2859764"/>
            <a:chExt cx="10902602" cy="3383426"/>
          </a:xfrm>
        </p:grpSpPr>
        <p:sp>
          <p:nvSpPr>
            <p:cNvPr id="15" name="Rectangle: Rounded Corners 14">
              <a:extLst>
                <a:ext uri="{FF2B5EF4-FFF2-40B4-BE49-F238E27FC236}">
                  <a16:creationId xmlns:a16="http://schemas.microsoft.com/office/drawing/2014/main"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E944D6-4443-438B-9B02-432EEC27E9C7}"/>
                </a:ext>
              </a:extLst>
            </p:cNvPr>
            <p:cNvSpPr/>
            <p:nvPr/>
          </p:nvSpPr>
          <p:spPr>
            <a:xfrm>
              <a:off x="885902" y="3397315"/>
              <a:ext cx="10699640" cy="2308324"/>
            </a:xfrm>
            <a:prstGeom prst="rect">
              <a:avLst/>
            </a:prstGeom>
            <a:noFill/>
          </p:spPr>
          <p:txBody>
            <a:bodyPr wrap="square" lIns="91440" tIns="45720" rIns="91440" bIns="45720">
              <a:spAutoFit/>
            </a:bodyPr>
            <a:lstStyle/>
            <a:p>
              <a:r>
                <a:rPr lang="vi-VN" sz="3600" b="0" cap="none" spc="0">
                  <a:ln w="0"/>
                  <a:solidFill>
                    <a:srgbClr val="002060"/>
                  </a:solidFill>
                  <a:latin typeface="UTM Habano" panose="02040603050506020204" pitchFamily="18" charset="0"/>
                </a:rPr>
                <a:t>Về kế hoạch của bố, Nhụ nghĩ là Nhụ đi, sau đó cả nhà sẽ đi. Một làng Bạch Đằng Giang ở đảo Mõm Cá Sấu đang bồng bềnh đâu đó phía chân trời. Nhụ tin kế hoạch của bố và mơ tưởng đến làng mới.</a:t>
              </a:r>
            </a:p>
          </p:txBody>
        </p:sp>
      </p:grpSp>
    </p:spTree>
    <p:extLst>
      <p:ext uri="{BB962C8B-B14F-4D97-AF65-F5344CB8AC3E}">
        <p14:creationId xmlns:p14="http://schemas.microsoft.com/office/powerpoint/2010/main" val="1995759143"/>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9" name="Group 8">
            <a:extLst>
              <a:ext uri="{FF2B5EF4-FFF2-40B4-BE49-F238E27FC236}">
                <a16:creationId xmlns:a16="http://schemas.microsoft.com/office/drawing/2014/main" id="{A0B14376-8A69-4D38-9FE4-85D15B4BABC8}"/>
              </a:ext>
            </a:extLst>
          </p:cNvPr>
          <p:cNvGrpSpPr/>
          <p:nvPr/>
        </p:nvGrpSpPr>
        <p:grpSpPr>
          <a:xfrm flipH="1">
            <a:off x="8842343" y="435314"/>
            <a:ext cx="3733014" cy="5904938"/>
            <a:chOff x="3447191" y="598469"/>
            <a:chExt cx="3240675" cy="5201266"/>
          </a:xfrm>
        </p:grpSpPr>
        <p:pic>
          <p:nvPicPr>
            <p:cNvPr id="10" name="Picture 2" descr="Cartoon students Royalty Free Vector Image - VectorStock">
              <a:extLst>
                <a:ext uri="{FF2B5EF4-FFF2-40B4-BE49-F238E27FC236}">
                  <a16:creationId xmlns:a16="http://schemas.microsoft.com/office/drawing/2014/main" id="{B46EBF79-2B38-4C00-BA80-3C3094CA356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447191" y="598469"/>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hiếu niên tiền phong quàng khăn đỏ minh họa">
              <a:extLst>
                <a:ext uri="{FF2B5EF4-FFF2-40B4-BE49-F238E27FC236}">
                  <a16:creationId xmlns:a16="http://schemas.microsoft.com/office/drawing/2014/main" id="{0179A014-14B7-4926-B62A-1DEFD81E89E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 Box 2">
            <a:extLst>
              <a:ext uri="{FF2B5EF4-FFF2-40B4-BE49-F238E27FC236}">
                <a16:creationId xmlns:a16="http://schemas.microsoft.com/office/drawing/2014/main" id="{0BB5F5E5-7363-4873-96DC-2D4CFD1D9AD3}"/>
              </a:ext>
            </a:extLst>
          </p:cNvPr>
          <p:cNvSpPr txBox="1">
            <a:spLocks noChangeArrowheads="1"/>
          </p:cNvSpPr>
          <p:nvPr/>
        </p:nvSpPr>
        <p:spPr bwMode="auto">
          <a:xfrm>
            <a:off x="229102" y="3472579"/>
            <a:ext cx="9158288" cy="2123658"/>
          </a:xfrm>
          <a:prstGeom prst="rect">
            <a:avLst/>
          </a:prstGeom>
          <a:solidFill>
            <a:schemeClr val="accent2">
              <a:lumMod val="40000"/>
              <a:lumOff val="6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b="1">
                <a:solidFill>
                  <a:srgbClr val="C00000"/>
                </a:solidFill>
                <a:latin typeface="UTM Habano" panose="02040603050506020204" pitchFamily="18" charset="0"/>
              </a:rPr>
              <a:t>   Bố con ông Nhụ dũng cảm </a:t>
            </a:r>
          </a:p>
          <a:p>
            <a:pPr algn="ctr" eaLnBrk="1" hangingPunct="1">
              <a:spcBef>
                <a:spcPct val="0"/>
              </a:spcBef>
              <a:buFontTx/>
              <a:buNone/>
            </a:pPr>
            <a:r>
              <a:rPr lang="en-US" altLang="en-US" sz="6600" b="1">
                <a:solidFill>
                  <a:srgbClr val="C00000"/>
                </a:solidFill>
                <a:latin typeface="UTM Habano" panose="02040603050506020204" pitchFamily="18" charset="0"/>
              </a:rPr>
              <a:t>lập làng giữ biển</a:t>
            </a:r>
          </a:p>
        </p:txBody>
      </p:sp>
      <p:grpSp>
        <p:nvGrpSpPr>
          <p:cNvPr id="6" name="Group 5">
            <a:extLst>
              <a:ext uri="{FF2B5EF4-FFF2-40B4-BE49-F238E27FC236}">
                <a16:creationId xmlns:a16="http://schemas.microsoft.com/office/drawing/2014/main" id="{5EB7E472-6081-46FE-A133-E261E89A76AE}"/>
              </a:ext>
            </a:extLst>
          </p:cNvPr>
          <p:cNvGrpSpPr/>
          <p:nvPr/>
        </p:nvGrpSpPr>
        <p:grpSpPr>
          <a:xfrm>
            <a:off x="221266" y="256367"/>
            <a:ext cx="8911883" cy="2660933"/>
            <a:chOff x="886840" y="421178"/>
            <a:chExt cx="7157340" cy="3502374"/>
          </a:xfrm>
        </p:grpSpPr>
        <p:pic>
          <p:nvPicPr>
            <p:cNvPr id="7" name="Picture 2">
              <a:extLst>
                <a:ext uri="{FF2B5EF4-FFF2-40B4-BE49-F238E27FC236}">
                  <a16:creationId xmlns:a16="http://schemas.microsoft.com/office/drawing/2014/main" id="{9546F7D8-A79F-4566-B9D5-4C00FAC88B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6840" y="421178"/>
              <a:ext cx="7157340" cy="3502374"/>
            </a:xfrm>
            <a:prstGeom prst="rect">
              <a:avLst/>
            </a:prstGeom>
          </p:spPr>
        </p:pic>
        <p:sp>
          <p:nvSpPr>
            <p:cNvPr id="8" name="Rectangle 7">
              <a:extLst>
                <a:ext uri="{FF2B5EF4-FFF2-40B4-BE49-F238E27FC236}">
                  <a16:creationId xmlns:a16="http://schemas.microsoft.com/office/drawing/2014/main" id="{FACA5FE2-CD39-4B8D-B014-003D34F32E89}"/>
                </a:ext>
              </a:extLst>
            </p:cNvPr>
            <p:cNvSpPr/>
            <p:nvPr/>
          </p:nvSpPr>
          <p:spPr>
            <a:xfrm>
              <a:off x="2255148" y="1017825"/>
              <a:ext cx="4420723" cy="2309079"/>
            </a:xfrm>
            <a:prstGeom prst="rect">
              <a:avLst/>
            </a:prstGeom>
            <a:noFill/>
          </p:spPr>
          <p:txBody>
            <a:bodyPr wrap="none" lIns="91440" tIns="45720" rIns="91440" bIns="45720">
              <a:spAutoFit/>
            </a:bodyPr>
            <a:lstStyle/>
            <a:p>
              <a:pPr algn="ctr"/>
              <a:r>
                <a:rPr lang="en-US" sz="5400" b="0" cap="none" spc="0">
                  <a:ln w="0"/>
                  <a:solidFill>
                    <a:srgbClr val="002060"/>
                  </a:solidFill>
                </a:rPr>
                <a:t>Em hiểu nội dung </a:t>
              </a:r>
            </a:p>
            <a:p>
              <a:pPr algn="ctr"/>
              <a:r>
                <a:rPr lang="en-US" sz="5400" b="0" cap="none" spc="0">
                  <a:ln w="0"/>
                  <a:solidFill>
                    <a:srgbClr val="002060"/>
                  </a:solidFill>
                </a:rPr>
                <a:t>của bài nói lên điều gì?</a:t>
              </a:r>
            </a:p>
          </p:txBody>
        </p:sp>
      </p:grpSp>
    </p:spTree>
    <p:extLst>
      <p:ext uri="{BB962C8B-B14F-4D97-AF65-F5344CB8AC3E}">
        <p14:creationId xmlns:p14="http://schemas.microsoft.com/office/powerpoint/2010/main" val="1604466393"/>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32" presetClass="emph" presetSubtype="0"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374054" y="2831148"/>
            <a:ext cx="4078361" cy="1754326"/>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LUYỆN ĐỌC</a:t>
            </a:r>
          </a:p>
          <a:p>
            <a:pPr algn="ctr"/>
            <a:r>
              <a:rPr lang="en-US" sz="5400" b="0" cap="none" spc="0">
                <a:ln w="0">
                  <a:solidFill>
                    <a:schemeClr val="tx1"/>
                  </a:solidFill>
                </a:ln>
                <a:latin typeface="UTM Loko" panose="02040603050506020204" pitchFamily="18" charset="0"/>
              </a:rPr>
              <a:t>DIỄN CẢM</a:t>
            </a: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1292528654"/>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
        <p:nvSpPr>
          <p:cNvPr id="4" name="Text Box 18">
            <a:extLst>
              <a:ext uri="{FF2B5EF4-FFF2-40B4-BE49-F238E27FC236}">
                <a16:creationId xmlns:a16="http://schemas.microsoft.com/office/drawing/2014/main" id="{51871C1F-9EEB-4A54-B0D8-A596A5C84B9A}"/>
              </a:ext>
            </a:extLst>
          </p:cNvPr>
          <p:cNvSpPr txBox="1">
            <a:spLocks noChangeArrowheads="1"/>
          </p:cNvSpPr>
          <p:nvPr/>
        </p:nvSpPr>
        <p:spPr bwMode="auto">
          <a:xfrm>
            <a:off x="404174" y="1406439"/>
            <a:ext cx="11383652" cy="501675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a:latin typeface="Arial" panose="020B0604020202020204" pitchFamily="34" charset="0"/>
                <a:cs typeface="Arial" panose="020B0604020202020204" pitchFamily="34" charset="0"/>
              </a:rPr>
              <a:t>	Để có một ngôi làng như </a:t>
            </a:r>
            <a:r>
              <a:rPr lang="en-US" altLang="en-US">
                <a:solidFill>
                  <a:srgbClr val="FF0000"/>
                </a:solidFill>
                <a:latin typeface="Arial" panose="020B0604020202020204" pitchFamily="34" charset="0"/>
                <a:cs typeface="Arial" panose="020B0604020202020204" pitchFamily="34" charset="0"/>
              </a:rPr>
              <a:t>mọi ngôi làng </a:t>
            </a:r>
            <a:r>
              <a:rPr lang="en-US" altLang="en-US">
                <a:latin typeface="Arial" panose="020B0604020202020204" pitchFamily="34" charset="0"/>
                <a:cs typeface="Arial" panose="020B0604020202020204" pitchFamily="34" charset="0"/>
              </a:rPr>
              <a:t>trên đất liền, rồi sẽ </a:t>
            </a:r>
            <a:r>
              <a:rPr lang="en-US" altLang="en-US">
                <a:solidFill>
                  <a:srgbClr val="FF0000"/>
                </a:solidFill>
                <a:latin typeface="Arial" panose="020B0604020202020204" pitchFamily="34" charset="0"/>
                <a:cs typeface="Arial" panose="020B0604020202020204" pitchFamily="34" charset="0"/>
              </a:rPr>
              <a:t>có chợ, có trường học, có nghĩa trang</a:t>
            </a:r>
            <a:r>
              <a:rPr lang="en-US" altLang="en-US">
                <a:latin typeface="Arial" panose="020B0604020202020204" pitchFamily="34" charset="0"/>
                <a:cs typeface="Arial" panose="020B0604020202020204" pitchFamily="34" charset="0"/>
              </a:rPr>
              <a:t>…</a:t>
            </a:r>
          </a:p>
          <a:p>
            <a:pPr algn="just" eaLnBrk="1" hangingPunct="1">
              <a:spcBef>
                <a:spcPct val="0"/>
              </a:spcBef>
              <a:buFontTx/>
              <a:buNone/>
            </a:pPr>
            <a:r>
              <a:rPr lang="en-US" altLang="en-US">
                <a:latin typeface="Arial" panose="020B0604020202020204" pitchFamily="34" charset="0"/>
                <a:cs typeface="Arial" panose="020B0604020202020204" pitchFamily="34" charset="0"/>
              </a:rPr>
              <a:t>	Bố Nhụ nói tiếp như trong một </a:t>
            </a:r>
            <a:r>
              <a:rPr lang="en-US" altLang="en-US">
                <a:solidFill>
                  <a:srgbClr val="FF0000"/>
                </a:solidFill>
                <a:latin typeface="Arial" panose="020B0604020202020204" pitchFamily="34" charset="0"/>
                <a:cs typeface="Arial" panose="020B0604020202020204" pitchFamily="34" charset="0"/>
              </a:rPr>
              <a:t>giấc mơ</a:t>
            </a:r>
            <a:r>
              <a:rPr lang="en-US" altLang="en-US">
                <a:latin typeface="Arial" panose="020B0604020202020204" pitchFamily="34" charset="0"/>
                <a:cs typeface="Arial" panose="020B0604020202020204" pitchFamily="34" charset="0"/>
              </a:rPr>
              <a:t>, rồi </a:t>
            </a:r>
            <a:r>
              <a:rPr lang="en-US" altLang="en-US">
                <a:solidFill>
                  <a:srgbClr val="FF0000"/>
                </a:solidFill>
                <a:latin typeface="Arial" panose="020B0604020202020204" pitchFamily="34" charset="0"/>
                <a:cs typeface="Arial" panose="020B0604020202020204" pitchFamily="34" charset="0"/>
              </a:rPr>
              <a:t>bất ngờ</a:t>
            </a:r>
            <a:r>
              <a:rPr lang="en-US" altLang="en-US">
                <a:latin typeface="Arial" panose="020B0604020202020204" pitchFamily="34" charset="0"/>
                <a:cs typeface="Arial" panose="020B0604020202020204" pitchFamily="34" charset="0"/>
              </a:rPr>
              <a:t>,</a:t>
            </a:r>
            <a:r>
              <a:rPr lang="en-US" altLang="en-US">
                <a:solidFill>
                  <a:srgbClr val="0000FF"/>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vỗ vào vai Nhụ:</a:t>
            </a:r>
          </a:p>
          <a:p>
            <a:pPr algn="just" eaLnBrk="1" hangingPunct="1">
              <a:spcBef>
                <a:spcPct val="0"/>
              </a:spcBef>
              <a:buFontTx/>
              <a:buNone/>
            </a:pPr>
            <a:r>
              <a:rPr lang="en-US" altLang="en-US">
                <a:latin typeface="Arial" panose="020B0604020202020204" pitchFamily="34" charset="0"/>
                <a:cs typeface="Arial" panose="020B0604020202020204" pitchFamily="34" charset="0"/>
              </a:rPr>
              <a:t>	- Thế nào con, </a:t>
            </a:r>
            <a:r>
              <a:rPr lang="en-US" altLang="en-US">
                <a:solidFill>
                  <a:srgbClr val="FF0000"/>
                </a:solidFill>
                <a:latin typeface="Arial" panose="020B0604020202020204" pitchFamily="34" charset="0"/>
                <a:cs typeface="Arial" panose="020B0604020202020204" pitchFamily="34" charset="0"/>
              </a:rPr>
              <a:t>đi với bố </a:t>
            </a:r>
            <a:r>
              <a:rPr lang="en-US" altLang="en-US">
                <a:latin typeface="Arial" panose="020B0604020202020204" pitchFamily="34" charset="0"/>
                <a:cs typeface="Arial" panose="020B0604020202020204" pitchFamily="34" charset="0"/>
              </a:rPr>
              <a:t>chứ?  </a:t>
            </a:r>
          </a:p>
          <a:p>
            <a:pPr algn="just" eaLnBrk="1" hangingPunct="1">
              <a:spcBef>
                <a:spcPct val="0"/>
              </a:spcBef>
              <a:buFontTx/>
              <a:buNone/>
            </a:pPr>
            <a:r>
              <a:rPr lang="en-US" altLang="en-US">
                <a:latin typeface="Arial" panose="020B0604020202020204" pitchFamily="34" charset="0"/>
                <a:cs typeface="Arial" panose="020B0604020202020204" pitchFamily="34" charset="0"/>
              </a:rPr>
              <a:t>	- Vâng ! Nhụ đáp nhẹ.</a:t>
            </a:r>
          </a:p>
          <a:p>
            <a:pPr algn="just" eaLnBrk="1" hangingPunct="1">
              <a:spcBef>
                <a:spcPct val="0"/>
              </a:spcBef>
              <a:buFontTx/>
              <a:buNone/>
            </a:pPr>
            <a:r>
              <a:rPr lang="en-US" altLang="en-US">
                <a:latin typeface="Arial" panose="020B0604020202020204" pitchFamily="34" charset="0"/>
                <a:cs typeface="Arial" panose="020B0604020202020204" pitchFamily="34" charset="0"/>
              </a:rPr>
              <a:t>	Vậy là việc đã </a:t>
            </a:r>
            <a:r>
              <a:rPr lang="en-US" altLang="en-US">
                <a:solidFill>
                  <a:srgbClr val="FF0000"/>
                </a:solidFill>
                <a:latin typeface="Arial" panose="020B0604020202020204" pitchFamily="34" charset="0"/>
                <a:cs typeface="Arial" panose="020B0604020202020204" pitchFamily="34" charset="0"/>
              </a:rPr>
              <a:t>quyết định </a:t>
            </a:r>
            <a:r>
              <a:rPr lang="en-US" altLang="en-US">
                <a:latin typeface="Arial" panose="020B0604020202020204" pitchFamily="34" charset="0"/>
                <a:cs typeface="Arial" panose="020B0604020202020204" pitchFamily="34" charset="0"/>
              </a:rPr>
              <a:t>rồi. Nhụ </a:t>
            </a:r>
            <a:r>
              <a:rPr lang="en-US" altLang="en-US">
                <a:solidFill>
                  <a:srgbClr val="FF0000"/>
                </a:solidFill>
                <a:latin typeface="Arial" panose="020B0604020202020204" pitchFamily="34" charset="0"/>
                <a:cs typeface="Arial" panose="020B0604020202020204" pitchFamily="34" charset="0"/>
              </a:rPr>
              <a:t>đi</a:t>
            </a:r>
            <a:r>
              <a:rPr lang="en-US" altLang="en-US">
                <a:solidFill>
                  <a:srgbClr val="0000FF"/>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và sau </a:t>
            </a:r>
            <a:r>
              <a:rPr lang="en-US" altLang="en-US">
                <a:solidFill>
                  <a:srgbClr val="FF0000"/>
                </a:solidFill>
                <a:latin typeface="Arial" panose="020B0604020202020204" pitchFamily="34" charset="0"/>
                <a:cs typeface="Arial" panose="020B0604020202020204" pitchFamily="34" charset="0"/>
              </a:rPr>
              <a:t>đó</a:t>
            </a:r>
            <a:r>
              <a:rPr lang="en-US" altLang="en-US">
                <a:latin typeface="Arial" panose="020B0604020202020204" pitchFamily="34" charset="0"/>
                <a:cs typeface="Arial" panose="020B0604020202020204" pitchFamily="34" charset="0"/>
              </a:rPr>
              <a:t> cả nhà sẽ đi. Đã có một làng </a:t>
            </a:r>
            <a:r>
              <a:rPr lang="en-US" altLang="en-US">
                <a:solidFill>
                  <a:srgbClr val="FF0000"/>
                </a:solidFill>
                <a:latin typeface="Arial" panose="020B0604020202020204" pitchFamily="34" charset="0"/>
                <a:cs typeface="Arial" panose="020B0604020202020204" pitchFamily="34" charset="0"/>
              </a:rPr>
              <a:t>Bạch Đằng Giang </a:t>
            </a:r>
            <a:r>
              <a:rPr lang="en-US" altLang="en-US">
                <a:latin typeface="Arial" panose="020B0604020202020204" pitchFamily="34" charset="0"/>
                <a:cs typeface="Arial" panose="020B0604020202020204" pitchFamily="34" charset="0"/>
              </a:rPr>
              <a:t>do những người dân chài lập ra ở đảo Mõm Cá Sấu. Hòn đảo đang </a:t>
            </a:r>
            <a:r>
              <a:rPr lang="en-US" altLang="en-US">
                <a:solidFill>
                  <a:srgbClr val="FF0000"/>
                </a:solidFill>
                <a:latin typeface="Arial" panose="020B0604020202020204" pitchFamily="34" charset="0"/>
                <a:cs typeface="Arial" panose="020B0604020202020204" pitchFamily="34" charset="0"/>
              </a:rPr>
              <a:t>bồng bềnh </a:t>
            </a:r>
            <a:r>
              <a:rPr lang="en-US" altLang="en-US">
                <a:latin typeface="Arial" panose="020B0604020202020204" pitchFamily="34" charset="0"/>
                <a:cs typeface="Arial" panose="020B0604020202020204" pitchFamily="34" charset="0"/>
              </a:rPr>
              <a:t>đâu đó ở mãi phía chân trời…</a:t>
            </a:r>
          </a:p>
        </p:txBody>
      </p:sp>
      <p:sp>
        <p:nvSpPr>
          <p:cNvPr id="5" name="Rectangle 4">
            <a:extLst>
              <a:ext uri="{FF2B5EF4-FFF2-40B4-BE49-F238E27FC236}">
                <a16:creationId xmlns:a16="http://schemas.microsoft.com/office/drawing/2014/main" id="{0A9B0629-2B9C-4FB3-AD74-A168984F967C}"/>
              </a:ext>
            </a:extLst>
          </p:cNvPr>
          <p:cNvSpPr/>
          <p:nvPr/>
        </p:nvSpPr>
        <p:spPr>
          <a:xfrm>
            <a:off x="1981816" y="219374"/>
            <a:ext cx="8384025" cy="1107996"/>
          </a:xfrm>
          <a:prstGeom prst="rect">
            <a:avLst/>
          </a:prstGeom>
          <a:noFill/>
        </p:spPr>
        <p:txBody>
          <a:bodyPr wrap="none" lIns="91440" tIns="45720" rIns="91440" bIns="45720">
            <a:spAutoFit/>
          </a:bodyPr>
          <a:lstStyle/>
          <a:p>
            <a:pPr algn="ctr"/>
            <a:r>
              <a:rPr lang="en-US" sz="6600">
                <a:ln w="0">
                  <a:solidFill>
                    <a:schemeClr val="bg1"/>
                  </a:solidFill>
                </a:ln>
                <a:solidFill>
                  <a:srgbClr val="002060"/>
                </a:solidFill>
                <a:latin typeface="UTM Mother" panose="02040603050506020204" pitchFamily="18" charset="0"/>
              </a:rPr>
              <a:t>Luyện đọc diễn cảm</a:t>
            </a:r>
            <a:endParaRPr lang="en-US" sz="6600" b="0" cap="none" spc="0">
              <a:ln w="0">
                <a:solidFill>
                  <a:schemeClr val="bg1"/>
                </a:solidFill>
              </a:ln>
              <a:solidFill>
                <a:srgbClr val="002060"/>
              </a:solidFill>
              <a:latin typeface="UTM Mother" panose="02040603050506020204" pitchFamily="18" charset="0"/>
            </a:endParaRPr>
          </a:p>
        </p:txBody>
      </p:sp>
    </p:spTree>
    <p:extLst>
      <p:ext uri="{BB962C8B-B14F-4D97-AF65-F5344CB8AC3E}">
        <p14:creationId xmlns:p14="http://schemas.microsoft.com/office/powerpoint/2010/main" val="2371037756"/>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4">
                                            <p:txEl>
                                              <p:pRg st="0" end="0"/>
                                            </p:txEl>
                                          </p:spTgt>
                                        </p:tgtEl>
                                        <p:attrNameLst>
                                          <p:attrName>ppt_w</p:attrName>
                                        </p:attrNameLst>
                                      </p:cBhvr>
                                    </p:anim>
                                    <p:anim by="(#ppt_w*0.50)" calcmode="lin" valueType="num">
                                      <p:cBhvr>
                                        <p:cTn id="8" dur="250" decel="50000" autoRev="1" fill="hold">
                                          <p:stCondLst>
                                            <p:cond delay="0"/>
                                          </p:stCondLst>
                                        </p:cTn>
                                        <p:tgtEl>
                                          <p:spTgt spid="4">
                                            <p:txEl>
                                              <p:pRg st="0" end="0"/>
                                            </p:txEl>
                                          </p:spTgt>
                                        </p:tgtEl>
                                        <p:attrNameLst>
                                          <p:attrName>ppt_x</p:attrName>
                                        </p:attrNameLst>
                                      </p:cBhvr>
                                    </p:anim>
                                    <p:anim from="(-#ppt_h/2)" to="(#ppt_y)" calcmode="lin" valueType="num">
                                      <p:cBhvr>
                                        <p:cTn id="9" dur="500" fill="hold">
                                          <p:stCondLst>
                                            <p:cond delay="0"/>
                                          </p:stCondLst>
                                        </p:cTn>
                                        <p:tgtEl>
                                          <p:spTgt spid="4">
                                            <p:txEl>
                                              <p:pRg st="0" end="0"/>
                                            </p:txEl>
                                          </p:spTgt>
                                        </p:tgtEl>
                                        <p:attrNameLst>
                                          <p:attrName>ppt_y</p:attrName>
                                        </p:attrNameLst>
                                      </p:cBhvr>
                                    </p:anim>
                                    <p:animRot by="21600000">
                                      <p:cBhvr>
                                        <p:cTn id="10" dur="500" fill="hold">
                                          <p:stCondLst>
                                            <p:cond delay="0"/>
                                          </p:stCondLst>
                                        </p:cTn>
                                        <p:tgtEl>
                                          <p:spTgt spid="4">
                                            <p:txEl>
                                              <p:pRg st="0" end="0"/>
                                            </p:txEl>
                                          </p:spTgt>
                                        </p:tgtEl>
                                        <p:attrNameLst>
                                          <p:attrName>r</p:attrName>
                                        </p:attrNameLst>
                                      </p:cBhvr>
                                    </p:animRot>
                                  </p:childTnLst>
                                </p:cTn>
                              </p:par>
                            </p:childTnLst>
                          </p:cTn>
                        </p:par>
                        <p:par>
                          <p:cTn id="11" fill="hold">
                            <p:stCondLst>
                              <p:cond delay="4300"/>
                            </p:stCondLst>
                            <p:childTnLst>
                              <p:par>
                                <p:cTn id="12" presetID="56" presetClass="entr" presetSubtype="0" fill="hold" nodeType="afterEffect">
                                  <p:stCondLst>
                                    <p:cond delay="0"/>
                                  </p:stCondLst>
                                  <p:iterate type="lt">
                                    <p:tmPct val="10000"/>
                                  </p:iterate>
                                  <p:childTnLst>
                                    <p:set>
                                      <p:cBhvr>
                                        <p:cTn id="13" dur="1" fill="hold">
                                          <p:stCondLst>
                                            <p:cond delay="0"/>
                                          </p:stCondLst>
                                        </p:cTn>
                                        <p:tgtEl>
                                          <p:spTgt spid="4">
                                            <p:txEl>
                                              <p:pRg st="1" end="1"/>
                                            </p:txEl>
                                          </p:spTgt>
                                        </p:tgtEl>
                                        <p:attrNameLst>
                                          <p:attrName>style.visibility</p:attrName>
                                        </p:attrNameLst>
                                      </p:cBhvr>
                                      <p:to>
                                        <p:strVal val="visible"/>
                                      </p:to>
                                    </p:set>
                                    <p:anim by="(-#ppt_w*2)" calcmode="lin" valueType="num">
                                      <p:cBhvr rctx="PPT">
                                        <p:cTn id="14" dur="250" autoRev="1" fill="hold">
                                          <p:stCondLst>
                                            <p:cond delay="0"/>
                                          </p:stCondLst>
                                        </p:cTn>
                                        <p:tgtEl>
                                          <p:spTgt spid="4">
                                            <p:txEl>
                                              <p:pRg st="1" end="1"/>
                                            </p:txEl>
                                          </p:spTgt>
                                        </p:tgtEl>
                                        <p:attrNameLst>
                                          <p:attrName>ppt_w</p:attrName>
                                        </p:attrNameLst>
                                      </p:cBhvr>
                                    </p:anim>
                                    <p:anim by="(#ppt_w*0.50)" calcmode="lin" valueType="num">
                                      <p:cBhvr>
                                        <p:cTn id="15" dur="250" decel="50000" autoRev="1" fill="hold">
                                          <p:stCondLst>
                                            <p:cond delay="0"/>
                                          </p:stCondLst>
                                        </p:cTn>
                                        <p:tgtEl>
                                          <p:spTgt spid="4">
                                            <p:txEl>
                                              <p:pRg st="1" end="1"/>
                                            </p:txEl>
                                          </p:spTgt>
                                        </p:tgtEl>
                                        <p:attrNameLst>
                                          <p:attrName>ppt_x</p:attrName>
                                        </p:attrNameLst>
                                      </p:cBhvr>
                                    </p:anim>
                                    <p:anim from="(-#ppt_h/2)" to="(#ppt_y)" calcmode="lin" valueType="num">
                                      <p:cBhvr>
                                        <p:cTn id="16" dur="500" fill="hold">
                                          <p:stCondLst>
                                            <p:cond delay="0"/>
                                          </p:stCondLst>
                                        </p:cTn>
                                        <p:tgtEl>
                                          <p:spTgt spid="4">
                                            <p:txEl>
                                              <p:pRg st="1" end="1"/>
                                            </p:txEl>
                                          </p:spTgt>
                                        </p:tgtEl>
                                        <p:attrNameLst>
                                          <p:attrName>ppt_y</p:attrName>
                                        </p:attrNameLst>
                                      </p:cBhvr>
                                    </p:anim>
                                    <p:animRot by="21600000">
                                      <p:cBhvr>
                                        <p:cTn id="17" dur="500" fill="hold">
                                          <p:stCondLst>
                                            <p:cond delay="0"/>
                                          </p:stCondLst>
                                        </p:cTn>
                                        <p:tgtEl>
                                          <p:spTgt spid="4">
                                            <p:txEl>
                                              <p:pRg st="1" end="1"/>
                                            </p:txEl>
                                          </p:spTgt>
                                        </p:tgtEl>
                                        <p:attrNameLst>
                                          <p:attrName>r</p:attrName>
                                        </p:attrNameLst>
                                      </p:cBhvr>
                                    </p:animRot>
                                  </p:childTnLst>
                                </p:cTn>
                              </p:par>
                            </p:childTnLst>
                          </p:cTn>
                        </p:par>
                        <p:par>
                          <p:cTn id="18" fill="hold">
                            <p:stCondLst>
                              <p:cond delay="7350"/>
                            </p:stCondLst>
                            <p:childTnLst>
                              <p:par>
                                <p:cTn id="19" presetID="56" presetClass="entr" presetSubtype="0" fill="hold" nodeType="afterEffect">
                                  <p:stCondLst>
                                    <p:cond delay="0"/>
                                  </p:stCondLst>
                                  <p:iterate type="lt">
                                    <p:tmPct val="10000"/>
                                  </p:iterate>
                                  <p:childTnLst>
                                    <p:set>
                                      <p:cBhvr>
                                        <p:cTn id="20" dur="1" fill="hold">
                                          <p:stCondLst>
                                            <p:cond delay="0"/>
                                          </p:stCondLst>
                                        </p:cTn>
                                        <p:tgtEl>
                                          <p:spTgt spid="4">
                                            <p:txEl>
                                              <p:pRg st="2" end="2"/>
                                            </p:txEl>
                                          </p:spTgt>
                                        </p:tgtEl>
                                        <p:attrNameLst>
                                          <p:attrName>style.visibility</p:attrName>
                                        </p:attrNameLst>
                                      </p:cBhvr>
                                      <p:to>
                                        <p:strVal val="visible"/>
                                      </p:to>
                                    </p:set>
                                    <p:anim by="(-#ppt_w*2)" calcmode="lin" valueType="num">
                                      <p:cBhvr rctx="PPT">
                                        <p:cTn id="21" dur="250" autoRev="1" fill="hold">
                                          <p:stCondLst>
                                            <p:cond delay="0"/>
                                          </p:stCondLst>
                                        </p:cTn>
                                        <p:tgtEl>
                                          <p:spTgt spid="4">
                                            <p:txEl>
                                              <p:pRg st="2" end="2"/>
                                            </p:txEl>
                                          </p:spTgt>
                                        </p:tgtEl>
                                        <p:attrNameLst>
                                          <p:attrName>ppt_w</p:attrName>
                                        </p:attrNameLst>
                                      </p:cBhvr>
                                    </p:anim>
                                    <p:anim by="(#ppt_w*0.50)" calcmode="lin" valueType="num">
                                      <p:cBhvr>
                                        <p:cTn id="22" dur="250" decel="50000" autoRev="1" fill="hold">
                                          <p:stCondLst>
                                            <p:cond delay="0"/>
                                          </p:stCondLst>
                                        </p:cTn>
                                        <p:tgtEl>
                                          <p:spTgt spid="4">
                                            <p:txEl>
                                              <p:pRg st="2" end="2"/>
                                            </p:txEl>
                                          </p:spTgt>
                                        </p:tgtEl>
                                        <p:attrNameLst>
                                          <p:attrName>ppt_x</p:attrName>
                                        </p:attrNameLst>
                                      </p:cBhvr>
                                    </p:anim>
                                    <p:anim from="(-#ppt_h/2)" to="(#ppt_y)" calcmode="lin" valueType="num">
                                      <p:cBhvr>
                                        <p:cTn id="23" dur="500" fill="hold">
                                          <p:stCondLst>
                                            <p:cond delay="0"/>
                                          </p:stCondLst>
                                        </p:cTn>
                                        <p:tgtEl>
                                          <p:spTgt spid="4">
                                            <p:txEl>
                                              <p:pRg st="2" end="2"/>
                                            </p:txEl>
                                          </p:spTgt>
                                        </p:tgtEl>
                                        <p:attrNameLst>
                                          <p:attrName>ppt_y</p:attrName>
                                        </p:attrNameLst>
                                      </p:cBhvr>
                                    </p:anim>
                                    <p:animRot by="21600000">
                                      <p:cBhvr>
                                        <p:cTn id="24" dur="500" fill="hold">
                                          <p:stCondLst>
                                            <p:cond delay="0"/>
                                          </p:stCondLst>
                                        </p:cTn>
                                        <p:tgtEl>
                                          <p:spTgt spid="4">
                                            <p:txEl>
                                              <p:pRg st="2" end="2"/>
                                            </p:txEl>
                                          </p:spTgt>
                                        </p:tgtEl>
                                        <p:attrNameLst>
                                          <p:attrName>r</p:attrName>
                                        </p:attrNameLst>
                                      </p:cBhvr>
                                    </p:animRot>
                                  </p:childTnLst>
                                </p:cTn>
                              </p:par>
                            </p:childTnLst>
                          </p:cTn>
                        </p:par>
                        <p:par>
                          <p:cTn id="25" fill="hold">
                            <p:stCondLst>
                              <p:cond delay="8900"/>
                            </p:stCondLst>
                            <p:childTnLst>
                              <p:par>
                                <p:cTn id="26" presetID="56" presetClass="entr" presetSubtype="0" fill="hold" nodeType="afterEffect">
                                  <p:stCondLst>
                                    <p:cond delay="0"/>
                                  </p:stCondLst>
                                  <p:iterate type="lt">
                                    <p:tmPct val="10000"/>
                                  </p:iterate>
                                  <p:childTnLst>
                                    <p:set>
                                      <p:cBhvr>
                                        <p:cTn id="27" dur="1" fill="hold">
                                          <p:stCondLst>
                                            <p:cond delay="0"/>
                                          </p:stCondLst>
                                        </p:cTn>
                                        <p:tgtEl>
                                          <p:spTgt spid="4">
                                            <p:txEl>
                                              <p:pRg st="3" end="3"/>
                                            </p:txEl>
                                          </p:spTgt>
                                        </p:tgtEl>
                                        <p:attrNameLst>
                                          <p:attrName>style.visibility</p:attrName>
                                        </p:attrNameLst>
                                      </p:cBhvr>
                                      <p:to>
                                        <p:strVal val="visible"/>
                                      </p:to>
                                    </p:set>
                                    <p:anim by="(-#ppt_w*2)" calcmode="lin" valueType="num">
                                      <p:cBhvr rctx="PPT">
                                        <p:cTn id="28" dur="250" autoRev="1" fill="hold">
                                          <p:stCondLst>
                                            <p:cond delay="0"/>
                                          </p:stCondLst>
                                        </p:cTn>
                                        <p:tgtEl>
                                          <p:spTgt spid="4">
                                            <p:txEl>
                                              <p:pRg st="3" end="3"/>
                                            </p:txEl>
                                          </p:spTgt>
                                        </p:tgtEl>
                                        <p:attrNameLst>
                                          <p:attrName>ppt_w</p:attrName>
                                        </p:attrNameLst>
                                      </p:cBhvr>
                                    </p:anim>
                                    <p:anim by="(#ppt_w*0.50)" calcmode="lin" valueType="num">
                                      <p:cBhvr>
                                        <p:cTn id="29" dur="250" decel="50000" autoRev="1" fill="hold">
                                          <p:stCondLst>
                                            <p:cond delay="0"/>
                                          </p:stCondLst>
                                        </p:cTn>
                                        <p:tgtEl>
                                          <p:spTgt spid="4">
                                            <p:txEl>
                                              <p:pRg st="3" end="3"/>
                                            </p:txEl>
                                          </p:spTgt>
                                        </p:tgtEl>
                                        <p:attrNameLst>
                                          <p:attrName>ppt_x</p:attrName>
                                        </p:attrNameLst>
                                      </p:cBhvr>
                                    </p:anim>
                                    <p:anim from="(-#ppt_h/2)" to="(#ppt_y)" calcmode="lin" valueType="num">
                                      <p:cBhvr>
                                        <p:cTn id="30" dur="500" fill="hold">
                                          <p:stCondLst>
                                            <p:cond delay="0"/>
                                          </p:stCondLst>
                                        </p:cTn>
                                        <p:tgtEl>
                                          <p:spTgt spid="4">
                                            <p:txEl>
                                              <p:pRg st="3" end="3"/>
                                            </p:txEl>
                                          </p:spTgt>
                                        </p:tgtEl>
                                        <p:attrNameLst>
                                          <p:attrName>ppt_y</p:attrName>
                                        </p:attrNameLst>
                                      </p:cBhvr>
                                    </p:anim>
                                    <p:animRot by="21600000">
                                      <p:cBhvr>
                                        <p:cTn id="31" dur="500" fill="hold">
                                          <p:stCondLst>
                                            <p:cond delay="0"/>
                                          </p:stCondLst>
                                        </p:cTn>
                                        <p:tgtEl>
                                          <p:spTgt spid="4">
                                            <p:txEl>
                                              <p:pRg st="3" end="3"/>
                                            </p:txEl>
                                          </p:spTgt>
                                        </p:tgtEl>
                                        <p:attrNameLst>
                                          <p:attrName>r</p:attrName>
                                        </p:attrNameLst>
                                      </p:cBhvr>
                                    </p:animRot>
                                  </p:childTnLst>
                                </p:cTn>
                              </p:par>
                            </p:childTnLst>
                          </p:cTn>
                        </p:par>
                        <p:par>
                          <p:cTn id="32" fill="hold">
                            <p:stCondLst>
                              <p:cond delay="10150"/>
                            </p:stCondLst>
                            <p:childTnLst>
                              <p:par>
                                <p:cTn id="33" presetID="56" presetClass="entr" presetSubtype="0" fill="hold" nodeType="afterEffect">
                                  <p:stCondLst>
                                    <p:cond delay="0"/>
                                  </p:stCondLst>
                                  <p:iterate type="lt">
                                    <p:tmPct val="10000"/>
                                  </p:iterate>
                                  <p:childTnLst>
                                    <p:set>
                                      <p:cBhvr>
                                        <p:cTn id="34" dur="1" fill="hold">
                                          <p:stCondLst>
                                            <p:cond delay="0"/>
                                          </p:stCondLst>
                                        </p:cTn>
                                        <p:tgtEl>
                                          <p:spTgt spid="4">
                                            <p:txEl>
                                              <p:pRg st="4" end="4"/>
                                            </p:txEl>
                                          </p:spTgt>
                                        </p:tgtEl>
                                        <p:attrNameLst>
                                          <p:attrName>style.visibility</p:attrName>
                                        </p:attrNameLst>
                                      </p:cBhvr>
                                      <p:to>
                                        <p:strVal val="visible"/>
                                      </p:to>
                                    </p:set>
                                    <p:anim by="(-#ppt_w*2)" calcmode="lin" valueType="num">
                                      <p:cBhvr rctx="PPT">
                                        <p:cTn id="35" dur="250" autoRev="1" fill="hold">
                                          <p:stCondLst>
                                            <p:cond delay="0"/>
                                          </p:stCondLst>
                                        </p:cTn>
                                        <p:tgtEl>
                                          <p:spTgt spid="4">
                                            <p:txEl>
                                              <p:pRg st="4" end="4"/>
                                            </p:txEl>
                                          </p:spTgt>
                                        </p:tgtEl>
                                        <p:attrNameLst>
                                          <p:attrName>ppt_w</p:attrName>
                                        </p:attrNameLst>
                                      </p:cBhvr>
                                    </p:anim>
                                    <p:anim by="(#ppt_w*0.50)" calcmode="lin" valueType="num">
                                      <p:cBhvr>
                                        <p:cTn id="36" dur="250" decel="50000" autoRev="1" fill="hold">
                                          <p:stCondLst>
                                            <p:cond delay="0"/>
                                          </p:stCondLst>
                                        </p:cTn>
                                        <p:tgtEl>
                                          <p:spTgt spid="4">
                                            <p:txEl>
                                              <p:pRg st="4" end="4"/>
                                            </p:txEl>
                                          </p:spTgt>
                                        </p:tgtEl>
                                        <p:attrNameLst>
                                          <p:attrName>ppt_x</p:attrName>
                                        </p:attrNameLst>
                                      </p:cBhvr>
                                    </p:anim>
                                    <p:anim from="(-#ppt_h/2)" to="(#ppt_y)" calcmode="lin" valueType="num">
                                      <p:cBhvr>
                                        <p:cTn id="37" dur="500" fill="hold">
                                          <p:stCondLst>
                                            <p:cond delay="0"/>
                                          </p:stCondLst>
                                        </p:cTn>
                                        <p:tgtEl>
                                          <p:spTgt spid="4">
                                            <p:txEl>
                                              <p:pRg st="4" end="4"/>
                                            </p:txEl>
                                          </p:spTgt>
                                        </p:tgtEl>
                                        <p:attrNameLst>
                                          <p:attrName>ppt_y</p:attrName>
                                        </p:attrNameLst>
                                      </p:cBhvr>
                                    </p:anim>
                                    <p:animRot by="21600000">
                                      <p:cBhvr>
                                        <p:cTn id="38" dur="500" fill="hold">
                                          <p:stCondLst>
                                            <p:cond delay="0"/>
                                          </p:stCondLst>
                                        </p:cTn>
                                        <p:tgtEl>
                                          <p:spTgt spid="4">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596874" y="2831148"/>
            <a:ext cx="3632726" cy="923330"/>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MỞ RỘNG</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3166930427"/>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1531700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
        <p:nvSpPr>
          <p:cNvPr id="4" name="Rectangle 3">
            <a:extLst>
              <a:ext uri="{FF2B5EF4-FFF2-40B4-BE49-F238E27FC236}">
                <a16:creationId xmlns:a16="http://schemas.microsoft.com/office/drawing/2014/main" id="{5DBA39DD-1CB0-4D56-8604-95DB65EC058E}"/>
              </a:ext>
            </a:extLst>
          </p:cNvPr>
          <p:cNvSpPr/>
          <p:nvPr/>
        </p:nvSpPr>
        <p:spPr>
          <a:xfrm>
            <a:off x="586105" y="500131"/>
            <a:ext cx="11019789" cy="2308324"/>
          </a:xfrm>
          <a:prstGeom prst="rect">
            <a:avLst/>
          </a:prstGeom>
          <a:solidFill>
            <a:schemeClr val="bg1"/>
          </a:solidFill>
        </p:spPr>
        <p:txBody>
          <a:bodyPr wrap="square">
            <a:spAutoFit/>
          </a:bodyPr>
          <a:lstStyle/>
          <a:p>
            <a:pPr algn="ctr" eaLnBrk="1" fontAlgn="auto" hangingPunct="1">
              <a:spcBef>
                <a:spcPts val="0"/>
              </a:spcBef>
              <a:spcAft>
                <a:spcPts val="0"/>
              </a:spcAft>
              <a:defRPr/>
            </a:pP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Để</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cuộc</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sống</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của</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người</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dân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sống</a:t>
            </a:r>
            <a:r>
              <a:rPr lang="en-US" sz="480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ở ven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biển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và</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trên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đảo</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được</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thanh</a:t>
            </a:r>
            <a:r>
              <a:rPr lang="en-US" sz="480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bình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và</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phát</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triển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thì</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chúng</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ta cần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làm</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gì</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a:t>
            </a:r>
          </a:p>
        </p:txBody>
      </p:sp>
      <p:sp>
        <p:nvSpPr>
          <p:cNvPr id="5" name="Text Box 18">
            <a:extLst>
              <a:ext uri="{FF2B5EF4-FFF2-40B4-BE49-F238E27FC236}">
                <a16:creationId xmlns:a16="http://schemas.microsoft.com/office/drawing/2014/main" id="{17435947-03AA-4EAA-BAC5-2F60DE4EEF0E}"/>
              </a:ext>
            </a:extLst>
          </p:cNvPr>
          <p:cNvSpPr txBox="1">
            <a:spLocks noChangeArrowheads="1"/>
          </p:cNvSpPr>
          <p:nvPr/>
        </p:nvSpPr>
        <p:spPr bwMode="auto">
          <a:xfrm>
            <a:off x="4813572" y="3429000"/>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latin typeface="Times New Roman" panose="02020603050405020304" pitchFamily="18" charset="0"/>
                <a:cs typeface="Times New Roman" panose="02020603050405020304" pitchFamily="18" charset="0"/>
              </a:rPr>
              <a:t>- Trồng cây chắn gió. </a:t>
            </a:r>
          </a:p>
        </p:txBody>
      </p:sp>
      <p:sp>
        <p:nvSpPr>
          <p:cNvPr id="6" name="Text Box 18">
            <a:extLst>
              <a:ext uri="{FF2B5EF4-FFF2-40B4-BE49-F238E27FC236}">
                <a16:creationId xmlns:a16="http://schemas.microsoft.com/office/drawing/2014/main" id="{2251BF91-83DA-4FD9-8AC8-EF97A1B58D7E}"/>
              </a:ext>
            </a:extLst>
          </p:cNvPr>
          <p:cNvSpPr txBox="1">
            <a:spLocks noChangeArrowheads="1"/>
          </p:cNvSpPr>
          <p:nvPr/>
        </p:nvSpPr>
        <p:spPr bwMode="auto">
          <a:xfrm>
            <a:off x="4813572" y="4319915"/>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latin typeface="Times New Roman" panose="02020603050405020304" pitchFamily="18" charset="0"/>
                <a:cs typeface="Times New Roman" panose="02020603050405020304" pitchFamily="18" charset="0"/>
              </a:rPr>
              <a:t>- Luôn luôn giữ vệ sinh sạch sẽ. </a:t>
            </a:r>
          </a:p>
        </p:txBody>
      </p:sp>
      <p:sp>
        <p:nvSpPr>
          <p:cNvPr id="7" name="Text Box 18">
            <a:extLst>
              <a:ext uri="{FF2B5EF4-FFF2-40B4-BE49-F238E27FC236}">
                <a16:creationId xmlns:a16="http://schemas.microsoft.com/office/drawing/2014/main" id="{A68FC06A-E078-45B1-BED0-F9069BC8E6F8}"/>
              </a:ext>
            </a:extLst>
          </p:cNvPr>
          <p:cNvSpPr txBox="1">
            <a:spLocks noChangeArrowheads="1"/>
          </p:cNvSpPr>
          <p:nvPr/>
        </p:nvSpPr>
        <p:spPr bwMode="auto">
          <a:xfrm>
            <a:off x="4813572" y="5210830"/>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latin typeface="Times New Roman" panose="02020603050405020304" pitchFamily="18" charset="0"/>
                <a:cs typeface="Times New Roman" panose="02020603050405020304" pitchFamily="18" charset="0"/>
              </a:rPr>
              <a:t>- Không đánh bắt bừa bãi.</a:t>
            </a:r>
          </a:p>
        </p:txBody>
      </p:sp>
      <p:pic>
        <p:nvPicPr>
          <p:cNvPr id="3" name="Picture 2" descr="Icon&#10;&#10;Description automatically generated with medium confidence">
            <a:extLst>
              <a:ext uri="{FF2B5EF4-FFF2-40B4-BE49-F238E27FC236}">
                <a16:creationId xmlns:a16="http://schemas.microsoft.com/office/drawing/2014/main" id="{45B5F88A-4AB7-42DE-8AA9-91ECC9A0B8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144" y="2808455"/>
            <a:ext cx="3903482" cy="3903482"/>
          </a:xfrm>
          <a:prstGeom prst="rect">
            <a:avLst/>
          </a:prstGeom>
        </p:spPr>
      </p:pic>
    </p:spTree>
    <p:extLst>
      <p:ext uri="{BB962C8B-B14F-4D97-AF65-F5344CB8AC3E}">
        <p14:creationId xmlns:p14="http://schemas.microsoft.com/office/powerpoint/2010/main" val="1667000467"/>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3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8194" name="Picture 2" descr="Vì sao phải bảo vệ môi trường biển?">
            <a:extLst>
              <a:ext uri="{FF2B5EF4-FFF2-40B4-BE49-F238E27FC236}">
                <a16:creationId xmlns:a16="http://schemas.microsoft.com/office/drawing/2014/main" id="{42A7A482-1D79-425C-8A93-47DE23DACB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33" y="312607"/>
            <a:ext cx="5482667" cy="2901933"/>
          </a:xfrm>
          <a:prstGeom prst="snip2DiagRect">
            <a:avLst/>
          </a:prstGeom>
          <a:noFill/>
          <a:extLst>
            <a:ext uri="{909E8E84-426E-40DD-AFC4-6F175D3DCCD1}">
              <a14:hiddenFill xmlns:a14="http://schemas.microsoft.com/office/drawing/2010/main">
                <a:solidFill>
                  <a:srgbClr val="FFFFFF"/>
                </a:solidFill>
              </a14:hiddenFill>
            </a:ext>
          </a:extLst>
        </p:spPr>
      </p:pic>
      <p:pic>
        <p:nvPicPr>
          <p:cNvPr id="8196" name="Picture 4" descr="Bảo đảm vai trò của cộng đồng trong giám sát thực thi pháp luật BVMT">
            <a:extLst>
              <a:ext uri="{FF2B5EF4-FFF2-40B4-BE49-F238E27FC236}">
                <a16:creationId xmlns:a16="http://schemas.microsoft.com/office/drawing/2014/main" id="{4E3B987D-B9FC-4CE2-B65A-F6193A20C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7693" y="312607"/>
            <a:ext cx="4957908" cy="2901933"/>
          </a:xfrm>
          <a:prstGeom prst="snip2DiagRect">
            <a:avLst/>
          </a:prstGeom>
          <a:noFill/>
          <a:extLst>
            <a:ext uri="{909E8E84-426E-40DD-AFC4-6F175D3DCCD1}">
              <a14:hiddenFill xmlns:a14="http://schemas.microsoft.com/office/drawing/2010/main">
                <a:solidFill>
                  <a:srgbClr val="FFFFFF"/>
                </a:solidFill>
              </a14:hiddenFill>
            </a:ext>
          </a:extLst>
        </p:spPr>
      </p:pic>
      <p:pic>
        <p:nvPicPr>
          <p:cNvPr id="8198" name="Picture 6" descr="Nhóm FOM Khánh Hòa ra quân dọn rác, kêu gọi bảo vệ môi trường biển - Báo  Khánh Hòa điện tử">
            <a:extLst>
              <a:ext uri="{FF2B5EF4-FFF2-40B4-BE49-F238E27FC236}">
                <a16:creationId xmlns:a16="http://schemas.microsoft.com/office/drawing/2014/main" id="{ECD623FD-DE67-43DE-B49B-714EC225D6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876" y="3554757"/>
            <a:ext cx="5459124" cy="2990636"/>
          </a:xfrm>
          <a:prstGeom prst="snip2Diag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trồng cây chắn gió bào vệ dân ven biền">
            <a:extLst>
              <a:ext uri="{FF2B5EF4-FFF2-40B4-BE49-F238E27FC236}">
                <a16:creationId xmlns:a16="http://schemas.microsoft.com/office/drawing/2014/main" id="{C15063F2-A1C3-48A3-A3A4-CD53783FEF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7692" y="3554757"/>
            <a:ext cx="4967431" cy="2990636"/>
          </a:xfrm>
          <a:prstGeom prst="snip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489976"/>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p:cTn id="14" dur="1000" fill="hold"/>
                                        <p:tgtEl>
                                          <p:spTgt spid="8194"/>
                                        </p:tgtEl>
                                        <p:attrNameLst>
                                          <p:attrName>ppt_w</p:attrName>
                                        </p:attrNameLst>
                                      </p:cBhvr>
                                      <p:tavLst>
                                        <p:tav tm="0">
                                          <p:val>
                                            <p:fltVal val="0"/>
                                          </p:val>
                                        </p:tav>
                                        <p:tav tm="100000">
                                          <p:val>
                                            <p:strVal val="#ppt_w"/>
                                          </p:val>
                                        </p:tav>
                                      </p:tavLst>
                                    </p:anim>
                                    <p:anim calcmode="lin" valueType="num">
                                      <p:cBhvr>
                                        <p:cTn id="15" dur="1000" fill="hold"/>
                                        <p:tgtEl>
                                          <p:spTgt spid="8194"/>
                                        </p:tgtEl>
                                        <p:attrNameLst>
                                          <p:attrName>ppt_h</p:attrName>
                                        </p:attrNameLst>
                                      </p:cBhvr>
                                      <p:tavLst>
                                        <p:tav tm="0">
                                          <p:val>
                                            <p:fltVal val="0"/>
                                          </p:val>
                                        </p:tav>
                                        <p:tav tm="100000">
                                          <p:val>
                                            <p:strVal val="#ppt_h"/>
                                          </p:val>
                                        </p:tav>
                                      </p:tavLst>
                                    </p:anim>
                                    <p:anim calcmode="lin" valueType="num">
                                      <p:cBhvr>
                                        <p:cTn id="16" dur="1000" fill="hold"/>
                                        <p:tgtEl>
                                          <p:spTgt spid="8194"/>
                                        </p:tgtEl>
                                        <p:attrNameLst>
                                          <p:attrName>style.rotation</p:attrName>
                                        </p:attrNameLst>
                                      </p:cBhvr>
                                      <p:tavLst>
                                        <p:tav tm="0">
                                          <p:val>
                                            <p:fltVal val="90"/>
                                          </p:val>
                                        </p:tav>
                                        <p:tav tm="100000">
                                          <p:val>
                                            <p:fltVal val="0"/>
                                          </p:val>
                                        </p:tav>
                                      </p:tavLst>
                                    </p:anim>
                                    <p:animEffect transition="in" filter="fade">
                                      <p:cBhvr>
                                        <p:cTn id="17" dur="1000"/>
                                        <p:tgtEl>
                                          <p:spTgt spid="8194"/>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8196"/>
                                        </p:tgtEl>
                                        <p:attrNameLst>
                                          <p:attrName>style.visibility</p:attrName>
                                        </p:attrNameLst>
                                      </p:cBhvr>
                                      <p:to>
                                        <p:strVal val="visible"/>
                                      </p:to>
                                    </p:set>
                                    <p:anim calcmode="lin" valueType="num">
                                      <p:cBhvr>
                                        <p:cTn id="21" dur="1000" fill="hold"/>
                                        <p:tgtEl>
                                          <p:spTgt spid="8196"/>
                                        </p:tgtEl>
                                        <p:attrNameLst>
                                          <p:attrName>ppt_w</p:attrName>
                                        </p:attrNameLst>
                                      </p:cBhvr>
                                      <p:tavLst>
                                        <p:tav tm="0">
                                          <p:val>
                                            <p:fltVal val="0"/>
                                          </p:val>
                                        </p:tav>
                                        <p:tav tm="100000">
                                          <p:val>
                                            <p:strVal val="#ppt_w"/>
                                          </p:val>
                                        </p:tav>
                                      </p:tavLst>
                                    </p:anim>
                                    <p:anim calcmode="lin" valueType="num">
                                      <p:cBhvr>
                                        <p:cTn id="22" dur="1000" fill="hold"/>
                                        <p:tgtEl>
                                          <p:spTgt spid="8196"/>
                                        </p:tgtEl>
                                        <p:attrNameLst>
                                          <p:attrName>ppt_h</p:attrName>
                                        </p:attrNameLst>
                                      </p:cBhvr>
                                      <p:tavLst>
                                        <p:tav tm="0">
                                          <p:val>
                                            <p:fltVal val="0"/>
                                          </p:val>
                                        </p:tav>
                                        <p:tav tm="100000">
                                          <p:val>
                                            <p:strVal val="#ppt_h"/>
                                          </p:val>
                                        </p:tav>
                                      </p:tavLst>
                                    </p:anim>
                                    <p:anim calcmode="lin" valueType="num">
                                      <p:cBhvr>
                                        <p:cTn id="23" dur="1000" fill="hold"/>
                                        <p:tgtEl>
                                          <p:spTgt spid="8196"/>
                                        </p:tgtEl>
                                        <p:attrNameLst>
                                          <p:attrName>style.rotation</p:attrName>
                                        </p:attrNameLst>
                                      </p:cBhvr>
                                      <p:tavLst>
                                        <p:tav tm="0">
                                          <p:val>
                                            <p:fltVal val="90"/>
                                          </p:val>
                                        </p:tav>
                                        <p:tav tm="100000">
                                          <p:val>
                                            <p:fltVal val="0"/>
                                          </p:val>
                                        </p:tav>
                                      </p:tavLst>
                                    </p:anim>
                                    <p:animEffect transition="in" filter="fade">
                                      <p:cBhvr>
                                        <p:cTn id="24" dur="1000"/>
                                        <p:tgtEl>
                                          <p:spTgt spid="8196"/>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8198"/>
                                        </p:tgtEl>
                                        <p:attrNameLst>
                                          <p:attrName>style.visibility</p:attrName>
                                        </p:attrNameLst>
                                      </p:cBhvr>
                                      <p:to>
                                        <p:strVal val="visible"/>
                                      </p:to>
                                    </p:set>
                                    <p:anim calcmode="lin" valueType="num">
                                      <p:cBhvr>
                                        <p:cTn id="28" dur="1000" fill="hold"/>
                                        <p:tgtEl>
                                          <p:spTgt spid="8198"/>
                                        </p:tgtEl>
                                        <p:attrNameLst>
                                          <p:attrName>ppt_w</p:attrName>
                                        </p:attrNameLst>
                                      </p:cBhvr>
                                      <p:tavLst>
                                        <p:tav tm="0">
                                          <p:val>
                                            <p:fltVal val="0"/>
                                          </p:val>
                                        </p:tav>
                                        <p:tav tm="100000">
                                          <p:val>
                                            <p:strVal val="#ppt_w"/>
                                          </p:val>
                                        </p:tav>
                                      </p:tavLst>
                                    </p:anim>
                                    <p:anim calcmode="lin" valueType="num">
                                      <p:cBhvr>
                                        <p:cTn id="29" dur="1000" fill="hold"/>
                                        <p:tgtEl>
                                          <p:spTgt spid="8198"/>
                                        </p:tgtEl>
                                        <p:attrNameLst>
                                          <p:attrName>ppt_h</p:attrName>
                                        </p:attrNameLst>
                                      </p:cBhvr>
                                      <p:tavLst>
                                        <p:tav tm="0">
                                          <p:val>
                                            <p:fltVal val="0"/>
                                          </p:val>
                                        </p:tav>
                                        <p:tav tm="100000">
                                          <p:val>
                                            <p:strVal val="#ppt_h"/>
                                          </p:val>
                                        </p:tav>
                                      </p:tavLst>
                                    </p:anim>
                                    <p:anim calcmode="lin" valueType="num">
                                      <p:cBhvr>
                                        <p:cTn id="30" dur="1000" fill="hold"/>
                                        <p:tgtEl>
                                          <p:spTgt spid="8198"/>
                                        </p:tgtEl>
                                        <p:attrNameLst>
                                          <p:attrName>style.rotation</p:attrName>
                                        </p:attrNameLst>
                                      </p:cBhvr>
                                      <p:tavLst>
                                        <p:tav tm="0">
                                          <p:val>
                                            <p:fltVal val="90"/>
                                          </p:val>
                                        </p:tav>
                                        <p:tav tm="100000">
                                          <p:val>
                                            <p:fltVal val="0"/>
                                          </p:val>
                                        </p:tav>
                                      </p:tavLst>
                                    </p:anim>
                                    <p:animEffect transition="in" filter="fade">
                                      <p:cBhvr>
                                        <p:cTn id="31" dur="10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5"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6"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4" name="千图PPT彼岸天：ID 8661124库_组合 46">
            <a:extLst>
              <a:ext uri="{FF2B5EF4-FFF2-40B4-BE49-F238E27FC236}">
                <a16:creationId xmlns:a16="http://schemas.microsoft.com/office/drawing/2014/main" id="{2DB22CFE-CD33-4797-A307-9F2AB7F89D60}"/>
              </a:ext>
            </a:extLst>
          </p:cNvPr>
          <p:cNvGrpSpPr/>
          <p:nvPr>
            <p:custDataLst>
              <p:tags r:id="rId1"/>
            </p:custDataLst>
          </p:nvPr>
        </p:nvGrpSpPr>
        <p:grpSpPr>
          <a:xfrm>
            <a:off x="6008849" y="2598500"/>
            <a:ext cx="1767244" cy="399214"/>
            <a:chOff x="5403632" y="2028913"/>
            <a:chExt cx="1767243" cy="399214"/>
          </a:xfrm>
        </p:grpSpPr>
        <p:grpSp>
          <p:nvGrpSpPr>
            <p:cNvPr id="5" name="Group 68">
              <a:extLst>
                <a:ext uri="{FF2B5EF4-FFF2-40B4-BE49-F238E27FC236}">
                  <a16:creationId xmlns:a16="http://schemas.microsoft.com/office/drawing/2014/main" id="{A59FDCF1-D4D5-4455-B0DE-7C43329E4837}"/>
                </a:ext>
              </a:extLst>
            </p:cNvPr>
            <p:cNvGrpSpPr/>
            <p:nvPr/>
          </p:nvGrpSpPr>
          <p:grpSpPr>
            <a:xfrm>
              <a:off x="5403632" y="2028913"/>
              <a:ext cx="399214" cy="399214"/>
              <a:chOff x="0" y="0"/>
              <a:chExt cx="767929" cy="767929"/>
            </a:xfrm>
          </p:grpSpPr>
          <p:sp>
            <p:nvSpPr>
              <p:cNvPr id="7" name="Freeform: Shape 72">
                <a:extLst>
                  <a:ext uri="{FF2B5EF4-FFF2-40B4-BE49-F238E27FC236}">
                    <a16:creationId xmlns:a16="http://schemas.microsoft.com/office/drawing/2014/main" id="{13B177C8-1F2D-419C-A97A-A3698AFB3620}"/>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BBDE0"/>
              </a:solidFill>
              <a:ln w="12700" cap="flat">
                <a:noFill/>
                <a:miter lim="400000"/>
              </a:ln>
              <a:effectLst/>
            </p:spPr>
            <p:txBody>
              <a:bodyPr anchor="ctr"/>
              <a:lstStyle/>
              <a:p>
                <a:pPr algn="ctr"/>
                <a:endParaRPr sz="4000"/>
              </a:p>
            </p:txBody>
          </p:sp>
          <p:sp>
            <p:nvSpPr>
              <p:cNvPr id="8" name="Freeform: Shape 73">
                <a:extLst>
                  <a:ext uri="{FF2B5EF4-FFF2-40B4-BE49-F238E27FC236}">
                    <a16:creationId xmlns:a16="http://schemas.microsoft.com/office/drawing/2014/main" id="{AB8A1CE3-215C-44D0-808A-8256FB171936}"/>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4000"/>
              </a:p>
            </p:txBody>
          </p:sp>
        </p:grpSp>
        <p:sp>
          <p:nvSpPr>
            <p:cNvPr id="6" name="Rectangle 70">
              <a:extLst>
                <a:ext uri="{FF2B5EF4-FFF2-40B4-BE49-F238E27FC236}">
                  <a16:creationId xmlns:a16="http://schemas.microsoft.com/office/drawing/2014/main" id="{B186147A-EDE9-4718-A8C6-8BB91B4BE5D0}"/>
                </a:ext>
              </a:extLst>
            </p:cNvPr>
            <p:cNvSpPr/>
            <p:nvPr/>
          </p:nvSpPr>
          <p:spPr>
            <a:xfrm>
              <a:off x="5802845" y="2139692"/>
              <a:ext cx="1368030" cy="215444"/>
            </a:xfrm>
            <a:prstGeom prst="rect">
              <a:avLst/>
            </a:prstGeom>
          </p:spPr>
          <p:txBody>
            <a:bodyPr wrap="none" lIns="144000" tIns="0" rIns="144000" bIns="0" anchor="ctr">
              <a:noAutofit/>
            </a:bodyPr>
            <a:lstStyle/>
            <a:p>
              <a:r>
                <a:rPr lang="en-US" altLang="zh-CN" sz="6000" b="1">
                  <a:solidFill>
                    <a:srgbClr val="C00000"/>
                  </a:solidFill>
                  <a:latin typeface="iCiel Alina" pitchFamily="50" charset="0"/>
                </a:rPr>
                <a:t>Luyện đọc bài</a:t>
              </a:r>
              <a:endParaRPr lang="zh-CN" altLang="en-US" sz="6000" b="1" dirty="0">
                <a:solidFill>
                  <a:srgbClr val="C00000"/>
                </a:solidFill>
                <a:latin typeface="iCiel Alina" pitchFamily="50" charset="0"/>
              </a:endParaRPr>
            </a:p>
          </p:txBody>
        </p:sp>
      </p:grpSp>
      <p:grpSp>
        <p:nvGrpSpPr>
          <p:cNvPr id="9" name="千图PPT彼岸天：ID 8661124库_组合 47">
            <a:extLst>
              <a:ext uri="{FF2B5EF4-FFF2-40B4-BE49-F238E27FC236}">
                <a16:creationId xmlns:a16="http://schemas.microsoft.com/office/drawing/2014/main" id="{035DEFD7-E13A-4012-B851-B9832FEA9186}"/>
              </a:ext>
            </a:extLst>
          </p:cNvPr>
          <p:cNvGrpSpPr/>
          <p:nvPr>
            <p:custDataLst>
              <p:tags r:id="rId2"/>
            </p:custDataLst>
          </p:nvPr>
        </p:nvGrpSpPr>
        <p:grpSpPr>
          <a:xfrm>
            <a:off x="6121118" y="4364812"/>
            <a:ext cx="1767244" cy="399214"/>
            <a:chOff x="5403632" y="3066578"/>
            <a:chExt cx="1767243" cy="399214"/>
          </a:xfrm>
        </p:grpSpPr>
        <p:grpSp>
          <p:nvGrpSpPr>
            <p:cNvPr id="10" name="Group 62">
              <a:extLst>
                <a:ext uri="{FF2B5EF4-FFF2-40B4-BE49-F238E27FC236}">
                  <a16:creationId xmlns:a16="http://schemas.microsoft.com/office/drawing/2014/main" id="{59AC8DD2-AE28-4F26-BDC6-5A51EFB7F24F}"/>
                </a:ext>
              </a:extLst>
            </p:cNvPr>
            <p:cNvGrpSpPr/>
            <p:nvPr/>
          </p:nvGrpSpPr>
          <p:grpSpPr>
            <a:xfrm>
              <a:off x="5403632" y="3066578"/>
              <a:ext cx="399214" cy="399214"/>
              <a:chOff x="0" y="0"/>
              <a:chExt cx="767929" cy="767929"/>
            </a:xfrm>
          </p:grpSpPr>
          <p:sp>
            <p:nvSpPr>
              <p:cNvPr id="12" name="Freeform: Shape 66">
                <a:extLst>
                  <a:ext uri="{FF2B5EF4-FFF2-40B4-BE49-F238E27FC236}">
                    <a16:creationId xmlns:a16="http://schemas.microsoft.com/office/drawing/2014/main" id="{29BB50D7-89E5-46D2-93D9-C51F31EC58C8}"/>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B706E"/>
              </a:solidFill>
              <a:ln w="12700" cap="flat">
                <a:noFill/>
                <a:miter lim="400000"/>
              </a:ln>
              <a:effectLst/>
            </p:spPr>
            <p:txBody>
              <a:bodyPr anchor="ctr"/>
              <a:lstStyle/>
              <a:p>
                <a:pPr algn="ctr"/>
                <a:endParaRPr sz="4000"/>
              </a:p>
            </p:txBody>
          </p:sp>
          <p:sp>
            <p:nvSpPr>
              <p:cNvPr id="13" name="Freeform: Shape 67">
                <a:extLst>
                  <a:ext uri="{FF2B5EF4-FFF2-40B4-BE49-F238E27FC236}">
                    <a16:creationId xmlns:a16="http://schemas.microsoft.com/office/drawing/2014/main" id="{20EFF29B-9ED9-4954-9C5D-9212296005B3}"/>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4000"/>
              </a:p>
            </p:txBody>
          </p:sp>
        </p:grpSp>
        <p:sp>
          <p:nvSpPr>
            <p:cNvPr id="11" name="Rectangle 64">
              <a:extLst>
                <a:ext uri="{FF2B5EF4-FFF2-40B4-BE49-F238E27FC236}">
                  <a16:creationId xmlns:a16="http://schemas.microsoft.com/office/drawing/2014/main" id="{C2D2323B-0440-48F4-92CA-A979926A4402}"/>
                </a:ext>
              </a:extLst>
            </p:cNvPr>
            <p:cNvSpPr/>
            <p:nvPr/>
          </p:nvSpPr>
          <p:spPr>
            <a:xfrm>
              <a:off x="5802845" y="3176778"/>
              <a:ext cx="1368030" cy="215444"/>
            </a:xfrm>
            <a:prstGeom prst="rect">
              <a:avLst/>
            </a:prstGeom>
          </p:spPr>
          <p:txBody>
            <a:bodyPr wrap="none" lIns="144000" tIns="0" rIns="144000" bIns="0" anchor="ctr">
              <a:noAutofit/>
            </a:bodyPr>
            <a:lstStyle/>
            <a:p>
              <a:r>
                <a:rPr lang="en-US" altLang="zh-CN" sz="6000" b="1">
                  <a:solidFill>
                    <a:srgbClr val="C00000"/>
                  </a:solidFill>
                  <a:latin typeface="iCiel Alina" pitchFamily="50" charset="0"/>
                </a:rPr>
                <a:t>Chuẩn bị: </a:t>
              </a:r>
            </a:p>
            <a:p>
              <a:r>
                <a:rPr lang="en-US" altLang="zh-CN" sz="4000" b="1">
                  <a:solidFill>
                    <a:srgbClr val="00B050"/>
                  </a:solidFill>
                </a:rPr>
                <a:t>Cao Bằng</a:t>
              </a:r>
              <a:endParaRPr lang="zh-CN" altLang="en-US" sz="4000" b="1" dirty="0">
                <a:solidFill>
                  <a:srgbClr val="00B050"/>
                </a:solidFill>
              </a:endParaRPr>
            </a:p>
          </p:txBody>
        </p:sp>
      </p:grpSp>
      <p:pic>
        <p:nvPicPr>
          <p:cNvPr id="14" name="图片 2" descr="D:\3.12\摄图网_400415488.png摄图网_400415488">
            <a:extLst>
              <a:ext uri="{FF2B5EF4-FFF2-40B4-BE49-F238E27FC236}">
                <a16:creationId xmlns:a16="http://schemas.microsoft.com/office/drawing/2014/main" id="{6DD87891-0230-445C-90F1-4ADD6504600C}"/>
              </a:ext>
            </a:extLst>
          </p:cNvPr>
          <p:cNvPicPr>
            <a:picLocks noChangeAspect="1"/>
          </p:cNvPicPr>
          <p:nvPr/>
        </p:nvPicPr>
        <p:blipFill>
          <a:blip r:embed="rId7"/>
          <a:srcRect/>
          <a:stretch>
            <a:fillRect/>
          </a:stretch>
        </p:blipFill>
        <p:spPr>
          <a:xfrm>
            <a:off x="1383001" y="1709054"/>
            <a:ext cx="3581400" cy="4560570"/>
          </a:xfrm>
          <a:prstGeom prst="rect">
            <a:avLst/>
          </a:prstGeom>
        </p:spPr>
      </p:pic>
      <p:pic>
        <p:nvPicPr>
          <p:cNvPr id="15" name="Picture 14" descr="Logo&#10;&#10;Description automatically generated">
            <a:extLst>
              <a:ext uri="{FF2B5EF4-FFF2-40B4-BE49-F238E27FC236}">
                <a16:creationId xmlns:a16="http://schemas.microsoft.com/office/drawing/2014/main" id="{60C7279A-66FE-4FE3-B72F-9B6A897E2C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0702" y="497543"/>
            <a:ext cx="3976293" cy="1321736"/>
          </a:xfrm>
          <a:prstGeom prst="rect">
            <a:avLst/>
          </a:prstGeom>
        </p:spPr>
      </p:pic>
    </p:spTree>
    <p:extLst>
      <p:ext uri="{BB962C8B-B14F-4D97-AF65-F5344CB8AC3E}">
        <p14:creationId xmlns:p14="http://schemas.microsoft.com/office/powerpoint/2010/main" val="276999227"/>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 calcmode="lin" valueType="num">
                                      <p:cBhvr>
                                        <p:cTn id="16" dur="500" fill="hold"/>
                                        <p:tgtEl>
                                          <p:spTgt spid="9"/>
                                        </p:tgtEl>
                                      </p:cBhvr>
                                      <p:tavLst>
                                        <p:tav tm="0">
                                          <p:val>
                                            <p:fltVal val="360"/>
                                          </p:val>
                                        </p:tav>
                                        <p:tav tm="100000">
                                          <p:val>
                                            <p:fltVal val="0"/>
                                          </p:val>
                                        </p:tav>
                                      </p:tavLst>
                                    </p:anim>
                                    <p:animEffect transition="in" filter="fade">
                                      <p:cBhvr>
                                        <p:cTn id="17" dur="500"/>
                                        <p:tgtEl>
                                          <p:spTgt spid="9"/>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7EA442-57D7-4A6D-91DD-F4311C7971B1}"/>
              </a:ext>
            </a:extLst>
          </p:cNvPr>
          <p:cNvSpPr/>
          <p:nvPr/>
        </p:nvSpPr>
        <p:spPr>
          <a:xfrm>
            <a:off x="443060" y="490194"/>
            <a:ext cx="11246177" cy="59954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4" name="图片 5" descr="849">
            <a:extLst>
              <a:ext uri="{FF2B5EF4-FFF2-40B4-BE49-F238E27FC236}">
                <a16:creationId xmlns:a16="http://schemas.microsoft.com/office/drawing/2014/main" id="{65AE7692-BF5C-4655-9C5A-E6D88581A1DE}"/>
              </a:ext>
            </a:extLst>
          </p:cNvPr>
          <p:cNvPicPr>
            <a:picLocks noChangeAspect="1"/>
          </p:cNvPicPr>
          <p:nvPr/>
        </p:nvPicPr>
        <p:blipFill>
          <a:blip r:embed="rId5"/>
          <a:srcRect t="64388" r="78750" b="24160"/>
          <a:stretch>
            <a:fillRect/>
          </a:stretch>
        </p:blipFill>
        <p:spPr>
          <a:xfrm>
            <a:off x="-159621" y="-29215"/>
            <a:ext cx="2886710" cy="2333625"/>
          </a:xfrm>
          <a:prstGeom prst="rect">
            <a:avLst/>
          </a:prstGeom>
        </p:spPr>
      </p:pic>
      <p:pic>
        <p:nvPicPr>
          <p:cNvPr id="5" name="图片 6" descr="849">
            <a:extLst>
              <a:ext uri="{FF2B5EF4-FFF2-40B4-BE49-F238E27FC236}">
                <a16:creationId xmlns:a16="http://schemas.microsoft.com/office/drawing/2014/main" id="{32AA48B1-2823-4F18-A4A0-53799B9F7DCB}"/>
              </a:ext>
            </a:extLst>
          </p:cNvPr>
          <p:cNvPicPr>
            <a:picLocks noChangeAspect="1"/>
          </p:cNvPicPr>
          <p:nvPr/>
        </p:nvPicPr>
        <p:blipFill>
          <a:blip r:embed="rId5"/>
          <a:srcRect l="75919" t="63157" b="18832"/>
          <a:stretch>
            <a:fillRect/>
          </a:stretch>
        </p:blipFill>
        <p:spPr>
          <a:xfrm>
            <a:off x="9815830" y="-36195"/>
            <a:ext cx="2376170" cy="2665730"/>
          </a:xfrm>
          <a:prstGeom prst="rect">
            <a:avLst/>
          </a:prstGeom>
        </p:spPr>
      </p:pic>
      <p:pic>
        <p:nvPicPr>
          <p:cNvPr id="6" name="图片 7" descr="849">
            <a:extLst>
              <a:ext uri="{FF2B5EF4-FFF2-40B4-BE49-F238E27FC236}">
                <a16:creationId xmlns:a16="http://schemas.microsoft.com/office/drawing/2014/main" id="{CBB8CB75-F2E1-460F-8750-0A2B40C16D75}"/>
              </a:ext>
            </a:extLst>
          </p:cNvPr>
          <p:cNvPicPr>
            <a:picLocks noChangeAspect="1"/>
          </p:cNvPicPr>
          <p:nvPr/>
        </p:nvPicPr>
        <p:blipFill>
          <a:blip r:embed="rId5"/>
          <a:srcRect t="14230" b="62039"/>
          <a:stretch>
            <a:fillRect/>
          </a:stretch>
        </p:blipFill>
        <p:spPr>
          <a:xfrm>
            <a:off x="2047875" y="3835971"/>
            <a:ext cx="8684155" cy="3091327"/>
          </a:xfrm>
          <a:prstGeom prst="rect">
            <a:avLst/>
          </a:prstGeom>
        </p:spPr>
      </p:pic>
      <p:sp>
        <p:nvSpPr>
          <p:cNvPr id="7" name="Rectangle 6">
            <a:extLst>
              <a:ext uri="{FF2B5EF4-FFF2-40B4-BE49-F238E27FC236}">
                <a16:creationId xmlns:a16="http://schemas.microsoft.com/office/drawing/2014/main" id="{70A11ED9-7A9C-4508-BA57-F026FF5F97C5}"/>
              </a:ext>
            </a:extLst>
          </p:cNvPr>
          <p:cNvSpPr/>
          <p:nvPr/>
        </p:nvSpPr>
        <p:spPr>
          <a:xfrm>
            <a:off x="1564112" y="2082178"/>
            <a:ext cx="9817880" cy="1569660"/>
          </a:xfrm>
          <a:prstGeom prst="rect">
            <a:avLst/>
          </a:prstGeom>
          <a:noFill/>
        </p:spPr>
        <p:txBody>
          <a:bodyPr wrap="none" lIns="91440" tIns="45720" rIns="91440" bIns="45720">
            <a:spAutoFit/>
          </a:bodyPr>
          <a:lstStyle/>
          <a:p>
            <a:pPr algn="ctr"/>
            <a:r>
              <a:rPr lang="en-US" sz="9600" b="0" cap="none" spc="0">
                <a:ln w="57150">
                  <a:solidFill>
                    <a:schemeClr val="accent6">
                      <a:lumMod val="75000"/>
                    </a:schemeClr>
                  </a:solidFill>
                </a:ln>
                <a:solidFill>
                  <a:schemeClr val="accent4">
                    <a:lumMod val="60000"/>
                    <a:lumOff val="40000"/>
                  </a:schemeClr>
                </a:solidFill>
                <a:effectLst>
                  <a:outerShdw blurRad="38100" dist="19050" dir="2700000" algn="tl" rotWithShape="0">
                    <a:schemeClr val="dk1">
                      <a:alpha val="40000"/>
                    </a:schemeClr>
                  </a:outerShdw>
                </a:effectLst>
                <a:latin typeface="iCiel Cadena" panose="02000503000000020004" pitchFamily="2" charset="0"/>
              </a:rPr>
              <a:t>TẠM BIỆT CÁC EM</a:t>
            </a:r>
          </a:p>
        </p:txBody>
      </p:sp>
    </p:spTree>
    <p:extLst>
      <p:ext uri="{BB962C8B-B14F-4D97-AF65-F5344CB8AC3E}">
        <p14:creationId xmlns:p14="http://schemas.microsoft.com/office/powerpoint/2010/main" val="2892423139"/>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935979" y="410207"/>
            <a:ext cx="10265421" cy="1996780"/>
            <a:chOff x="935979" y="283738"/>
            <a:chExt cx="10265421" cy="2053062"/>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79" y="283738"/>
              <a:ext cx="1990635" cy="1955800"/>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grpSp>
        <p:nvGrpSpPr>
          <p:cNvPr id="10" name="Group 9"/>
          <p:cNvGrpSpPr/>
          <p:nvPr/>
        </p:nvGrpSpPr>
        <p:grpSpPr>
          <a:xfrm>
            <a:off x="266241" y="3617618"/>
            <a:ext cx="10312515" cy="2146367"/>
            <a:chOff x="5832786" y="5066212"/>
            <a:chExt cx="10312515" cy="2146367"/>
          </a:xfrm>
        </p:grpSpPr>
        <p:pic>
          <p:nvPicPr>
            <p:cNvPr id="24" name="Picture 23">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5378" y="5098536"/>
              <a:ext cx="8549923" cy="2114043"/>
            </a:xfrm>
            <a:prstGeom prst="rect">
              <a:avLst/>
            </a:prstGeom>
          </p:spPr>
        </p:pic>
        <p:pic>
          <p:nvPicPr>
            <p:cNvPr id="27" name="Picture 26">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49333" flipH="1">
              <a:off x="5755777" y="5143221"/>
              <a:ext cx="1487082" cy="1333064"/>
            </a:xfrm>
            <a:prstGeom prst="rect">
              <a:avLst/>
            </a:prstGeom>
          </p:spPr>
        </p:pic>
      </p:grpSp>
      <p:sp>
        <p:nvSpPr>
          <p:cNvPr id="40" name="Text Box 4"/>
          <p:cNvSpPr txBox="1">
            <a:spLocks noChangeArrowheads="1"/>
          </p:cNvSpPr>
          <p:nvPr/>
        </p:nvSpPr>
        <p:spPr bwMode="auto">
          <a:xfrm>
            <a:off x="3270025" y="1142418"/>
            <a:ext cx="6984850" cy="79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just" defTabSz="457200">
              <a:spcBef>
                <a:spcPct val="50000"/>
              </a:spcBef>
            </a:pPr>
            <a:r>
              <a:rPr lang="vi-VN" altLang="en-US" sz="4400" b="1">
                <a:solidFill>
                  <a:srgbClr val="002060"/>
                </a:solidFill>
                <a:latin typeface="+mn-lt"/>
              </a:rPr>
              <a:t>Ai là người cứu em bé? </a:t>
            </a:r>
            <a:endParaRPr kumimoji="0" lang="en-US" altLang="en-US" sz="4400" b="1" i="0" u="none" strike="noStrike" kern="1200" cap="none" spc="0" normalizeH="0" baseline="0" noProof="0" dirty="0">
              <a:ln>
                <a:noFill/>
              </a:ln>
              <a:solidFill>
                <a:srgbClr val="002060"/>
              </a:solidFill>
              <a:effectLst/>
              <a:uLnTx/>
              <a:uFillTx/>
              <a:latin typeface="+mn-lt"/>
            </a:endParaRPr>
          </a:p>
        </p:txBody>
      </p:sp>
      <p:sp>
        <p:nvSpPr>
          <p:cNvPr id="41" name="Text Box 6"/>
          <p:cNvSpPr txBox="1">
            <a:spLocks noChangeArrowheads="1"/>
          </p:cNvSpPr>
          <p:nvPr/>
        </p:nvSpPr>
        <p:spPr bwMode="auto">
          <a:xfrm>
            <a:off x="2361475" y="4094932"/>
            <a:ext cx="7893400" cy="1224062"/>
          </a:xfrm>
          <a:prstGeom prst="rect">
            <a:avLst/>
          </a:prstGeom>
          <a:ln/>
        </p:spPr>
        <p:style>
          <a:lnRef idx="2">
            <a:schemeClr val="accent2"/>
          </a:lnRef>
          <a:fillRef idx="1">
            <a:schemeClr val="lt1"/>
          </a:fillRef>
          <a:effectRef idx="0">
            <a:schemeClr val="accent2"/>
          </a:effectRef>
          <a:fontRef idx="minor">
            <a:schemeClr val="dk1"/>
          </a:fontRef>
        </p:style>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just" defTabSz="457200">
              <a:spcBef>
                <a:spcPct val="50000"/>
              </a:spcBef>
            </a:pPr>
            <a:r>
              <a:rPr lang="vi-VN" altLang="en-US" b="1">
                <a:solidFill>
                  <a:srgbClr val="E7E6E6">
                    <a:lumMod val="10000"/>
                  </a:srgbClr>
                </a:solidFill>
                <a:latin typeface="Arial" pitchFamily="34" charset="0"/>
                <a:cs typeface="Arial" pitchFamily="34" charset="0"/>
              </a:rPr>
              <a:t>Anh thương binh làm nghề bán bánh giò</a:t>
            </a:r>
            <a:r>
              <a:rPr lang="en-US" altLang="en-US" b="1">
                <a:solidFill>
                  <a:srgbClr val="E7E6E6">
                    <a:lumMod val="10000"/>
                  </a:srgbClr>
                </a:solidFill>
                <a:latin typeface="Arial" pitchFamily="34" charset="0"/>
                <a:cs typeface="Arial" pitchFamily="34" charset="0"/>
              </a:rPr>
              <a:t>.</a:t>
            </a:r>
            <a:endParaRPr kumimoji="0" lang="en-US" altLang="en-US" b="1" i="0" u="none" strike="noStrike" kern="1200" cap="none" spc="0" normalizeH="0" baseline="0" noProof="0" dirty="0">
              <a:ln>
                <a:noFill/>
              </a:ln>
              <a:solidFill>
                <a:srgbClr val="E7E6E6">
                  <a:lumMod val="10000"/>
                </a:srgbClr>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815875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ox(in)">
                                      <p:cBhvr>
                                        <p:cTn id="23" dur="10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30123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4148388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528747" y="381001"/>
            <a:ext cx="10692531" cy="1955799"/>
            <a:chOff x="508869" y="381001"/>
            <a:chExt cx="10692531" cy="1955799"/>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69" y="381001"/>
              <a:ext cx="1990634" cy="1955799"/>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49000"/>
                    </a14:imgEffect>
                    <a14:imgEffect>
                      <a14:brightnessContrast bright="-12000" contrast="1000"/>
                    </a14:imgEffect>
                  </a14:imgLayer>
                </a14:imgProps>
              </a:ext>
              <a:ext uri="{28A0092B-C50C-407E-A947-70E740481C1C}">
                <a14:useLocalDpi xmlns:a14="http://schemas.microsoft.com/office/drawing/2010/main" val="0"/>
              </a:ext>
            </a:extLst>
          </a:blip>
          <a:stretch>
            <a:fillRect/>
          </a:stretch>
        </p:blipFill>
        <p:spPr>
          <a:xfrm>
            <a:off x="1122759" y="2912411"/>
            <a:ext cx="10037037" cy="2525351"/>
          </a:xfrm>
          <a:prstGeom prst="rect">
            <a:avLst/>
          </a:prstGeom>
          <a:ln>
            <a:noFill/>
          </a:ln>
        </p:spPr>
      </p:pic>
      <p:grpSp>
        <p:nvGrpSpPr>
          <p:cNvPr id="38" name="Group 37"/>
          <p:cNvGrpSpPr/>
          <p:nvPr/>
        </p:nvGrpSpPr>
        <p:grpSpPr>
          <a:xfrm>
            <a:off x="11428767" y="5764567"/>
            <a:ext cx="561263" cy="878052"/>
            <a:chOff x="6780706" y="4686364"/>
            <a:chExt cx="1333064" cy="1866931"/>
          </a:xfrm>
        </p:grpSpPr>
        <p:pic>
          <p:nvPicPr>
            <p:cNvPr id="27" name="Picture 26">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 action="ppaction://noaction"/>
            </p:cNvPr>
            <p:cNvSpPr txBox="1"/>
            <p:nvPr/>
          </p:nvSpPr>
          <p:spPr>
            <a:xfrm>
              <a:off x="6971898" y="4686364"/>
              <a:ext cx="438757" cy="176688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sp>
        <p:nvSpPr>
          <p:cNvPr id="24" name="Text Box 4"/>
          <p:cNvSpPr txBox="1">
            <a:spLocks noChangeArrowheads="1"/>
          </p:cNvSpPr>
          <p:nvPr/>
        </p:nvSpPr>
        <p:spPr bwMode="auto">
          <a:xfrm>
            <a:off x="2717309" y="746869"/>
            <a:ext cx="7286499" cy="12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just" defTabSz="457200">
              <a:spcBef>
                <a:spcPct val="50000"/>
              </a:spcBef>
            </a:pPr>
            <a:r>
              <a:rPr lang="vi-VN" altLang="en-US" b="1">
                <a:solidFill>
                  <a:srgbClr val="002060"/>
                </a:solidFill>
                <a:latin typeface="Arial" panose="020B0604020202020204" pitchFamily="34" charset="0"/>
                <a:cs typeface="Arial" panose="020B0604020202020204" pitchFamily="34" charset="0"/>
              </a:rPr>
              <a:t>Con người và hành động của anh thương binh có gì đặc biệt? </a:t>
            </a:r>
            <a:endParaRPr kumimoji="0" lang="en-US" altLang="en-U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6" name="Text Box 7"/>
          <p:cNvSpPr txBox="1">
            <a:spLocks noChangeArrowheads="1"/>
          </p:cNvSpPr>
          <p:nvPr/>
        </p:nvSpPr>
        <p:spPr bwMode="auto">
          <a:xfrm>
            <a:off x="1648870" y="3484533"/>
            <a:ext cx="8894260" cy="1408728"/>
          </a:xfrm>
          <a:prstGeom prst="rect">
            <a:avLst/>
          </a:prstGeom>
          <a:ln/>
        </p:spPr>
        <p:style>
          <a:lnRef idx="2">
            <a:schemeClr val="accent2"/>
          </a:lnRef>
          <a:fillRef idx="1">
            <a:schemeClr val="lt1"/>
          </a:fillRef>
          <a:effectRef idx="0">
            <a:schemeClr val="accent2"/>
          </a:effectRef>
          <a:fontRef idx="minor">
            <a:schemeClr val="dk1"/>
          </a:fontRef>
        </p:style>
        <p:txBody>
          <a:bodyPr wrap="square" lIns="114944" tIns="57472" rIns="114944" bIns="57472">
            <a:spAutoFit/>
          </a:bodyPr>
          <a:lstStyle>
            <a:lvl1pPr marL="342900" indent="-342900">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ctr" defTabSz="457200">
              <a:spcBef>
                <a:spcPct val="50000"/>
              </a:spcBef>
            </a:pPr>
            <a:r>
              <a:rPr lang="vi-VN" altLang="en-US" sz="2800" b="1">
                <a:solidFill>
                  <a:srgbClr val="C00000"/>
                </a:solidFill>
                <a:latin typeface="Arial" panose="020B0604020202020204" pitchFamily="34" charset="0"/>
                <a:cs typeface="Arial" panose="020B0604020202020204" pitchFamily="34" charset="0"/>
              </a:rPr>
              <a:t>Anh là một thương binh chỉ còn một chân và làm nghề bán bánh giò</a:t>
            </a:r>
            <a:r>
              <a:rPr lang="en-US" altLang="en-US" sz="2800" b="1">
                <a:solidFill>
                  <a:srgbClr val="C00000"/>
                </a:solidFill>
                <a:latin typeface="Arial" panose="020B0604020202020204" pitchFamily="34" charset="0"/>
                <a:cs typeface="Arial" panose="020B0604020202020204" pitchFamily="34" charset="0"/>
              </a:rPr>
              <a:t>. Anh đ</a:t>
            </a:r>
            <a:r>
              <a:rPr lang="vi-VN" altLang="en-US" sz="2800" b="1">
                <a:solidFill>
                  <a:srgbClr val="C00000"/>
                </a:solidFill>
                <a:latin typeface="Arial" panose="020B0604020202020204" pitchFamily="34" charset="0"/>
                <a:cs typeface="Arial" panose="020B0604020202020204" pitchFamily="34" charset="0"/>
              </a:rPr>
              <a:t>ã báo cháy và xả thân cứu em bé.</a:t>
            </a:r>
            <a:endParaRPr kumimoji="0" lang="en-US" alt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027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 action="ppaction://noaction"/>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2371546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67265" y="412111"/>
            <a:ext cx="10692531" cy="1955799"/>
            <a:chOff x="508869" y="381001"/>
            <a:chExt cx="10692531" cy="1955799"/>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69" y="381001"/>
              <a:ext cx="1990634" cy="1955799"/>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49000"/>
                    </a14:imgEffect>
                    <a14:imgEffect>
                      <a14:brightnessContrast bright="-12000" contrast="1000"/>
                    </a14:imgEffect>
                  </a14:imgLayer>
                </a14:imgProps>
              </a:ext>
              <a:ext uri="{28A0092B-C50C-407E-A947-70E740481C1C}">
                <a14:useLocalDpi xmlns:a14="http://schemas.microsoft.com/office/drawing/2010/main" val="0"/>
              </a:ext>
            </a:extLst>
          </a:blip>
          <a:stretch>
            <a:fillRect/>
          </a:stretch>
        </p:blipFill>
        <p:spPr>
          <a:xfrm>
            <a:off x="1122759" y="2912411"/>
            <a:ext cx="10037037" cy="2525351"/>
          </a:xfrm>
          <a:prstGeom prst="rect">
            <a:avLst/>
          </a:prstGeom>
          <a:ln>
            <a:noFill/>
          </a:ln>
        </p:spPr>
      </p:pic>
      <p:grpSp>
        <p:nvGrpSpPr>
          <p:cNvPr id="38" name="Group 37"/>
          <p:cNvGrpSpPr/>
          <p:nvPr/>
        </p:nvGrpSpPr>
        <p:grpSpPr>
          <a:xfrm>
            <a:off x="11428767" y="5764567"/>
            <a:ext cx="561263" cy="878052"/>
            <a:chOff x="6780706" y="4686364"/>
            <a:chExt cx="1333064" cy="1866931"/>
          </a:xfrm>
        </p:grpSpPr>
        <p:pic>
          <p:nvPicPr>
            <p:cNvPr id="27" name="Picture 26">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 action="ppaction://noaction"/>
            </p:cNvPr>
            <p:cNvSpPr txBox="1"/>
            <p:nvPr/>
          </p:nvSpPr>
          <p:spPr>
            <a:xfrm>
              <a:off x="6971898" y="4686364"/>
              <a:ext cx="438757" cy="176688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sp>
        <p:nvSpPr>
          <p:cNvPr id="24" name="Text Box 4"/>
          <p:cNvSpPr txBox="1">
            <a:spLocks noChangeArrowheads="1"/>
          </p:cNvSpPr>
          <p:nvPr/>
        </p:nvSpPr>
        <p:spPr bwMode="auto">
          <a:xfrm>
            <a:off x="2498027" y="539080"/>
            <a:ext cx="7618739" cy="177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ctr" defTabSz="457200">
              <a:spcBef>
                <a:spcPct val="50000"/>
              </a:spcBef>
            </a:pPr>
            <a:r>
              <a:rPr lang="vi-VN" altLang="en-US" b="1">
                <a:solidFill>
                  <a:srgbClr val="002060"/>
                </a:solidFill>
                <a:latin typeface="Arial" panose="020B0604020202020204" pitchFamily="34" charset="0"/>
                <a:cs typeface="Arial" panose="020B0604020202020204" pitchFamily="34" charset="0"/>
              </a:rPr>
              <a:t>Câu chuyện gợi cho em suy nghĩ gì về trách nhiệm công dân của mỗi người? </a:t>
            </a:r>
            <a:endParaRPr kumimoji="0" lang="en-US" altLang="en-U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6" name="Text Box 7"/>
          <p:cNvSpPr txBox="1">
            <a:spLocks noChangeArrowheads="1"/>
          </p:cNvSpPr>
          <p:nvPr/>
        </p:nvSpPr>
        <p:spPr bwMode="auto">
          <a:xfrm>
            <a:off x="1694147" y="3563055"/>
            <a:ext cx="8894260" cy="1224062"/>
          </a:xfrm>
          <a:prstGeom prst="rect">
            <a:avLst/>
          </a:prstGeom>
          <a:ln/>
        </p:spPr>
        <p:style>
          <a:lnRef idx="2">
            <a:schemeClr val="accent2"/>
          </a:lnRef>
          <a:fillRef idx="1">
            <a:schemeClr val="lt1"/>
          </a:fillRef>
          <a:effectRef idx="0">
            <a:schemeClr val="accent2"/>
          </a:effectRef>
          <a:fontRef idx="minor">
            <a:schemeClr val="dk1"/>
          </a:fontRef>
        </p:style>
        <p:txBody>
          <a:bodyPr wrap="square" lIns="114944" tIns="57472" rIns="114944" bIns="57472">
            <a:spAutoFit/>
          </a:bodyPr>
          <a:lstStyle>
            <a:lvl1pPr marL="342900" indent="-342900">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ctr" defTabSz="457200">
              <a:spcBef>
                <a:spcPct val="50000"/>
              </a:spcBef>
            </a:pPr>
            <a:r>
              <a:rPr lang="vi-VN" altLang="en-US" b="1">
                <a:solidFill>
                  <a:srgbClr val="C00000"/>
                </a:solidFill>
                <a:latin typeface="Arial" panose="020B0604020202020204" pitchFamily="34" charset="0"/>
                <a:cs typeface="Arial" panose="020B0604020202020204" pitchFamily="34" charset="0"/>
              </a:rPr>
              <a:t>Mỗi công dân cần có ý thức giúp đỡ mọi người, cứu người khi gặp nạn. </a:t>
            </a:r>
          </a:p>
        </p:txBody>
      </p:sp>
    </p:spTree>
    <p:extLst>
      <p:ext uri="{BB962C8B-B14F-4D97-AF65-F5344CB8AC3E}">
        <p14:creationId xmlns:p14="http://schemas.microsoft.com/office/powerpoint/2010/main" val="1171982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2019</Words>
  <Application>Microsoft Office PowerPoint</Application>
  <PresentationFormat>Widescreen</PresentationFormat>
  <Paragraphs>174</Paragraphs>
  <Slides>43</Slides>
  <Notes>33</Notes>
  <HiddenSlides>0</HiddenSlides>
  <MMClips>10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43</vt:i4>
      </vt:variant>
    </vt:vector>
  </HeadingPairs>
  <TitlesOfParts>
    <vt:vector size="60" baseType="lpstr">
      <vt:lpstr>Arial</vt:lpstr>
      <vt:lpstr>Calibri</vt:lpstr>
      <vt:lpstr>Calibri Light</vt:lpstr>
      <vt:lpstr>iCiel Alina</vt:lpstr>
      <vt:lpstr>iCiel Cadena</vt:lpstr>
      <vt:lpstr>OpenSans</vt:lpstr>
      <vt:lpstr>Times New Roman</vt:lpstr>
      <vt:lpstr>UTM Demian KT</vt:lpstr>
      <vt:lpstr>UTM Habano</vt:lpstr>
      <vt:lpstr>UTM Loko</vt:lpstr>
      <vt:lpstr>UTM Mother</vt:lpstr>
      <vt:lpstr>UTM Seagull</vt:lpstr>
      <vt:lpstr>UTM Showcard</vt:lpstr>
      <vt:lpstr>Wingdings</vt:lpstr>
      <vt:lpstr>字魂59号-创粗黑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PVer</dc:creator>
  <cp:lastModifiedBy>Ngo Thieu Hanh Dung</cp:lastModifiedBy>
  <cp:revision>52</cp:revision>
  <dcterms:created xsi:type="dcterms:W3CDTF">2020-03-04T02:02:00Z</dcterms:created>
  <dcterms:modified xsi:type="dcterms:W3CDTF">2022-02-07T23:24:56Z</dcterms:modified>
</cp:coreProperties>
</file>