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89" r:id="rId3"/>
    <p:sldId id="292" r:id="rId4"/>
    <p:sldId id="290" r:id="rId5"/>
    <p:sldId id="286" r:id="rId6"/>
    <p:sldId id="288" r:id="rId7"/>
    <p:sldId id="287" r:id="rId8"/>
    <p:sldId id="294" r:id="rId9"/>
    <p:sldId id="291" r:id="rId10"/>
    <p:sldId id="299" r:id="rId11"/>
    <p:sldId id="304" r:id="rId12"/>
    <p:sldId id="297" r:id="rId13"/>
    <p:sldId id="296" r:id="rId14"/>
    <p:sldId id="295" r:id="rId15"/>
    <p:sldId id="293" r:id="rId16"/>
    <p:sldId id="302" r:id="rId17"/>
    <p:sldId id="301" r:id="rId18"/>
    <p:sldId id="298" r:id="rId19"/>
    <p:sldId id="303" r:id="rId20"/>
    <p:sldId id="306" r:id="rId21"/>
    <p:sldId id="310" r:id="rId22"/>
    <p:sldId id="311" r:id="rId23"/>
    <p:sldId id="300" r:id="rId24"/>
    <p:sldId id="305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642"/>
    <a:srgbClr val="E6505B"/>
    <a:srgbClr val="F6C1C5"/>
    <a:srgbClr val="FA9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389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AD88C-434D-4AD7-AEAC-4595672EA24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95190-A19E-4C5D-8238-A2A1137619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38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22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465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245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669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486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009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448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894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892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935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341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15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982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835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361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890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93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8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745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868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06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509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5190-A19E-4C5D-8238-A2A11376194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3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C2E73D-4E68-494C-8890-C8A259940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B4250A-67C4-486D-A36D-D446DF954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11E99E-22CD-41C4-B265-BD5B5FEE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E0E0CA-94E2-49A9-A5E3-9E5C7B65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2AB362-FA27-48AE-A32C-3FF2EB6F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9D8FCD-2E75-4E75-996D-916070EC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1143FB-09E8-407A-A3C9-52110D2FA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625DEF-BF76-4FBC-93BC-5B5790B8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C9CF93-820F-44D6-853E-AC7E1B33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B687F5-16BB-4CB9-807B-A7359F3A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5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3CCFE39-67F3-4E2B-8C02-B6B0CD765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F336EC-0913-4A4C-B663-CF56E2805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CAB8E6-C547-465E-9173-6534661B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7FB669-065C-4EA7-BE50-D09DB055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868750-6516-4888-BD86-7354E1AD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6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BAD0F0-40FC-4EB7-9DD7-85222904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1C3186-469C-4512-A000-0DB50A4FE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14DAB7-A91E-49D0-A2A5-A016E2EA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AB53F-95F3-4FFB-A62F-B4781C55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33F27D-3801-4655-AEF8-F5AA5E76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2">
            <a:extLst>
              <a:ext uri="{FF2B5EF4-FFF2-40B4-BE49-F238E27FC236}">
                <a16:creationId xmlns:a16="http://schemas.microsoft.com/office/drawing/2014/main" id="{0C83305F-17DE-4531-8DD0-9C7426AAC842}"/>
              </a:ext>
            </a:extLst>
          </p:cNvPr>
          <p:cNvSpPr/>
          <p:nvPr userDrawn="1"/>
        </p:nvSpPr>
        <p:spPr>
          <a:xfrm>
            <a:off x="173620" y="202557"/>
            <a:ext cx="11747385" cy="6655443"/>
          </a:xfrm>
          <a:prstGeom prst="roundRect">
            <a:avLst>
              <a:gd name="adj" fmla="val 7102"/>
            </a:avLst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1">
            <a:extLst>
              <a:ext uri="{FF2B5EF4-FFF2-40B4-BE49-F238E27FC236}">
                <a16:creationId xmlns:a16="http://schemas.microsoft.com/office/drawing/2014/main" id="{7D9BBEE7-57EB-4BC2-8DB8-D14FFE677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2" y="-16856"/>
            <a:ext cx="12192000" cy="3766457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CC014C71-A37C-4EE9-8A85-915EEAB76362}"/>
              </a:ext>
            </a:extLst>
          </p:cNvPr>
          <p:cNvGrpSpPr/>
          <p:nvPr userDrawn="1"/>
        </p:nvGrpSpPr>
        <p:grpSpPr>
          <a:xfrm>
            <a:off x="-855759" y="6056773"/>
            <a:ext cx="13218777" cy="1116671"/>
            <a:chOff x="-855759" y="4334995"/>
            <a:chExt cx="13218777" cy="283845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577577E9-A590-4E95-951A-02804F1A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5759" y="4334995"/>
              <a:ext cx="13218777" cy="2538694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99F3E138-25A9-4CF7-8122-CB75FA2C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02" y="4334995"/>
              <a:ext cx="12192000" cy="2838450"/>
            </a:xfrm>
            <a:prstGeom prst="rect">
              <a:avLst/>
            </a:prstGeom>
          </p:spPr>
        </p:pic>
      </p:grpSp>
      <p:grpSp>
        <p:nvGrpSpPr>
          <p:cNvPr id="12" name="组合 19">
            <a:extLst>
              <a:ext uri="{FF2B5EF4-FFF2-40B4-BE49-F238E27FC236}">
                <a16:creationId xmlns:a16="http://schemas.microsoft.com/office/drawing/2014/main" id="{9E245CF6-3C7A-49E4-9A7D-88FFBC61E9BB}"/>
              </a:ext>
            </a:extLst>
          </p:cNvPr>
          <p:cNvGrpSpPr/>
          <p:nvPr userDrawn="1"/>
        </p:nvGrpSpPr>
        <p:grpSpPr>
          <a:xfrm>
            <a:off x="270995" y="5184545"/>
            <a:ext cx="936738" cy="1371600"/>
            <a:chOff x="6135308" y="4402280"/>
            <a:chExt cx="936738" cy="137160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A41F90FD-3069-4B40-A327-C8051727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6AD00307-6618-4471-8A5E-31FCF568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7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DC4685-8D51-49F1-BEC5-1859A33B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CBB910-3AFA-4034-A3E5-74731F486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3AC99-AE84-4726-B26E-8032C8AA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7554F-B681-4590-9608-398DD88F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E1BB2E-AC0E-44FB-BC4A-6B1575F5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02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9D47C9-D543-4E94-90EF-13253CE8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4E45A3-5652-428A-A460-D16C80537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4F94A2-435F-48C6-A1EC-3ACC804F9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EAFBFF-D740-474B-8670-FE123DEE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9BD987-0872-4CD6-BFB7-07CD0D59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BF6F1A-4669-46FA-B742-15D90A6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2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A19D9-DD18-443C-901F-2FB315A1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7BABC0-81A9-4BE7-897A-2882719CC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5BAD6C-2F44-4B63-AB92-145E59CD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F502895-EEF5-45A4-B12B-D09712AB8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295F16-398E-47C8-A4FC-D87D966F9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881909-9AD2-4012-A495-D713187F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5B2517-9DFB-4E9E-BAEC-F2FE82F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3CF7CC7-797C-4FA7-AE46-0167D64E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9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08A7F7-2A11-413C-A568-61B7C3AA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A3709B0-A28C-4187-AE22-12525D77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6C3824-54A4-4CB0-BB2E-B13A5A86D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17C4C9-6501-46C3-B0F0-32530E6C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1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3607838-A5C2-45F2-8A2A-C8CB6203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7C8891-94D0-47FA-8CB3-22EC3513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A5ABA4-E65C-4860-B8AD-80813522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1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1A854C-4FE8-4E7E-9FB2-27136735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4D468A-A6B1-4DF8-98AD-13CFF4C7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1E4B7B-4663-4CA8-9197-A5109AB96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6B1300-64E1-4FB6-AF5C-FEDA71D7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CE6106-82CA-45DE-97E0-94989242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B5773E-5958-47FE-9FD7-A0569598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8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1132A1-2398-4442-B711-67D1E489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70E6C5-17B0-417D-96B5-8E3550F0B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8C6F4F-7B98-4987-81BB-520089699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E90B87-D1FD-4E58-93BF-8A590617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7785B8-F18F-43B7-8A50-797015C8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1DE010-7744-42BB-850D-219828A4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9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A666AF7-8D3F-4CD7-8A66-36CF4407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0F4898-ECE6-4F28-BA41-E1917ECB8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2B3E05-DAAF-42A9-80D6-ED4214F3C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3F081-F403-4045-ACE1-DDD66506966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F6348C-9538-40DB-9767-680AEB483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E6EFC-A6DD-4494-8D19-343B29E11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2506235-1F43-41AD-A881-7157CBA1FE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944" y="0"/>
            <a:ext cx="1881381" cy="188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1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BA8C009-D883-4134-9980-2C8D295CA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759" y="4334995"/>
            <a:ext cx="13218777" cy="253869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CB421B8-47D2-4504-A5EA-32D889ABD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789"/>
            <a:ext cx="4049257" cy="38312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00CFE39-6BBF-4556-B67A-0BCFCD425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1" y="4388109"/>
            <a:ext cx="12192000" cy="283845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F4AFE8AC-CAAE-4F84-9D11-51FBAB92FCFB}"/>
              </a:ext>
            </a:extLst>
          </p:cNvPr>
          <p:cNvGrpSpPr/>
          <p:nvPr/>
        </p:nvGrpSpPr>
        <p:grpSpPr>
          <a:xfrm>
            <a:off x="4044342" y="4294209"/>
            <a:ext cx="936738" cy="1371600"/>
            <a:chOff x="6135308" y="4402280"/>
            <a:chExt cx="936738" cy="13716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5AEF250-D571-434C-A0ED-F13C0D843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B89D371-40D5-45A6-8FF2-896187182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0428F6A-F50E-445A-9275-8B01B1F67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3"/>
          <a:stretch/>
        </p:blipFill>
        <p:spPr>
          <a:xfrm>
            <a:off x="-19401" y="5179950"/>
            <a:ext cx="13218776" cy="1834337"/>
          </a:xfrm>
          <a:prstGeom prst="rect">
            <a:avLst/>
          </a:prstGeom>
        </p:spPr>
      </p:pic>
      <p:pic>
        <p:nvPicPr>
          <p:cNvPr id="18" name="Picture 2" descr="Hanoi vietnam with decoration background Vector Image">
            <a:extLst>
              <a:ext uri="{FF2B5EF4-FFF2-40B4-BE49-F238E27FC236}">
                <a16:creationId xmlns:a16="http://schemas.microsoft.com/office/drawing/2014/main" id="{FB1E0976-74D1-4302-AB2A-D21746F3C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52" b="78796" l="12300" r="89000">
                        <a14:foregroundMark x1="38100" y1="9074" x2="60900" y2="11759"/>
                        <a14:foregroundMark x1="51800" y1="6852" x2="51800" y2="6852"/>
                        <a14:foregroundMark x1="16100" y1="36389" x2="16100" y2="36389"/>
                        <a14:foregroundMark x1="83300" y1="37500" x2="83300" y2="37500"/>
                        <a14:foregroundMark x1="85800" y1="64352" x2="85800" y2="64352"/>
                        <a14:foregroundMark x1="15100" y1="67870" x2="15100" y2="67870"/>
                        <a14:foregroundMark x1="28100" y1="76204" x2="67900" y2="72315"/>
                        <a14:foregroundMark x1="67900" y1="72315" x2="72600" y2="75463"/>
                        <a14:foregroundMark x1="79100" y1="77593" x2="79100" y2="77593"/>
                        <a14:foregroundMark x1="79100" y1="75741" x2="79100" y2="75741"/>
                        <a14:foregroundMark x1="79100" y1="74907" x2="79100" y2="74907"/>
                        <a14:foregroundMark x1="79200" y1="75093" x2="79200" y2="75093"/>
                        <a14:foregroundMark x1="87700" y1="76481" x2="87700" y2="76481"/>
                        <a14:foregroundMark x1="86900" y1="77500" x2="86900" y2="77500"/>
                        <a14:foregroundMark x1="89100" y1="76111" x2="89100" y2="76111"/>
                        <a14:foregroundMark x1="12300" y1="77500" x2="21500" y2="7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8" t="4595" r="8487" b="18033"/>
          <a:stretch/>
        </p:blipFill>
        <p:spPr bwMode="auto">
          <a:xfrm>
            <a:off x="2705092" y="-18399"/>
            <a:ext cx="7335191" cy="722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326010-C295-4D63-A312-FD9527CBEB9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8"/>
          <a:stretch/>
        </p:blipFill>
        <p:spPr>
          <a:xfrm>
            <a:off x="6245788" y="5034987"/>
            <a:ext cx="5962014" cy="21384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59FCCA3-283E-4AC4-B0D5-5E3927DF827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/>
          <a:stretch/>
        </p:blipFill>
        <p:spPr>
          <a:xfrm>
            <a:off x="-7161" y="4579399"/>
            <a:ext cx="3903508" cy="262979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A8D45FE-3ADC-43AE-A8D1-FAF1D2E3955E}"/>
              </a:ext>
            </a:extLst>
          </p:cNvPr>
          <p:cNvGrpSpPr/>
          <p:nvPr/>
        </p:nvGrpSpPr>
        <p:grpSpPr>
          <a:xfrm>
            <a:off x="3721830" y="640498"/>
            <a:ext cx="5301714" cy="2898517"/>
            <a:chOff x="6910219" y="1187380"/>
            <a:chExt cx="5301714" cy="289851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253A0EF-3011-42C1-91BF-CC9D062931EC}"/>
                </a:ext>
              </a:extLst>
            </p:cNvPr>
            <p:cNvGrpSpPr/>
            <p:nvPr/>
          </p:nvGrpSpPr>
          <p:grpSpPr>
            <a:xfrm>
              <a:off x="6910219" y="2206391"/>
              <a:ext cx="5301714" cy="1879506"/>
              <a:chOff x="5791633" y="2279853"/>
              <a:chExt cx="5301714" cy="187950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B714085-5CA2-4243-B78F-D3748FDD0CA1}"/>
                  </a:ext>
                </a:extLst>
              </p:cNvPr>
              <p:cNvSpPr/>
              <p:nvPr/>
            </p:nvSpPr>
            <p:spPr>
              <a:xfrm>
                <a:off x="5918532" y="2279853"/>
                <a:ext cx="5174815" cy="186204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1500" b="0" cap="none" spc="0">
                    <a:ln w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iny Cyrillic" panose="02000903060500060000" pitchFamily="2" charset="0"/>
                  </a:rPr>
                  <a:t>Hà Nội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290E8FC-ABAF-471E-A9CB-2B5B5433D825}"/>
                  </a:ext>
                </a:extLst>
              </p:cNvPr>
              <p:cNvSpPr/>
              <p:nvPr/>
            </p:nvSpPr>
            <p:spPr>
              <a:xfrm>
                <a:off x="5791633" y="2297311"/>
                <a:ext cx="5174815" cy="186204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1500" b="0" cap="none" spc="0">
                    <a:ln w="0"/>
                    <a:solidFill>
                      <a:schemeClr val="accent2">
                        <a:lumMod val="75000"/>
                      </a:schemeClr>
                    </a:solidFill>
                    <a:latin typeface="Coiny Cyrillic" panose="02000903060500060000" pitchFamily="2" charset="0"/>
                  </a:rPr>
                  <a:t>Hà Nội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AF7ACE8-96DC-4CAA-A6A8-6066C447F527}"/>
                </a:ext>
              </a:extLst>
            </p:cNvPr>
            <p:cNvSpPr/>
            <p:nvPr/>
          </p:nvSpPr>
          <p:spPr>
            <a:xfrm>
              <a:off x="8169133" y="1187380"/>
              <a:ext cx="258596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>
                  <a:ln w="0"/>
                  <a:solidFill>
                    <a:schemeClr val="tx1"/>
                  </a:solidFill>
                  <a:latin typeface="SVN-Bistro Script" panose="02000506000000020003" pitchFamily="50" charset="0"/>
                </a:rPr>
                <a:t>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24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D3ECE4-6AC9-4319-A900-4AB00E1AB4D9}"/>
              </a:ext>
            </a:extLst>
          </p:cNvPr>
          <p:cNvSpPr/>
          <p:nvPr/>
        </p:nvSpPr>
        <p:spPr>
          <a:xfrm>
            <a:off x="3474128" y="129867"/>
            <a:ext cx="52437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Từ khó viết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D3C8A2-5593-47C0-B950-1196994E23D8}"/>
              </a:ext>
            </a:extLst>
          </p:cNvPr>
          <p:cNvSpPr/>
          <p:nvPr/>
        </p:nvSpPr>
        <p:spPr>
          <a:xfrm>
            <a:off x="206599" y="2129672"/>
            <a:ext cx="306237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Hà Nội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1FABCB-659E-423F-A445-A9D43143D5E7}"/>
              </a:ext>
            </a:extLst>
          </p:cNvPr>
          <p:cNvSpPr/>
          <p:nvPr/>
        </p:nvSpPr>
        <p:spPr>
          <a:xfrm>
            <a:off x="2376182" y="3652189"/>
            <a:ext cx="306237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Một Cột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A753AF-545A-46EF-B7EC-487C6470470F}"/>
              </a:ext>
            </a:extLst>
          </p:cNvPr>
          <p:cNvSpPr/>
          <p:nvPr/>
        </p:nvSpPr>
        <p:spPr>
          <a:xfrm>
            <a:off x="4650085" y="2129672"/>
            <a:ext cx="306237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Hồ Gươm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5424B-E7B4-4A16-A5B8-8DE0B14505FF}"/>
              </a:ext>
            </a:extLst>
          </p:cNvPr>
          <p:cNvSpPr/>
          <p:nvPr/>
        </p:nvSpPr>
        <p:spPr>
          <a:xfrm>
            <a:off x="6967744" y="3652189"/>
            <a:ext cx="306237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Phủ Tây Hồ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99563-FCCB-4EC4-BD54-96E0DDEC722A}"/>
              </a:ext>
            </a:extLst>
          </p:cNvPr>
          <p:cNvSpPr/>
          <p:nvPr/>
        </p:nvSpPr>
        <p:spPr>
          <a:xfrm>
            <a:off x="8883395" y="2129672"/>
            <a:ext cx="306237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Ba Đình</a:t>
            </a:r>
          </a:p>
        </p:txBody>
      </p:sp>
      <p:pic>
        <p:nvPicPr>
          <p:cNvPr id="8" name="Picture 7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58BA3C8D-282E-4C87-9FDF-F03724643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80" y="4113854"/>
            <a:ext cx="3906920" cy="318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1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D3ECE4-6AC9-4319-A900-4AB00E1AB4D9}"/>
              </a:ext>
            </a:extLst>
          </p:cNvPr>
          <p:cNvSpPr/>
          <p:nvPr/>
        </p:nvSpPr>
        <p:spPr>
          <a:xfrm>
            <a:off x="3474128" y="353054"/>
            <a:ext cx="52437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Từ khó viết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D3C8A2-5593-47C0-B950-1196994E23D8}"/>
              </a:ext>
            </a:extLst>
          </p:cNvPr>
          <p:cNvSpPr/>
          <p:nvPr/>
        </p:nvSpPr>
        <p:spPr>
          <a:xfrm>
            <a:off x="1036158" y="2091082"/>
            <a:ext cx="406778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chong chóng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A753AF-545A-46EF-B7EC-487C6470470F}"/>
              </a:ext>
            </a:extLst>
          </p:cNvPr>
          <p:cNvSpPr/>
          <p:nvPr/>
        </p:nvSpPr>
        <p:spPr>
          <a:xfrm>
            <a:off x="6967744" y="2091082"/>
            <a:ext cx="406778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nổi gió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5424B-E7B4-4A16-A5B8-8DE0B14505FF}"/>
              </a:ext>
            </a:extLst>
          </p:cNvPr>
          <p:cNvSpPr/>
          <p:nvPr/>
        </p:nvSpPr>
        <p:spPr>
          <a:xfrm>
            <a:off x="6967744" y="3843589"/>
            <a:ext cx="406778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bắn phá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99563-FCCB-4EC4-BD54-96E0DDEC722A}"/>
              </a:ext>
            </a:extLst>
          </p:cNvPr>
          <p:cNvSpPr/>
          <p:nvPr/>
        </p:nvSpPr>
        <p:spPr>
          <a:xfrm>
            <a:off x="1036158" y="3843589"/>
            <a:ext cx="406778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pha mực</a:t>
            </a:r>
          </a:p>
        </p:txBody>
      </p:sp>
      <p:pic>
        <p:nvPicPr>
          <p:cNvPr id="8" name="Picture 7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11C0C7A2-3E0E-4CA3-AF9E-115772F30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26" y="4221805"/>
            <a:ext cx="3906920" cy="318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FFEBAC8-F4AE-4A35-B4C9-C587667F564E}"/>
              </a:ext>
            </a:extLst>
          </p:cNvPr>
          <p:cNvSpPr/>
          <p:nvPr/>
        </p:nvSpPr>
        <p:spPr>
          <a:xfrm>
            <a:off x="2560909" y="2345638"/>
            <a:ext cx="74350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Nghe – viết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C557759A-C013-45D1-9CBB-B7C2732790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45" y="3771130"/>
            <a:ext cx="7312776" cy="36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DFC73CF-DE3B-4D4C-BA73-8E5148940A98}"/>
              </a:ext>
            </a:extLst>
          </p:cNvPr>
          <p:cNvSpPr/>
          <p:nvPr/>
        </p:nvSpPr>
        <p:spPr>
          <a:xfrm>
            <a:off x="1164440" y="281451"/>
            <a:ext cx="57328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>
                <a:ln w="0">
                  <a:solidFill>
                    <a:srgbClr val="000000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  <a:ea typeface="Microsoft YaHei"/>
              </a:rPr>
              <a:t>Tư thế ngồi viết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4AA8B1-D5B8-4AA6-85BD-88386F264CBF}"/>
              </a:ext>
            </a:extLst>
          </p:cNvPr>
          <p:cNvSpPr/>
          <p:nvPr/>
        </p:nvSpPr>
        <p:spPr>
          <a:xfrm>
            <a:off x="363162" y="1390837"/>
            <a:ext cx="9030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ngồi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thoải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mái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gò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bó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E2C99C-CD4E-4518-8E8F-F6537AE19287}"/>
              </a:ext>
            </a:extLst>
          </p:cNvPr>
          <p:cNvSpPr/>
          <p:nvPr/>
        </p:nvSpPr>
        <p:spPr>
          <a:xfrm>
            <a:off x="363162" y="1964071"/>
            <a:ext cx="9540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Khoảng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: 25 </a:t>
            </a:r>
            <a:r>
              <a:rPr lang="en-US" sz="2800" err="1">
                <a:solidFill>
                  <a:srgbClr val="002060"/>
                </a:solidFill>
                <a:latin typeface="Arial"/>
                <a:ea typeface="Microsoft YaHei"/>
              </a:rPr>
              <a:t>đến</a:t>
            </a:r>
            <a:r>
              <a:rPr lang="en-US" sz="2800">
                <a:solidFill>
                  <a:srgbClr val="002060"/>
                </a:solidFill>
                <a:latin typeface="Arial"/>
                <a:ea typeface="Microsoft YaHei"/>
              </a:rPr>
              <a:t> 30cm.</a:t>
            </a:r>
            <a:endParaRPr lang="en-US" sz="2800" dirty="0">
              <a:solidFill>
                <a:srgbClr val="002060"/>
              </a:solidFill>
              <a:latin typeface="Arial"/>
              <a:ea typeface="Microsoft YaHe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334D95-4EDE-48D5-B467-F34EF13732B1}"/>
              </a:ext>
            </a:extLst>
          </p:cNvPr>
          <p:cNvSpPr/>
          <p:nvPr/>
        </p:nvSpPr>
        <p:spPr>
          <a:xfrm>
            <a:off x="363162" y="2534801"/>
            <a:ext cx="797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Cột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đứng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vuông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"/>
                <a:ea typeface="Microsoft YaHei"/>
              </a:rPr>
              <a:t>ghế</a:t>
            </a:r>
            <a:r>
              <a:rPr lang="en-US" sz="2800">
                <a:solidFill>
                  <a:srgbClr val="002060"/>
                </a:solidFill>
                <a:latin typeface="Arial"/>
                <a:ea typeface="Microsoft YaHei"/>
              </a:rPr>
              <a:t> ngồi.</a:t>
            </a:r>
            <a:endParaRPr lang="en-US" sz="2800" dirty="0">
              <a:solidFill>
                <a:srgbClr val="002060"/>
              </a:solidFill>
              <a:latin typeface="Arial"/>
              <a:ea typeface="Microsoft YaHe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86743E-A219-4910-85D2-E4DF8AA1A26D}"/>
              </a:ext>
            </a:extLst>
          </p:cNvPr>
          <p:cNvSpPr/>
          <p:nvPr/>
        </p:nvSpPr>
        <p:spPr>
          <a:xfrm>
            <a:off x="363162" y="3536418"/>
            <a:ext cx="10268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đặt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>
                <a:solidFill>
                  <a:srgbClr val="002060"/>
                </a:solidFill>
                <a:latin typeface="Arial"/>
                <a:ea typeface="Microsoft YaHei"/>
              </a:rPr>
              <a:t>song song.</a:t>
            </a:r>
            <a:endParaRPr lang="en-US" sz="2800" dirty="0">
              <a:solidFill>
                <a:srgbClr val="002060"/>
              </a:solidFill>
              <a:latin typeface="Arial"/>
              <a:ea typeface="Microsoft YaHe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2044D-024D-4149-A2FB-2A6F28F03BFD}"/>
              </a:ext>
            </a:extLst>
          </p:cNvPr>
          <p:cNvSpPr/>
          <p:nvPr/>
        </p:nvSpPr>
        <p:spPr>
          <a:xfrm>
            <a:off x="363162" y="4114218"/>
            <a:ext cx="8778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ea typeface="Microsoft YaHei"/>
              </a:rPr>
              <a:t>Không được tì sát ngực vào </a:t>
            </a:r>
            <a:r>
              <a:rPr lang="vi-VN" sz="2800">
                <a:solidFill>
                  <a:srgbClr val="002060"/>
                </a:solidFill>
                <a:ea typeface="Microsoft YaHei"/>
              </a:rPr>
              <a:t>thành bàn</a:t>
            </a:r>
            <a:r>
              <a:rPr lang="en-US" sz="2800">
                <a:solidFill>
                  <a:srgbClr val="002060"/>
                </a:solidFill>
                <a:ea typeface="Microsoft YaHei"/>
              </a:rPr>
              <a:t>.</a:t>
            </a:r>
            <a:endParaRPr lang="en-US" sz="2800" dirty="0">
              <a:solidFill>
                <a:srgbClr val="002060"/>
              </a:solidFill>
              <a:latin typeface="Arial"/>
              <a:ea typeface="Microsoft YaHe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0028AC-0E61-4A2C-8E39-E6758A8ED9BB}"/>
              </a:ext>
            </a:extLst>
          </p:cNvPr>
          <p:cNvSpPr/>
          <p:nvPr/>
        </p:nvSpPr>
        <p:spPr>
          <a:xfrm>
            <a:off x="363161" y="4692018"/>
            <a:ext cx="10268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Ánh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ngồi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thuận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Microsoft YaHei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Microsoft YaHei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"/>
                <a:ea typeface="Microsoft YaHei"/>
              </a:rPr>
              <a:t>ánh</a:t>
            </a:r>
            <a:r>
              <a:rPr lang="en-US" sz="2800">
                <a:solidFill>
                  <a:srgbClr val="002060"/>
                </a:solidFill>
                <a:latin typeface="Arial"/>
                <a:ea typeface="Microsoft YaHei"/>
              </a:rPr>
              <a:t> sáng.</a:t>
            </a:r>
            <a:endParaRPr lang="en-US" sz="2800" dirty="0">
              <a:solidFill>
                <a:srgbClr val="002060"/>
              </a:solidFill>
              <a:latin typeface="Arial"/>
              <a:ea typeface="Microsoft YaHei"/>
            </a:endParaRPr>
          </a:p>
        </p:txBody>
      </p:sp>
      <p:pic>
        <p:nvPicPr>
          <p:cNvPr id="19" name="Picture 18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9C85EA71-D614-49DA-BCFC-C6F4455BB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230" y="1964071"/>
            <a:ext cx="5629161" cy="56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ẫu giấy 5 ô ly - Mẫu giấy luyện viết chữ - Download.vn">
            <a:extLst>
              <a:ext uri="{FF2B5EF4-FFF2-40B4-BE49-F238E27FC236}">
                <a16:creationId xmlns:a16="http://schemas.microsoft.com/office/drawing/2014/main" id="{2F693E45-C991-486B-A18C-3B31386A6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B8E9A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05"/>
          <a:stretch/>
        </p:blipFill>
        <p:spPr bwMode="auto">
          <a:xfrm>
            <a:off x="1247165" y="388457"/>
            <a:ext cx="9697669" cy="591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FDF58A-9632-4F57-816E-1D15B9A6D88C}"/>
              </a:ext>
            </a:extLst>
          </p:cNvPr>
          <p:cNvSpPr txBox="1"/>
          <p:nvPr/>
        </p:nvSpPr>
        <p:spPr>
          <a:xfrm>
            <a:off x="2680040" y="719428"/>
            <a:ext cx="1038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err="1">
                <a:solidFill>
                  <a:srgbClr val="00206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Thứ</a:t>
            </a:r>
            <a:r>
              <a:rPr lang="en-US" sz="3200" kern="0">
                <a:solidFill>
                  <a:srgbClr val="00206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     ngày     </a:t>
            </a:r>
            <a:r>
              <a:rPr lang="en-US" sz="3200" kern="0" err="1">
                <a:solidFill>
                  <a:srgbClr val="00206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tháng</a:t>
            </a:r>
            <a:r>
              <a:rPr lang="en-US" sz="3200" kern="0">
                <a:solidFill>
                  <a:srgbClr val="00206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    năm </a:t>
            </a:r>
            <a:r>
              <a:rPr lang="en-US" sz="3200" kern="0" dirty="0">
                <a:solidFill>
                  <a:srgbClr val="00206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00320-534A-4E9D-A941-7A52D28BC572}"/>
              </a:ext>
            </a:extLst>
          </p:cNvPr>
          <p:cNvSpPr txBox="1"/>
          <p:nvPr/>
        </p:nvSpPr>
        <p:spPr>
          <a:xfrm>
            <a:off x="5661650" y="1450921"/>
            <a:ext cx="2905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206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Chính</a:t>
            </a:r>
            <a:r>
              <a:rPr lang="en-US" sz="3200" kern="0" dirty="0">
                <a:solidFill>
                  <a:srgbClr val="00206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tả</a:t>
            </a:r>
            <a:endParaRPr lang="en-US" sz="3200" kern="0" dirty="0">
              <a:solidFill>
                <a:srgbClr val="002060"/>
              </a:solidFill>
              <a:latin typeface="UTM Aristote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AD1330-F716-4F17-99C9-82E8E5070D54}"/>
              </a:ext>
            </a:extLst>
          </p:cNvPr>
          <p:cNvCxnSpPr>
            <a:cxnSpLocks/>
          </p:cNvCxnSpPr>
          <p:nvPr/>
        </p:nvCxnSpPr>
        <p:spPr>
          <a:xfrm>
            <a:off x="3530735" y="2606448"/>
            <a:ext cx="0" cy="3693681"/>
          </a:xfrm>
          <a:prstGeom prst="line">
            <a:avLst/>
          </a:prstGeom>
          <a:noFill/>
          <a:ln w="38100" cap="flat" cmpd="sng" algn="ctr">
            <a:solidFill>
              <a:srgbClr val="08332C"/>
            </a:solidFill>
            <a:prstDash val="soli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010587-D12F-41AF-A895-C442EBCD85AA}"/>
              </a:ext>
            </a:extLst>
          </p:cNvPr>
          <p:cNvSpPr txBox="1"/>
          <p:nvPr/>
        </p:nvSpPr>
        <p:spPr>
          <a:xfrm>
            <a:off x="2057942" y="1445960"/>
            <a:ext cx="329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206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Lỗi</a:t>
            </a:r>
            <a:endParaRPr lang="en-US" sz="3200" kern="0" dirty="0">
              <a:solidFill>
                <a:srgbClr val="002060"/>
              </a:solidFill>
              <a:latin typeface="UTM Aristote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6793C5-3EE9-4D90-A1B5-807702EC4F9F}"/>
              </a:ext>
            </a:extLst>
          </p:cNvPr>
          <p:cNvCxnSpPr>
            <a:cxnSpLocks/>
          </p:cNvCxnSpPr>
          <p:nvPr/>
        </p:nvCxnSpPr>
        <p:spPr>
          <a:xfrm>
            <a:off x="2057942" y="1945892"/>
            <a:ext cx="883221" cy="0"/>
          </a:xfrm>
          <a:prstGeom prst="line">
            <a:avLst/>
          </a:prstGeom>
          <a:noFill/>
          <a:ln w="38100" cap="flat" cmpd="sng" algn="ctr">
            <a:solidFill>
              <a:srgbClr val="08332C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7745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FFEBAC8-F4AE-4A35-B4C9-C587667F564E}"/>
              </a:ext>
            </a:extLst>
          </p:cNvPr>
          <p:cNvSpPr/>
          <p:nvPr/>
        </p:nvSpPr>
        <p:spPr>
          <a:xfrm>
            <a:off x="3712508" y="2345638"/>
            <a:ext cx="51318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Soát lỗi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2E7E634E-951C-4771-9D77-6753A40280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0" y="3752276"/>
            <a:ext cx="7312776" cy="36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734D92-64EC-4646-A46F-A2B22CF6DDC8}"/>
              </a:ext>
            </a:extLst>
          </p:cNvPr>
          <p:cNvGrpSpPr/>
          <p:nvPr/>
        </p:nvGrpSpPr>
        <p:grpSpPr>
          <a:xfrm>
            <a:off x="2329990" y="215793"/>
            <a:ext cx="7532018" cy="6363835"/>
            <a:chOff x="2329990" y="215793"/>
            <a:chExt cx="7532018" cy="63638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30ADB59-EFC6-44BC-B192-AA3DED313D3C}"/>
                </a:ext>
              </a:extLst>
            </p:cNvPr>
            <p:cNvSpPr/>
            <p:nvPr/>
          </p:nvSpPr>
          <p:spPr>
            <a:xfrm>
              <a:off x="2329991" y="215793"/>
              <a:ext cx="7532017" cy="6288702"/>
            </a:xfrm>
            <a:custGeom>
              <a:avLst/>
              <a:gdLst>
                <a:gd name="connsiteX0" fmla="*/ 0 w 7532017"/>
                <a:gd name="connsiteY0" fmla="*/ 1048138 h 6288702"/>
                <a:gd name="connsiteX1" fmla="*/ 1048138 w 7532017"/>
                <a:gd name="connsiteY1" fmla="*/ 0 h 6288702"/>
                <a:gd name="connsiteX2" fmla="*/ 6483879 w 7532017"/>
                <a:gd name="connsiteY2" fmla="*/ 0 h 6288702"/>
                <a:gd name="connsiteX3" fmla="*/ 7532017 w 7532017"/>
                <a:gd name="connsiteY3" fmla="*/ 1048138 h 6288702"/>
                <a:gd name="connsiteX4" fmla="*/ 7532017 w 7532017"/>
                <a:gd name="connsiteY4" fmla="*/ 5240564 h 6288702"/>
                <a:gd name="connsiteX5" fmla="*/ 6483879 w 7532017"/>
                <a:gd name="connsiteY5" fmla="*/ 6288702 h 6288702"/>
                <a:gd name="connsiteX6" fmla="*/ 1048138 w 7532017"/>
                <a:gd name="connsiteY6" fmla="*/ 6288702 h 6288702"/>
                <a:gd name="connsiteX7" fmla="*/ 0 w 7532017"/>
                <a:gd name="connsiteY7" fmla="*/ 5240564 h 6288702"/>
                <a:gd name="connsiteX8" fmla="*/ 0 w 7532017"/>
                <a:gd name="connsiteY8" fmla="*/ 1048138 h 628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017" h="6288702" fill="none" extrusionOk="0">
                  <a:moveTo>
                    <a:pt x="0" y="1048138"/>
                  </a:moveTo>
                  <a:cubicBezTo>
                    <a:pt x="2458" y="535800"/>
                    <a:pt x="527131" y="97114"/>
                    <a:pt x="1048138" y="0"/>
                  </a:cubicBezTo>
                  <a:cubicBezTo>
                    <a:pt x="2750563" y="72427"/>
                    <a:pt x="5400192" y="61419"/>
                    <a:pt x="6483879" y="0"/>
                  </a:cubicBezTo>
                  <a:cubicBezTo>
                    <a:pt x="7046253" y="-113560"/>
                    <a:pt x="7450408" y="444582"/>
                    <a:pt x="7532017" y="1048138"/>
                  </a:cubicBezTo>
                  <a:cubicBezTo>
                    <a:pt x="7632893" y="2351284"/>
                    <a:pt x="7424704" y="3191632"/>
                    <a:pt x="7532017" y="5240564"/>
                  </a:cubicBezTo>
                  <a:cubicBezTo>
                    <a:pt x="7543447" y="5761425"/>
                    <a:pt x="7045767" y="6269664"/>
                    <a:pt x="6483879" y="6288702"/>
                  </a:cubicBezTo>
                  <a:cubicBezTo>
                    <a:pt x="5699630" y="6318529"/>
                    <a:pt x="3526703" y="6209396"/>
                    <a:pt x="1048138" y="6288702"/>
                  </a:cubicBezTo>
                  <a:cubicBezTo>
                    <a:pt x="557462" y="6278732"/>
                    <a:pt x="-14165" y="5822236"/>
                    <a:pt x="0" y="5240564"/>
                  </a:cubicBezTo>
                  <a:cubicBezTo>
                    <a:pt x="50037" y="4479211"/>
                    <a:pt x="770" y="1506861"/>
                    <a:pt x="0" y="1048138"/>
                  </a:cubicBezTo>
                  <a:close/>
                </a:path>
                <a:path w="7532017" h="6288702" stroke="0" extrusionOk="0">
                  <a:moveTo>
                    <a:pt x="0" y="1048138"/>
                  </a:moveTo>
                  <a:cubicBezTo>
                    <a:pt x="44722" y="481457"/>
                    <a:pt x="492325" y="48040"/>
                    <a:pt x="1048138" y="0"/>
                  </a:cubicBezTo>
                  <a:cubicBezTo>
                    <a:pt x="2534669" y="123000"/>
                    <a:pt x="4594044" y="-96860"/>
                    <a:pt x="6483879" y="0"/>
                  </a:cubicBezTo>
                  <a:cubicBezTo>
                    <a:pt x="7026000" y="-28009"/>
                    <a:pt x="7535750" y="461742"/>
                    <a:pt x="7532017" y="1048138"/>
                  </a:cubicBezTo>
                  <a:cubicBezTo>
                    <a:pt x="7535190" y="1639759"/>
                    <a:pt x="7626284" y="4543812"/>
                    <a:pt x="7532017" y="5240564"/>
                  </a:cubicBezTo>
                  <a:cubicBezTo>
                    <a:pt x="7501033" y="5830660"/>
                    <a:pt x="6964277" y="6272586"/>
                    <a:pt x="6483879" y="6288702"/>
                  </a:cubicBezTo>
                  <a:cubicBezTo>
                    <a:pt x="5621026" y="6127995"/>
                    <a:pt x="1852709" y="6328369"/>
                    <a:pt x="1048138" y="6288702"/>
                  </a:cubicBezTo>
                  <a:cubicBezTo>
                    <a:pt x="458481" y="6286524"/>
                    <a:pt x="-51046" y="5796310"/>
                    <a:pt x="0" y="5240564"/>
                  </a:cubicBezTo>
                  <a:cubicBezTo>
                    <a:pt x="32216" y="3702603"/>
                    <a:pt x="57206" y="1689067"/>
                    <a:pt x="0" y="104813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2CBBB7-F320-4468-BFAB-63E8E50E2706}"/>
                </a:ext>
              </a:extLst>
            </p:cNvPr>
            <p:cNvSpPr txBox="1"/>
            <p:nvPr/>
          </p:nvSpPr>
          <p:spPr>
            <a:xfrm>
              <a:off x="2329990" y="516430"/>
              <a:ext cx="7532017" cy="6063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Hà Nội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Hà Nội có chong chóng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Cứ tự xoay trong nhà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Không cần trời nổi gió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Không cần bạn chạy xa.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 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Hà Nội có Hồ Gươm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Nước xanh như pha mực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Bên hồ ngọn Tháp Bút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Viết thơ lên trời cao.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 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Mấy năm giặc bắn phá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Ba Đình vẫn xanh cây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Trăng vàng chùa Một Cột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Phủ Tây Hồ hoa bay....</a:t>
              </a:r>
              <a:endParaRPr lang="en-US" sz="2400">
                <a:solidFill>
                  <a:srgbClr val="002060"/>
                </a:solidFill>
              </a:endParaRPr>
            </a:p>
            <a:p>
              <a:pPr lvl="5" algn="ctr"/>
              <a:r>
                <a:rPr lang="en-US" sz="2400">
                  <a:solidFill>
                    <a:srgbClr val="002060"/>
                  </a:solidFill>
                </a:rPr>
                <a:t>			</a:t>
              </a:r>
              <a:r>
                <a:rPr lang="vi-VN" sz="2000">
                  <a:solidFill>
                    <a:srgbClr val="002060"/>
                  </a:solidFill>
                </a:rPr>
                <a:t>Trần Đăng Khoa</a:t>
              </a:r>
            </a:p>
          </p:txBody>
        </p:sp>
      </p:grp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E1F1483-F39E-46D3-9D38-E8FED6F99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5"/>
          <a:stretch/>
        </p:blipFill>
        <p:spPr>
          <a:xfrm>
            <a:off x="-216096" y="5099365"/>
            <a:ext cx="5523387" cy="19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FFEBAC8-F4AE-4A35-B4C9-C587667F564E}"/>
              </a:ext>
            </a:extLst>
          </p:cNvPr>
          <p:cNvSpPr/>
          <p:nvPr/>
        </p:nvSpPr>
        <p:spPr>
          <a:xfrm>
            <a:off x="3900215" y="2345638"/>
            <a:ext cx="47564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Bài tập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1EEC1D0E-BCA7-49DD-A1B9-1B27881DB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12" y="3686288"/>
            <a:ext cx="7312776" cy="36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B20414-E63F-4AE1-922C-756615633ADA}"/>
              </a:ext>
            </a:extLst>
          </p:cNvPr>
          <p:cNvSpPr txBox="1"/>
          <p:nvPr/>
        </p:nvSpPr>
        <p:spPr>
          <a:xfrm>
            <a:off x="457201" y="395829"/>
            <a:ext cx="11486560" cy="4190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>
                <a:solidFill>
                  <a:srgbClr val="002060"/>
                </a:solidFill>
                <a:effectLst/>
                <a:latin typeface="iCiel Cadena" panose="02000503000000020004" pitchFamily="2" charset="0"/>
              </a:rPr>
              <a:t>Bài 1:</a:t>
            </a:r>
          </a:p>
          <a:p>
            <a:pPr algn="just">
              <a:lnSpc>
                <a:spcPct val="150000"/>
              </a:lnSpc>
            </a:pPr>
            <a:r>
              <a:rPr lang="vi-VN" sz="2400" b="1" i="0">
                <a:solidFill>
                  <a:srgbClr val="C00000"/>
                </a:solidFill>
                <a:effectLst/>
                <a:latin typeface="OpenSans"/>
              </a:rPr>
              <a:t>Đọc đoạn văn và thực hiện yêu cầu dưới đây:</a:t>
            </a:r>
            <a:endParaRPr lang="vi-VN" sz="2400" b="0" i="0">
              <a:solidFill>
                <a:srgbClr val="C00000"/>
              </a:solidFill>
              <a:effectLst/>
              <a:latin typeface="OpenSans"/>
            </a:endParaRP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2060"/>
                </a:solidFill>
                <a:effectLst/>
                <a:latin typeface="OpenSans"/>
              </a:rPr>
              <a:t>Vậy là việc đã quyết định rồi. Nhụ đi và sau đó cả nhà sẽ đi. Đã có một làng Bạch Đằng Giang do những người dân chài lập ra ở đảo Mõm Cá Sấu. Hòn đảo đang bồng bềnh đâu đó ở mãi phía chân trời.</a:t>
            </a:r>
          </a:p>
          <a:p>
            <a:pPr algn="just">
              <a:lnSpc>
                <a:spcPct val="150000"/>
              </a:lnSpc>
            </a:pPr>
            <a:r>
              <a:rPr lang="vi-VN" sz="2400" b="0" i="0">
                <a:solidFill>
                  <a:srgbClr val="C00000"/>
                </a:solidFill>
                <a:effectLst/>
                <a:latin typeface="OpenSans"/>
              </a:rPr>
              <a:t>a)  Tìm danh từ riêng là tên người, tên địa lí trong đoạn văn.</a:t>
            </a:r>
          </a:p>
          <a:p>
            <a:pPr algn="l">
              <a:lnSpc>
                <a:spcPct val="150000"/>
              </a:lnSpc>
            </a:pPr>
            <a:r>
              <a:rPr lang="vi-VN" sz="2400" b="0" i="0">
                <a:solidFill>
                  <a:srgbClr val="C00000"/>
                </a:solidFill>
                <a:effectLst/>
                <a:latin typeface="OpenSans"/>
              </a:rPr>
              <a:t>b)  Nhắc lại quy tắc viết hoa tên người, tên địa lí Việt Nam (đã học ở lớp 4).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27BCC2C5-A709-442B-8A7E-74240467F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03" y="3940812"/>
            <a:ext cx="7312776" cy="36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8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D5F4635-F6DA-4A02-8123-9051A6CE5DED}"/>
              </a:ext>
            </a:extLst>
          </p:cNvPr>
          <p:cNvGrpSpPr/>
          <p:nvPr/>
        </p:nvGrpSpPr>
        <p:grpSpPr>
          <a:xfrm>
            <a:off x="332057" y="866530"/>
            <a:ext cx="4920792" cy="1631216"/>
            <a:chOff x="332057" y="866530"/>
            <a:chExt cx="4920792" cy="163121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8A42B63-663F-4B7C-9058-BAC2B3A84315}"/>
                </a:ext>
              </a:extLst>
            </p:cNvPr>
            <p:cNvSpPr/>
            <p:nvPr/>
          </p:nvSpPr>
          <p:spPr>
            <a:xfrm>
              <a:off x="332057" y="866530"/>
              <a:ext cx="4920792" cy="163121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C05EC1-E0DC-4624-B5A4-0107FE069C54}"/>
                </a:ext>
              </a:extLst>
            </p:cNvPr>
            <p:cNvSpPr/>
            <p:nvPr/>
          </p:nvSpPr>
          <p:spPr>
            <a:xfrm>
              <a:off x="1180376" y="1081974"/>
              <a:ext cx="3327223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từ riêng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tên người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9CE6AD-80D1-4A2A-BB86-F0C658E982DC}"/>
              </a:ext>
            </a:extLst>
          </p:cNvPr>
          <p:cNvGrpSpPr/>
          <p:nvPr/>
        </p:nvGrpSpPr>
        <p:grpSpPr>
          <a:xfrm>
            <a:off x="6887472" y="872580"/>
            <a:ext cx="4955737" cy="1631216"/>
            <a:chOff x="6887472" y="872580"/>
            <a:chExt cx="4955737" cy="163121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400C745-DBD6-4902-8E54-2C42B0EE292C}"/>
                </a:ext>
              </a:extLst>
            </p:cNvPr>
            <p:cNvSpPr/>
            <p:nvPr/>
          </p:nvSpPr>
          <p:spPr>
            <a:xfrm>
              <a:off x="6922417" y="872580"/>
              <a:ext cx="4920792" cy="163121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295367-09F1-4225-9360-27F0FDB2AB7D}"/>
                </a:ext>
              </a:extLst>
            </p:cNvPr>
            <p:cNvSpPr/>
            <p:nvPr/>
          </p:nvSpPr>
          <p:spPr>
            <a:xfrm>
              <a:off x="6887472" y="1081974"/>
              <a:ext cx="492079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từ riêng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tên địa lí Việt Nam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44F6BD3-2C5E-4023-959A-D925FA8A8F45}"/>
              </a:ext>
            </a:extLst>
          </p:cNvPr>
          <p:cNvSpPr/>
          <p:nvPr/>
        </p:nvSpPr>
        <p:spPr>
          <a:xfrm>
            <a:off x="5287794" y="158644"/>
            <a:ext cx="14182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Bài 1:</a:t>
            </a:r>
          </a:p>
        </p:txBody>
      </p:sp>
      <p:pic>
        <p:nvPicPr>
          <p:cNvPr id="19" name="Picture 18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3C4029EF-5E51-4078-9AEA-82E68ED9C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8" y="3301084"/>
            <a:ext cx="5245137" cy="42699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C76D0A-4FCE-40D6-9ED8-6A9AB16C981C}"/>
              </a:ext>
            </a:extLst>
          </p:cNvPr>
          <p:cNvGrpSpPr/>
          <p:nvPr/>
        </p:nvGrpSpPr>
        <p:grpSpPr>
          <a:xfrm>
            <a:off x="295825" y="2768156"/>
            <a:ext cx="4920792" cy="968203"/>
            <a:chOff x="295825" y="2768156"/>
            <a:chExt cx="4920792" cy="9682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5B50B9-72CA-4661-94AD-11B24A587A50}"/>
                </a:ext>
              </a:extLst>
            </p:cNvPr>
            <p:cNvSpPr/>
            <p:nvPr/>
          </p:nvSpPr>
          <p:spPr>
            <a:xfrm>
              <a:off x="295825" y="2768156"/>
              <a:ext cx="4920792" cy="96820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Silk Script" panose="0204060305050602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C3BC75-1F9B-43AB-B668-00520563E766}"/>
                </a:ext>
              </a:extLst>
            </p:cNvPr>
            <p:cNvSpPr/>
            <p:nvPr/>
          </p:nvSpPr>
          <p:spPr>
            <a:xfrm>
              <a:off x="2196777" y="2821372"/>
              <a:ext cx="1220206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5000" cap="none" spc="0">
                  <a:ln w="0"/>
                  <a:solidFill>
                    <a:srgbClr val="002060"/>
                  </a:solidFill>
                  <a:latin typeface="UTM Silk Script" panose="02040603050506020204" pitchFamily="18" charset="0"/>
                </a:rPr>
                <a:t>Nhụ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AF1AF5-7BA9-4BDF-A553-A83BAD6109B7}"/>
              </a:ext>
            </a:extLst>
          </p:cNvPr>
          <p:cNvGrpSpPr/>
          <p:nvPr/>
        </p:nvGrpSpPr>
        <p:grpSpPr>
          <a:xfrm>
            <a:off x="6939153" y="2768157"/>
            <a:ext cx="4920908" cy="968203"/>
            <a:chOff x="6939153" y="2768157"/>
            <a:chExt cx="4920908" cy="9682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10CCAC-DE9B-4356-A870-E0681148C502}"/>
                </a:ext>
              </a:extLst>
            </p:cNvPr>
            <p:cNvSpPr/>
            <p:nvPr/>
          </p:nvSpPr>
          <p:spPr>
            <a:xfrm>
              <a:off x="6939269" y="2768157"/>
              <a:ext cx="4920792" cy="96820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Silk Script" panose="0204060305050602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2820C4-E672-4A42-8572-6F249FA6B01D}"/>
                </a:ext>
              </a:extLst>
            </p:cNvPr>
            <p:cNvSpPr/>
            <p:nvPr/>
          </p:nvSpPr>
          <p:spPr>
            <a:xfrm>
              <a:off x="6939153" y="2821372"/>
              <a:ext cx="4920790" cy="861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000" cap="none" spc="0">
                  <a:ln w="0"/>
                  <a:solidFill>
                    <a:srgbClr val="002060"/>
                  </a:solidFill>
                  <a:latin typeface="UTM Silk Script" panose="02040603050506020204" pitchFamily="18" charset="0"/>
                </a:rPr>
                <a:t>Bạch Đằng Giang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001762-7DE4-4385-B352-7CFE0367DEF1}"/>
              </a:ext>
            </a:extLst>
          </p:cNvPr>
          <p:cNvGrpSpPr/>
          <p:nvPr/>
        </p:nvGrpSpPr>
        <p:grpSpPr>
          <a:xfrm>
            <a:off x="6939269" y="3968486"/>
            <a:ext cx="4920792" cy="968203"/>
            <a:chOff x="6939269" y="3968486"/>
            <a:chExt cx="4920792" cy="96820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B7CAC7-83C6-4668-9F1F-6A8CC0D43DA1}"/>
                </a:ext>
              </a:extLst>
            </p:cNvPr>
            <p:cNvSpPr/>
            <p:nvPr/>
          </p:nvSpPr>
          <p:spPr>
            <a:xfrm>
              <a:off x="6939269" y="3968486"/>
              <a:ext cx="4920792" cy="96820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Silk Script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765F04-BAA1-484D-A208-3C10176026A2}"/>
                </a:ext>
              </a:extLst>
            </p:cNvPr>
            <p:cNvSpPr txBox="1"/>
            <p:nvPr/>
          </p:nvSpPr>
          <p:spPr>
            <a:xfrm>
              <a:off x="6939269" y="4021700"/>
              <a:ext cx="490394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Silk Script" panose="02040603050506020204" pitchFamily="18" charset="0"/>
                </a:rPr>
                <a:t>Mõm Cá Sấu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8AA844-F67C-47A8-89F9-94D3B5E7335D}"/>
              </a:ext>
            </a:extLst>
          </p:cNvPr>
          <p:cNvSpPr/>
          <p:nvPr/>
        </p:nvSpPr>
        <p:spPr>
          <a:xfrm>
            <a:off x="385023" y="934224"/>
            <a:ext cx="11511152" cy="43046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E23642"/>
                </a:solidFill>
                <a:latin typeface="iCiel Cadena" panose="02000503000000020004" pitchFamily="2" charset="0"/>
              </a:rPr>
              <a:t>QUI TẮC VIẾT HOA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iCiel Cadena" panose="02000503000000020004" pitchFamily="2" charset="0"/>
              </a:rPr>
              <a:t>Khi viết tên người, tên địa lí Việt Nam, cần viết hoa chữ cái đầu mỗi tiếng tạo thành tên đó.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4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11">
            <a:extLst>
              <a:ext uri="{FF2B5EF4-FFF2-40B4-BE49-F238E27FC236}">
                <a16:creationId xmlns:a16="http://schemas.microsoft.com/office/drawing/2014/main" id="{9AE6E86A-A070-4889-B282-9DE2FC954C18}"/>
              </a:ext>
            </a:extLst>
          </p:cNvPr>
          <p:cNvSpPr txBox="1"/>
          <p:nvPr/>
        </p:nvSpPr>
        <p:spPr>
          <a:xfrm>
            <a:off x="2182261" y="346923"/>
            <a:ext cx="8440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6600" b="1" spc="450">
                <a:solidFill>
                  <a:srgbClr val="FF0066"/>
                </a:solidFill>
                <a:latin typeface="iCiel Cadena" panose="02000503000000020004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YÊU CẦU CẦN ĐẠT</a:t>
            </a:r>
            <a:endParaRPr lang="zh-CN" altLang="en-US" sz="6600" b="1" spc="450" dirty="0">
              <a:solidFill>
                <a:srgbClr val="FF0066"/>
              </a:solidFill>
              <a:latin typeface="iCiel Cadena" panose="02000503000000020004" pitchFamily="2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5025F-7331-404A-808C-ED9CD110C7DB}"/>
              </a:ext>
            </a:extLst>
          </p:cNvPr>
          <p:cNvGrpSpPr/>
          <p:nvPr/>
        </p:nvGrpSpPr>
        <p:grpSpPr>
          <a:xfrm>
            <a:off x="2877259" y="1771103"/>
            <a:ext cx="7475981" cy="1177794"/>
            <a:chOff x="2867282" y="1695672"/>
            <a:chExt cx="7254900" cy="1167207"/>
          </a:xfrm>
        </p:grpSpPr>
        <p:sp>
          <p:nvSpPr>
            <p:cNvPr id="52" name="Rounded Rectangle 2">
              <a:extLst>
                <a:ext uri="{FF2B5EF4-FFF2-40B4-BE49-F238E27FC236}">
                  <a16:creationId xmlns:a16="http://schemas.microsoft.com/office/drawing/2014/main" id="{8E7A3521-51A8-4A93-8640-2D10ED763B08}"/>
                </a:ext>
              </a:extLst>
            </p:cNvPr>
            <p:cNvSpPr/>
            <p:nvPr/>
          </p:nvSpPr>
          <p:spPr>
            <a:xfrm>
              <a:off x="2867282" y="1695672"/>
              <a:ext cx="7243381" cy="11672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3200">
                <a:solidFill>
                  <a:srgbClr val="002060"/>
                </a:solidFill>
                <a:latin typeface="UTM Avo" panose="020406030505060202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53" name="文本框 19">
              <a:extLst>
                <a:ext uri="{FF2B5EF4-FFF2-40B4-BE49-F238E27FC236}">
                  <a16:creationId xmlns:a16="http://schemas.microsoft.com/office/drawing/2014/main" id="{30CF71D0-4AB6-4C2C-BCB5-CFFDA4578149}"/>
                </a:ext>
              </a:extLst>
            </p:cNvPr>
            <p:cNvSpPr txBox="1"/>
            <p:nvPr/>
          </p:nvSpPr>
          <p:spPr>
            <a:xfrm>
              <a:off x="2980205" y="1744552"/>
              <a:ext cx="7141977" cy="106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kern="0">
                  <a:solidFill>
                    <a:srgbClr val="002060"/>
                  </a:solidFill>
                  <a:latin typeface="UTM Avo" panose="020406030505060202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Viết đúng bài chính tả, không mắc quá 5 lỗi trong bài.</a:t>
              </a:r>
              <a:endParaRPr lang="vi-VN" sz="3200" ker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151D551-9406-43EA-90A1-6F24CAF59D3B}"/>
              </a:ext>
            </a:extLst>
          </p:cNvPr>
          <p:cNvGrpSpPr/>
          <p:nvPr/>
        </p:nvGrpSpPr>
        <p:grpSpPr>
          <a:xfrm>
            <a:off x="2889129" y="3217585"/>
            <a:ext cx="7510422" cy="1177795"/>
            <a:chOff x="2132367" y="2119458"/>
            <a:chExt cx="5466242" cy="875405"/>
          </a:xfrm>
        </p:grpSpPr>
        <p:sp>
          <p:nvSpPr>
            <p:cNvPr id="55" name="Rounded Rectangle 18">
              <a:extLst>
                <a:ext uri="{FF2B5EF4-FFF2-40B4-BE49-F238E27FC236}">
                  <a16:creationId xmlns:a16="http://schemas.microsoft.com/office/drawing/2014/main" id="{69470FBB-CBEF-48BC-8FB9-B7AEF4C78503}"/>
                </a:ext>
              </a:extLst>
            </p:cNvPr>
            <p:cNvSpPr/>
            <p:nvPr/>
          </p:nvSpPr>
          <p:spPr>
            <a:xfrm>
              <a:off x="2132367" y="2119458"/>
              <a:ext cx="5432536" cy="8754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400">
                <a:solidFill>
                  <a:srgbClr val="002060"/>
                </a:solidFill>
                <a:latin typeface="UTM Avo" panose="020406030505060202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56" name="文本框 20">
              <a:extLst>
                <a:ext uri="{FF2B5EF4-FFF2-40B4-BE49-F238E27FC236}">
                  <a16:creationId xmlns:a16="http://schemas.microsoft.com/office/drawing/2014/main" id="{92FA8509-1A31-4C7B-B1C2-4C525FBD6513}"/>
                </a:ext>
              </a:extLst>
            </p:cNvPr>
            <p:cNvSpPr txBox="1"/>
            <p:nvPr/>
          </p:nvSpPr>
          <p:spPr>
            <a:xfrm>
              <a:off x="2208420" y="2340619"/>
              <a:ext cx="5390189" cy="43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kern="0">
                  <a:solidFill>
                    <a:srgbClr val="002060"/>
                  </a:solidFill>
                  <a:latin typeface="UTM Avo" panose="020406030505060202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Trình bày đúng hình thức bài thơ.</a:t>
              </a:r>
              <a:endParaRPr lang="vi-VN" sz="3200" kern="0">
                <a:solidFill>
                  <a:srgbClr val="002060"/>
                </a:solidFill>
                <a:latin typeface="Times New Roman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ED7CF7D-6F00-4AE3-A9C9-D43BB4EED819}"/>
              </a:ext>
            </a:extLst>
          </p:cNvPr>
          <p:cNvGrpSpPr/>
          <p:nvPr/>
        </p:nvGrpSpPr>
        <p:grpSpPr>
          <a:xfrm>
            <a:off x="2908795" y="4738476"/>
            <a:ext cx="8233687" cy="1177795"/>
            <a:chOff x="2867282" y="4643551"/>
            <a:chExt cx="7990198" cy="1167207"/>
          </a:xfrm>
        </p:grpSpPr>
        <p:sp>
          <p:nvSpPr>
            <p:cNvPr id="58" name="Rounded Rectangle 19">
              <a:extLst>
                <a:ext uri="{FF2B5EF4-FFF2-40B4-BE49-F238E27FC236}">
                  <a16:creationId xmlns:a16="http://schemas.microsoft.com/office/drawing/2014/main" id="{88463955-C2B4-479F-ABD3-1D91D78400F0}"/>
                </a:ext>
              </a:extLst>
            </p:cNvPr>
            <p:cNvSpPr/>
            <p:nvPr/>
          </p:nvSpPr>
          <p:spPr>
            <a:xfrm>
              <a:off x="2867282" y="4643551"/>
              <a:ext cx="7243381" cy="11672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3200">
                <a:solidFill>
                  <a:srgbClr val="002060"/>
                </a:solidFill>
                <a:latin typeface="UTM Avo" panose="020406030505060202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59" name="文本框 27">
              <a:extLst>
                <a:ext uri="{FF2B5EF4-FFF2-40B4-BE49-F238E27FC236}">
                  <a16:creationId xmlns:a16="http://schemas.microsoft.com/office/drawing/2014/main" id="{0CADFDE1-984B-49C0-ABE6-D6E83B34C4F9}"/>
                </a:ext>
              </a:extLst>
            </p:cNvPr>
            <p:cNvSpPr txBox="1"/>
            <p:nvPr/>
          </p:nvSpPr>
          <p:spPr>
            <a:xfrm>
              <a:off x="2895118" y="4944984"/>
              <a:ext cx="7962362" cy="57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kern="0">
                  <a:solidFill>
                    <a:srgbClr val="002060"/>
                  </a:solidFill>
                  <a:latin typeface="UTM Avo" panose="020406030505060202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Làm được bài tập 2 a/b</a:t>
              </a:r>
              <a:endParaRPr lang="vi-VN" sz="3200" ker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7640F3-11F7-4184-A222-CB36B801669B}"/>
              </a:ext>
            </a:extLst>
          </p:cNvPr>
          <p:cNvGrpSpPr/>
          <p:nvPr/>
        </p:nvGrpSpPr>
        <p:grpSpPr>
          <a:xfrm>
            <a:off x="1262811" y="1780214"/>
            <a:ext cx="1231729" cy="1417336"/>
            <a:chOff x="1025336" y="982776"/>
            <a:chExt cx="896478" cy="105344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EC38CBB-B507-4E04-B888-30EFD7EB153A}"/>
                </a:ext>
              </a:extLst>
            </p:cNvPr>
            <p:cNvGrpSpPr/>
            <p:nvPr/>
          </p:nvGrpSpPr>
          <p:grpSpPr>
            <a:xfrm>
              <a:off x="1025336" y="982776"/>
              <a:ext cx="885201" cy="844517"/>
              <a:chOff x="1025336" y="989984"/>
              <a:chExt cx="885201" cy="844517"/>
            </a:xfrm>
          </p:grpSpPr>
          <p:sp>
            <p:nvSpPr>
              <p:cNvPr id="63" name="文本框 44">
                <a:extLst>
                  <a:ext uri="{FF2B5EF4-FFF2-40B4-BE49-F238E27FC236}">
                    <a16:creationId xmlns:a16="http://schemas.microsoft.com/office/drawing/2014/main" id="{9B686C5B-323B-4306-A2BD-72196ED64136}"/>
                  </a:ext>
                </a:extLst>
              </p:cNvPr>
              <p:cNvSpPr txBox="1"/>
              <p:nvPr/>
            </p:nvSpPr>
            <p:spPr>
              <a:xfrm>
                <a:off x="1269171" y="1017449"/>
                <a:ext cx="6413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altLang="zh-CN" sz="2400" b="1" dirty="0">
                    <a:solidFill>
                      <a:srgbClr val="000000"/>
                    </a:solidFill>
                    <a:latin typeface="Coiny" panose="02000903060500060000" pitchFamily="2" charset="0"/>
                    <a:ea typeface="汉堡包手机字体" panose="020B0604000101010104" pitchFamily="34" charset="-122"/>
                    <a:cs typeface="字魂105号-简雅黑"/>
                    <a:sym typeface="+mn-lt"/>
                  </a:rPr>
                  <a:t>01</a:t>
                </a:r>
                <a:endParaRPr lang="zh-CN" altLang="en-US" sz="33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endParaRPr>
              </a:p>
            </p:txBody>
          </p:sp>
          <p:sp>
            <p:nvSpPr>
              <p:cNvPr id="64" name="椭圆 28">
                <a:extLst>
                  <a:ext uri="{FF2B5EF4-FFF2-40B4-BE49-F238E27FC236}">
                    <a16:creationId xmlns:a16="http://schemas.microsoft.com/office/drawing/2014/main" id="{C60F6845-91E2-4D4A-A0BC-013EE360D727}"/>
                  </a:ext>
                </a:extLst>
              </p:cNvPr>
              <p:cNvSpPr/>
              <p:nvPr/>
            </p:nvSpPr>
            <p:spPr>
              <a:xfrm>
                <a:off x="1025336" y="989984"/>
                <a:ext cx="879688" cy="844517"/>
              </a:xfrm>
              <a:prstGeom prst="ellipse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srgbClr val="FFFFFF"/>
                  </a:solidFill>
                  <a:latin typeface="Arial"/>
                  <a:ea typeface="字魂105号-简雅黑"/>
                  <a:cs typeface="字魂105号-简雅黑"/>
                  <a:sym typeface="+mn-lt"/>
                </a:endParaRPr>
              </a:p>
            </p:txBody>
          </p:sp>
        </p:grpSp>
        <p:pic>
          <p:nvPicPr>
            <p:cNvPr id="62" name="图片 29">
              <a:extLst>
                <a:ext uri="{FF2B5EF4-FFF2-40B4-BE49-F238E27FC236}">
                  <a16:creationId xmlns:a16="http://schemas.microsoft.com/office/drawing/2014/main" id="{25D65AB2-E625-4F13-9517-809366462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2" t="19793" r="23059" b="18981"/>
            <a:stretch>
              <a:fillRect/>
            </a:stretch>
          </p:blipFill>
          <p:spPr>
            <a:xfrm rot="11792925">
              <a:off x="1183735" y="1246959"/>
              <a:ext cx="738079" cy="789263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88DFEF8-5F64-429D-BC61-76D95DC72148}"/>
              </a:ext>
            </a:extLst>
          </p:cNvPr>
          <p:cNvGrpSpPr/>
          <p:nvPr/>
        </p:nvGrpSpPr>
        <p:grpSpPr>
          <a:xfrm>
            <a:off x="1265882" y="3234082"/>
            <a:ext cx="1239918" cy="1332401"/>
            <a:chOff x="1008099" y="2141142"/>
            <a:chExt cx="902438" cy="990317"/>
          </a:xfrm>
        </p:grpSpPr>
        <p:sp>
          <p:nvSpPr>
            <p:cNvPr id="66" name="椭圆 22">
              <a:extLst>
                <a:ext uri="{FF2B5EF4-FFF2-40B4-BE49-F238E27FC236}">
                  <a16:creationId xmlns:a16="http://schemas.microsoft.com/office/drawing/2014/main" id="{2532EBAD-3E87-4A2D-9F58-C1D54AB9F289}"/>
                </a:ext>
              </a:extLst>
            </p:cNvPr>
            <p:cNvSpPr/>
            <p:nvPr/>
          </p:nvSpPr>
          <p:spPr>
            <a:xfrm>
              <a:off x="1579554" y="2751284"/>
              <a:ext cx="325610" cy="325610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r>
                <a:rPr lang="en-US" altLang="zh-CN" sz="1650" kern="0" dirty="0">
                  <a:solidFill>
                    <a:prstClr val="white"/>
                  </a:solidFill>
                  <a:latin typeface="Times New Roman"/>
                  <a:ea typeface="字魂47号-三分行楷"/>
                </a:rPr>
                <a:t>2</a:t>
              </a:r>
              <a:endParaRPr lang="zh-CN" altLang="en-US" sz="1650" kern="0" dirty="0">
                <a:solidFill>
                  <a:prstClr val="white"/>
                </a:solidFill>
                <a:latin typeface="Times New Roman"/>
                <a:ea typeface="字魂47号-三分行楷"/>
              </a:endParaRPr>
            </a:p>
          </p:txBody>
        </p:sp>
        <p:sp>
          <p:nvSpPr>
            <p:cNvPr id="67" name="椭圆 30">
              <a:extLst>
                <a:ext uri="{FF2B5EF4-FFF2-40B4-BE49-F238E27FC236}">
                  <a16:creationId xmlns:a16="http://schemas.microsoft.com/office/drawing/2014/main" id="{EBC15F33-1E64-4C4C-9E78-75CCF9B2C85B}"/>
                </a:ext>
              </a:extLst>
            </p:cNvPr>
            <p:cNvSpPr/>
            <p:nvPr/>
          </p:nvSpPr>
          <p:spPr>
            <a:xfrm>
              <a:off x="1008099" y="2141142"/>
              <a:ext cx="902438" cy="814902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Arial"/>
                <a:ea typeface="字魂105号-简雅黑"/>
                <a:cs typeface="字魂105号-简雅黑"/>
                <a:sym typeface="+mn-lt"/>
              </a:endParaRPr>
            </a:p>
          </p:txBody>
        </p:sp>
        <p:pic>
          <p:nvPicPr>
            <p:cNvPr id="68" name="图片 33">
              <a:extLst>
                <a:ext uri="{FF2B5EF4-FFF2-40B4-BE49-F238E27FC236}">
                  <a16:creationId xmlns:a16="http://schemas.microsoft.com/office/drawing/2014/main" id="{9519F7A1-D016-4608-8A23-7C5BA7C33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7" t="18291" r="29573" b="19558"/>
            <a:stretch>
              <a:fillRect/>
            </a:stretch>
          </p:blipFill>
          <p:spPr>
            <a:xfrm rot="16200000">
              <a:off x="1118147" y="2452646"/>
              <a:ext cx="694066" cy="663560"/>
            </a:xfrm>
            <a:prstGeom prst="rect">
              <a:avLst/>
            </a:prstGeom>
          </p:spPr>
        </p:pic>
        <p:sp>
          <p:nvSpPr>
            <p:cNvPr id="69" name="文本框 36">
              <a:extLst>
                <a:ext uri="{FF2B5EF4-FFF2-40B4-BE49-F238E27FC236}">
                  <a16:creationId xmlns:a16="http://schemas.microsoft.com/office/drawing/2014/main" id="{7D118BCB-5AC1-4861-A34A-296C4234FC8F}"/>
                </a:ext>
              </a:extLst>
            </p:cNvPr>
            <p:cNvSpPr txBox="1"/>
            <p:nvPr/>
          </p:nvSpPr>
          <p:spPr>
            <a:xfrm>
              <a:off x="1198955" y="2166630"/>
              <a:ext cx="657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zh-CN" sz="24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rPr>
                <a:t>02</a:t>
              </a:r>
              <a:endParaRPr lang="zh-CN" altLang="en-US" sz="2400" b="1" dirty="0">
                <a:solidFill>
                  <a:srgbClr val="000000"/>
                </a:solidFill>
                <a:latin typeface="Coiny" panose="02000903060500060000" pitchFamily="2" charset="0"/>
                <a:ea typeface="汉堡包手机字体" panose="020B0604000101010104" pitchFamily="34" charset="-122"/>
                <a:cs typeface="字魂105号-简雅黑"/>
                <a:sym typeface="+mn-lt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7B882E0-544C-4DD8-A26A-28C33099523A}"/>
              </a:ext>
            </a:extLst>
          </p:cNvPr>
          <p:cNvGrpSpPr/>
          <p:nvPr/>
        </p:nvGrpSpPr>
        <p:grpSpPr>
          <a:xfrm>
            <a:off x="1316926" y="4735290"/>
            <a:ext cx="1230622" cy="1324811"/>
            <a:chOff x="1007288" y="3343528"/>
            <a:chExt cx="895672" cy="984676"/>
          </a:xfrm>
        </p:grpSpPr>
        <p:sp>
          <p:nvSpPr>
            <p:cNvPr id="71" name="椭圆 31">
              <a:extLst>
                <a:ext uri="{FF2B5EF4-FFF2-40B4-BE49-F238E27FC236}">
                  <a16:creationId xmlns:a16="http://schemas.microsoft.com/office/drawing/2014/main" id="{5A026F79-7092-4E68-96FB-EF51F82B2A99}"/>
                </a:ext>
              </a:extLst>
            </p:cNvPr>
            <p:cNvSpPr/>
            <p:nvPr/>
          </p:nvSpPr>
          <p:spPr>
            <a:xfrm>
              <a:off x="1007288" y="3343528"/>
              <a:ext cx="895672" cy="775253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Arial"/>
                <a:ea typeface="字魂105号-简雅黑"/>
                <a:cs typeface="字魂105号-简雅黑"/>
                <a:sym typeface="+mn-lt"/>
              </a:endParaRPr>
            </a:p>
          </p:txBody>
        </p:sp>
        <p:pic>
          <p:nvPicPr>
            <p:cNvPr id="72" name="图片 34">
              <a:extLst>
                <a:ext uri="{FF2B5EF4-FFF2-40B4-BE49-F238E27FC236}">
                  <a16:creationId xmlns:a16="http://schemas.microsoft.com/office/drawing/2014/main" id="{A8174504-6305-484B-849A-8E87A2A0D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7" t="12799" r="17775" b="22188"/>
            <a:stretch>
              <a:fillRect/>
            </a:stretch>
          </p:blipFill>
          <p:spPr>
            <a:xfrm rot="14837060">
              <a:off x="1077058" y="3596405"/>
              <a:ext cx="720581" cy="743018"/>
            </a:xfrm>
            <a:prstGeom prst="rect">
              <a:avLst/>
            </a:prstGeom>
          </p:spPr>
        </p:pic>
        <p:sp>
          <p:nvSpPr>
            <p:cNvPr id="73" name="文本框 38">
              <a:extLst>
                <a:ext uri="{FF2B5EF4-FFF2-40B4-BE49-F238E27FC236}">
                  <a16:creationId xmlns:a16="http://schemas.microsoft.com/office/drawing/2014/main" id="{66C1CFE1-3DDC-43D1-AAC3-C67CAD508F39}"/>
                </a:ext>
              </a:extLst>
            </p:cNvPr>
            <p:cNvSpPr txBox="1"/>
            <p:nvPr/>
          </p:nvSpPr>
          <p:spPr>
            <a:xfrm>
              <a:off x="1211845" y="3362682"/>
              <a:ext cx="653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zh-CN" sz="24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rPr>
                <a:t>03</a:t>
              </a:r>
              <a:endParaRPr lang="zh-CN" altLang="en-US" sz="2400" b="1" dirty="0">
                <a:solidFill>
                  <a:srgbClr val="000000"/>
                </a:solidFill>
                <a:latin typeface="Coiny" panose="02000903060500060000" pitchFamily="2" charset="0"/>
                <a:ea typeface="汉堡包手机字体" panose="020B0604000101010104" pitchFamily="34" charset="-122"/>
                <a:cs typeface="字魂105号-简雅黑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7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7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35EA97-6864-48CA-B531-FADCAE2FA40D}"/>
              </a:ext>
            </a:extLst>
          </p:cNvPr>
          <p:cNvSpPr txBox="1"/>
          <p:nvPr/>
        </p:nvSpPr>
        <p:spPr>
          <a:xfrm>
            <a:off x="343293" y="243561"/>
            <a:ext cx="115054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0">
                <a:effectLst/>
                <a:latin typeface="iCiel Cadena" panose="02000503000000020004" pitchFamily="2" charset="0"/>
              </a:rPr>
              <a:t>Câu 3</a:t>
            </a:r>
            <a:endParaRPr lang="vi-VN" sz="3200" b="0" i="0">
              <a:effectLst/>
              <a:latin typeface="iCiel Cadena" panose="02000503000000020004" pitchFamily="2" charset="0"/>
            </a:endParaRPr>
          </a:p>
          <a:p>
            <a:pPr algn="l"/>
            <a:r>
              <a:rPr lang="vi-VN" sz="3200" b="1" i="0">
                <a:solidFill>
                  <a:srgbClr val="002060"/>
                </a:solidFill>
                <a:effectLst/>
                <a:latin typeface="OpenSans"/>
              </a:rPr>
              <a:t>Viết một số tên người, tên địa lí mà em biết.</a:t>
            </a:r>
            <a:endParaRPr lang="vi-VN" sz="3200" b="0" i="0">
              <a:solidFill>
                <a:srgbClr val="002060"/>
              </a:solidFill>
              <a:effectLst/>
              <a:latin typeface="OpenSans"/>
            </a:endParaRPr>
          </a:p>
          <a:p>
            <a:pPr algn="l"/>
            <a:r>
              <a:rPr lang="vi-VN" sz="3200" b="0" i="0">
                <a:solidFill>
                  <a:srgbClr val="C00000"/>
                </a:solidFill>
                <a:effectLst/>
                <a:latin typeface="OpenSans"/>
              </a:rPr>
              <a:t>a)  Tên người :</a:t>
            </a:r>
          </a:p>
          <a:p>
            <a:pPr algn="l"/>
            <a:r>
              <a:rPr lang="vi-VN" sz="3200" b="0" i="0">
                <a:solidFill>
                  <a:srgbClr val="C00000"/>
                </a:solidFill>
                <a:effectLst/>
                <a:latin typeface="OpenSans"/>
              </a:rPr>
              <a:t>-   Tên một bạn nam và một bạn nữ trong lớp.</a:t>
            </a:r>
          </a:p>
          <a:p>
            <a:pPr algn="l"/>
            <a:r>
              <a:rPr lang="vi-VN" sz="3200" b="0" i="0">
                <a:solidFill>
                  <a:srgbClr val="C00000"/>
                </a:solidFill>
                <a:effectLst/>
                <a:latin typeface="OpenSans"/>
              </a:rPr>
              <a:t>-   Tên một anh hùng nhỏ tuổi trong lịch sử nước ta.</a:t>
            </a:r>
          </a:p>
          <a:p>
            <a:pPr algn="l"/>
            <a:r>
              <a:rPr lang="vi-VN" sz="3200" b="0" i="0">
                <a:solidFill>
                  <a:srgbClr val="C00000"/>
                </a:solidFill>
                <a:effectLst/>
                <a:latin typeface="OpenSans"/>
              </a:rPr>
              <a:t>b)  Tên địa lí:</a:t>
            </a:r>
          </a:p>
          <a:p>
            <a:pPr algn="l"/>
            <a:r>
              <a:rPr lang="vi-VN" sz="3200" b="0" i="0">
                <a:solidFill>
                  <a:srgbClr val="C00000"/>
                </a:solidFill>
                <a:effectLst/>
                <a:latin typeface="OpenSans"/>
              </a:rPr>
              <a:t>-   Tên một dòng sông (hoặc hồ, núi, đèo).</a:t>
            </a:r>
          </a:p>
          <a:p>
            <a:pPr algn="l"/>
            <a:r>
              <a:rPr lang="vi-VN" sz="3200" b="0" i="0">
                <a:solidFill>
                  <a:srgbClr val="C00000"/>
                </a:solidFill>
                <a:effectLst/>
                <a:latin typeface="OpenSans"/>
              </a:rPr>
              <a:t>-   Tên một xã (hoặc phường).           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4527C225-428D-46B8-85E3-725F9179B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12" y="3956557"/>
            <a:ext cx="7312776" cy="36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35EA97-6864-48CA-B531-FADCAE2FA40D}"/>
              </a:ext>
            </a:extLst>
          </p:cNvPr>
          <p:cNvSpPr txBox="1"/>
          <p:nvPr/>
        </p:nvSpPr>
        <p:spPr>
          <a:xfrm>
            <a:off x="343293" y="243561"/>
            <a:ext cx="1155333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0">
                <a:effectLst/>
                <a:latin typeface="iCiel Cadena" panose="02000503000000020004" pitchFamily="2" charset="0"/>
              </a:rPr>
              <a:t>Câu 3</a:t>
            </a:r>
            <a:endParaRPr lang="vi-VN" sz="3200" b="0" i="0">
              <a:effectLst/>
              <a:latin typeface="iCiel Cadena" panose="02000503000000020004" pitchFamily="2" charset="0"/>
            </a:endParaRPr>
          </a:p>
          <a:p>
            <a:pPr algn="l"/>
            <a:r>
              <a:rPr lang="vi-VN" sz="3200" b="1" i="0">
                <a:solidFill>
                  <a:srgbClr val="002060"/>
                </a:solidFill>
                <a:effectLst/>
                <a:latin typeface="OpenSans"/>
              </a:rPr>
              <a:t>Viết một số tên người, tên địa lí mà em biết.</a:t>
            </a:r>
            <a:endParaRPr lang="vi-VN" sz="3200" b="0" i="0">
              <a:solidFill>
                <a:srgbClr val="002060"/>
              </a:solidFill>
              <a:effectLst/>
              <a:latin typeface="OpenSans"/>
            </a:endParaRPr>
          </a:p>
          <a:p>
            <a:pPr algn="l"/>
            <a:r>
              <a:rPr lang="vi-VN" sz="3200" b="0" i="0">
                <a:solidFill>
                  <a:srgbClr val="002060"/>
                </a:solidFill>
                <a:effectLst/>
                <a:latin typeface="OpenSans"/>
              </a:rPr>
              <a:t>a)  Tên người :</a:t>
            </a:r>
          </a:p>
          <a:p>
            <a:pPr algn="l"/>
            <a:r>
              <a:rPr lang="vi-VN" sz="3200" b="0" i="0">
                <a:solidFill>
                  <a:srgbClr val="002060"/>
                </a:solidFill>
                <a:effectLst/>
                <a:latin typeface="OpenSans"/>
              </a:rPr>
              <a:t>-   Tên một bạn nam và một bạn nữ trong lớp.</a:t>
            </a:r>
          </a:p>
          <a:p>
            <a:pPr algn="l"/>
            <a:endParaRPr lang="en-US" sz="3200" b="0" i="0">
              <a:solidFill>
                <a:srgbClr val="002060"/>
              </a:solidFill>
              <a:effectLst/>
              <a:latin typeface="OpenSans"/>
            </a:endParaRPr>
          </a:p>
          <a:p>
            <a:pPr algn="l"/>
            <a:endParaRPr lang="en-US" sz="3200">
              <a:solidFill>
                <a:srgbClr val="002060"/>
              </a:solidFill>
              <a:latin typeface="OpenSans"/>
            </a:endParaRPr>
          </a:p>
          <a:p>
            <a:pPr algn="l"/>
            <a:endParaRPr lang="en-US" sz="3200" b="0" i="0">
              <a:solidFill>
                <a:srgbClr val="002060"/>
              </a:solidFill>
              <a:effectLst/>
              <a:latin typeface="OpenSans"/>
            </a:endParaRPr>
          </a:p>
          <a:p>
            <a:pPr algn="l"/>
            <a:r>
              <a:rPr lang="vi-VN" sz="3200" b="0" i="0">
                <a:solidFill>
                  <a:srgbClr val="002060"/>
                </a:solidFill>
                <a:effectLst/>
                <a:latin typeface="OpenSans"/>
              </a:rPr>
              <a:t>-   Tên một anh hùng nhỏ tuổi trong lịch sử nước ta.</a:t>
            </a:r>
            <a:r>
              <a:rPr lang="vi-VN" sz="3200" b="0" i="0">
                <a:solidFill>
                  <a:srgbClr val="000000"/>
                </a:solidFill>
                <a:effectLst/>
                <a:latin typeface="OpenSans"/>
              </a:rPr>
              <a:t>   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485635-0A9C-47EE-A590-94E561C11EC4}"/>
              </a:ext>
            </a:extLst>
          </p:cNvPr>
          <p:cNvSpPr/>
          <p:nvPr/>
        </p:nvSpPr>
        <p:spPr>
          <a:xfrm>
            <a:off x="765600" y="2581085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cap="none" spc="0">
                <a:ln w="0"/>
                <a:solidFill>
                  <a:srgbClr val="C00000"/>
                </a:solidFill>
                <a:latin typeface="UTM Flavour" panose="02040603050506020204" pitchFamily="18" charset="0"/>
              </a:rPr>
              <a:t>Nguyễn Ngọc Bảo Hân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>
                <a:ln w="0"/>
                <a:solidFill>
                  <a:srgbClr val="C00000"/>
                </a:solidFill>
                <a:latin typeface="UTM Flavour" panose="02040603050506020204" pitchFamily="18" charset="0"/>
              </a:rPr>
              <a:t>Nguyễn Bảo Nguyên</a:t>
            </a:r>
            <a:endParaRPr lang="en-US" sz="3600" b="0" cap="none" spc="0">
              <a:ln w="0"/>
              <a:solidFill>
                <a:srgbClr val="C00000"/>
              </a:solidFill>
              <a:latin typeface="UTM Flavour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1D523E-F8A6-4B68-8B66-B4747B0FDB79}"/>
              </a:ext>
            </a:extLst>
          </p:cNvPr>
          <p:cNvSpPr/>
          <p:nvPr/>
        </p:nvSpPr>
        <p:spPr>
          <a:xfrm>
            <a:off x="765600" y="4425139"/>
            <a:ext cx="34996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cap="none" spc="0">
                <a:ln w="0"/>
                <a:solidFill>
                  <a:srgbClr val="C00000"/>
                </a:solidFill>
                <a:latin typeface="UTM Flavour" panose="02040603050506020204" pitchFamily="18" charset="0"/>
              </a:rPr>
              <a:t>Trần Quốc Toản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ACDEE0-10F7-474B-BAD2-BEDBAC82585B}"/>
              </a:ext>
            </a:extLst>
          </p:cNvPr>
          <p:cNvSpPr/>
          <p:nvPr/>
        </p:nvSpPr>
        <p:spPr>
          <a:xfrm>
            <a:off x="743981" y="3044327"/>
            <a:ext cx="3991798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4800" b="0" cap="none" spc="0">
                <a:ln w="0"/>
                <a:solidFill>
                  <a:srgbClr val="C00000"/>
                </a:solidFill>
                <a:latin typeface="UTM Flavour" panose="02040603050506020204" pitchFamily="18" charset="0"/>
              </a:rPr>
              <a:t>Trần Quốc Toản</a:t>
            </a: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A8A7EE5-7067-4B58-B87E-9568DCED4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190" y="3023496"/>
            <a:ext cx="4759437" cy="4095947"/>
          </a:xfrm>
          <a:prstGeom prst="rect">
            <a:avLst/>
          </a:prstGeom>
        </p:spPr>
      </p:pic>
      <p:pic>
        <p:nvPicPr>
          <p:cNvPr id="1026" name="Picture 2" descr="BÍ ẨN VỀ ANH HÙNG TRẦN QUỐC TOẢN – Đại Việt Kỳ Nhân">
            <a:extLst>
              <a:ext uri="{FF2B5EF4-FFF2-40B4-BE49-F238E27FC236}">
                <a16:creationId xmlns:a16="http://schemas.microsoft.com/office/drawing/2014/main" id="{24C7F600-C85B-4DF6-B1CB-11FCD78E2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0" b="16976"/>
          <a:stretch/>
        </p:blipFill>
        <p:spPr bwMode="auto">
          <a:xfrm>
            <a:off x="5136467" y="175098"/>
            <a:ext cx="6760160" cy="6854005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2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35EA97-6864-48CA-B531-FADCAE2FA40D}"/>
              </a:ext>
            </a:extLst>
          </p:cNvPr>
          <p:cNvSpPr txBox="1"/>
          <p:nvPr/>
        </p:nvSpPr>
        <p:spPr>
          <a:xfrm>
            <a:off x="475269" y="168146"/>
            <a:ext cx="115054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0">
                <a:effectLst/>
                <a:latin typeface="iCiel Cadena" panose="02000503000000020004" pitchFamily="2" charset="0"/>
              </a:rPr>
              <a:t>Câu 3</a:t>
            </a:r>
            <a:endParaRPr lang="vi-VN" sz="3200" b="0" i="0">
              <a:effectLst/>
              <a:latin typeface="iCiel Cadena" panose="02000503000000020004" pitchFamily="2" charset="0"/>
            </a:endParaRPr>
          </a:p>
          <a:p>
            <a:pPr algn="l"/>
            <a:r>
              <a:rPr lang="vi-VN" sz="3200" b="1" i="0">
                <a:solidFill>
                  <a:srgbClr val="002060"/>
                </a:solidFill>
                <a:effectLst/>
                <a:latin typeface="OpenSans"/>
              </a:rPr>
              <a:t>Viết một số tên người, tên địa lí mà em biết.</a:t>
            </a:r>
            <a:endParaRPr lang="vi-VN" sz="3200" b="0" i="0">
              <a:solidFill>
                <a:srgbClr val="002060"/>
              </a:solidFill>
              <a:effectLst/>
              <a:latin typeface="OpenSans"/>
            </a:endParaRPr>
          </a:p>
          <a:p>
            <a:pPr algn="l"/>
            <a:r>
              <a:rPr lang="vi-VN" sz="3200" b="0" i="0">
                <a:solidFill>
                  <a:srgbClr val="002060"/>
                </a:solidFill>
                <a:effectLst/>
                <a:latin typeface="OpenSans"/>
              </a:rPr>
              <a:t>b)  Tên địa lí:</a:t>
            </a:r>
          </a:p>
          <a:p>
            <a:pPr algn="l"/>
            <a:r>
              <a:rPr lang="vi-VN" sz="3200" b="0" i="0">
                <a:solidFill>
                  <a:srgbClr val="002060"/>
                </a:solidFill>
                <a:effectLst/>
                <a:latin typeface="OpenSans"/>
              </a:rPr>
              <a:t>-   Tên một dòng sông (hoặc hồ, núi, đèo).</a:t>
            </a:r>
          </a:p>
          <a:p>
            <a:pPr algn="l"/>
            <a:endParaRPr lang="en-US" sz="3200" b="0" i="0">
              <a:solidFill>
                <a:srgbClr val="002060"/>
              </a:solidFill>
              <a:effectLst/>
              <a:latin typeface="OpenSans"/>
            </a:endParaRPr>
          </a:p>
          <a:p>
            <a:pPr algn="l"/>
            <a:endParaRPr lang="en-US" sz="3200">
              <a:solidFill>
                <a:srgbClr val="002060"/>
              </a:solidFill>
              <a:latin typeface="OpenSans"/>
            </a:endParaRPr>
          </a:p>
          <a:p>
            <a:pPr algn="l"/>
            <a:r>
              <a:rPr lang="vi-VN" sz="3200" b="0" i="0">
                <a:solidFill>
                  <a:srgbClr val="002060"/>
                </a:solidFill>
                <a:effectLst/>
                <a:latin typeface="OpenSans"/>
              </a:rPr>
              <a:t>-   Tên một xã (hoặc phường).      </a:t>
            </a:r>
            <a:r>
              <a:rPr lang="vi-VN" sz="3200" b="0" i="0">
                <a:solidFill>
                  <a:srgbClr val="000000"/>
                </a:solidFill>
                <a:effectLst/>
                <a:latin typeface="OpenSans"/>
              </a:rPr>
              <a:t>    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A54BD1-6466-42C5-9E8D-8F6B0F0CCD68}"/>
              </a:ext>
            </a:extLst>
          </p:cNvPr>
          <p:cNvSpPr txBox="1"/>
          <p:nvPr/>
        </p:nvSpPr>
        <p:spPr>
          <a:xfrm>
            <a:off x="909686" y="2539778"/>
            <a:ext cx="66081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>
                <a:solidFill>
                  <a:srgbClr val="C00000"/>
                </a:solidFill>
                <a:effectLst/>
                <a:latin typeface="UTM Flavour" panose="02040603050506020204" pitchFamily="18" charset="0"/>
              </a:rPr>
              <a:t>sông Cửu Long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1E5B5-FBE6-4835-8554-D0F33764D7F5}"/>
              </a:ext>
            </a:extLst>
          </p:cNvPr>
          <p:cNvSpPr txBox="1"/>
          <p:nvPr/>
        </p:nvSpPr>
        <p:spPr>
          <a:xfrm>
            <a:off x="909686" y="3995342"/>
            <a:ext cx="66081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UTM Flavour" panose="02040603050506020204" pitchFamily="18" charset="0"/>
              </a:rPr>
              <a:t>phường Tân Thành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Flavour" panose="02040603050506020204" pitchFamily="18" charset="0"/>
            </a:endParaRP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FDA3A6D-2EE4-4D0A-8C9C-CC384BCAC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14" y="2060972"/>
            <a:ext cx="5712703" cy="4916323"/>
          </a:xfrm>
          <a:prstGeom prst="rect">
            <a:avLst/>
          </a:prstGeom>
        </p:spPr>
      </p:pic>
      <p:pic>
        <p:nvPicPr>
          <p:cNvPr id="2050" name="Picture 2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C2D5EA57-3897-4139-967B-2C133A5DF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54094"/>
            <a:ext cx="5781773" cy="43357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0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AF5C29-451C-400A-90CB-D6D07A641965}"/>
              </a:ext>
            </a:extLst>
          </p:cNvPr>
          <p:cNvSpPr/>
          <p:nvPr/>
        </p:nvSpPr>
        <p:spPr>
          <a:xfrm>
            <a:off x="3812362" y="628683"/>
            <a:ext cx="45672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Coiny" panose="02000903060500060000" pitchFamily="2" charset="0"/>
              </a:rPr>
              <a:t>DẶN DÒ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8F724-38FE-4AD8-8579-CF53D53A5E95}"/>
              </a:ext>
            </a:extLst>
          </p:cNvPr>
          <p:cNvSpPr/>
          <p:nvPr/>
        </p:nvSpPr>
        <p:spPr>
          <a:xfrm>
            <a:off x="2204415" y="2402017"/>
            <a:ext cx="89946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cap="none" spc="0">
                <a:ln w="0"/>
                <a:solidFill>
                  <a:srgbClr val="E55827"/>
                </a:solidFill>
                <a:latin typeface="UTM Cookies" panose="02040603050506020204" pitchFamily="18" charset="0"/>
              </a:rPr>
              <a:t>Sửa lại các lỗi sai (nếu có)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F97300-B7F7-4711-A641-412E8A2D8656}"/>
              </a:ext>
            </a:extLst>
          </p:cNvPr>
          <p:cNvSpPr txBox="1"/>
          <p:nvPr/>
        </p:nvSpPr>
        <p:spPr>
          <a:xfrm>
            <a:off x="2204415" y="3522090"/>
            <a:ext cx="98406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>
                <a:ln w="0"/>
                <a:solidFill>
                  <a:srgbClr val="E55827"/>
                </a:solidFill>
                <a:effectLst/>
                <a:uLnTx/>
                <a:uFillTx/>
                <a:latin typeface="UTM Cookies" panose="02040603050506020204" pitchFamily="18" charset="0"/>
                <a:ea typeface="Microsoft YaHei"/>
              </a:rPr>
              <a:t>Chuẩn bị: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>
                <a:ln w="0"/>
                <a:solidFill>
                  <a:schemeClr val="accent2"/>
                </a:solidFill>
                <a:effectLst/>
                <a:uLnTx/>
                <a:uFillTx/>
                <a:latin typeface="UTM Cookies" panose="02040603050506020204" pitchFamily="18" charset="0"/>
                <a:ea typeface="Microsoft YaHei"/>
              </a:rPr>
              <a:t>Nhớ - viết: Cao Bằng</a:t>
            </a:r>
            <a:endParaRPr lang="en-US" sz="360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1CBDD47-4808-4F9F-9010-A5958A7D0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11" y="2224013"/>
            <a:ext cx="1187004" cy="11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83A62BB-5559-4240-818C-4F6912AA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11" y="3411017"/>
            <a:ext cx="1187004" cy="11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A648F847-90CE-4A68-AA3E-7B49A3DB8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638" y="4143983"/>
            <a:ext cx="3906920" cy="318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E40959-9352-453D-948D-E77A20C287C0}"/>
              </a:ext>
            </a:extLst>
          </p:cNvPr>
          <p:cNvSpPr/>
          <p:nvPr/>
        </p:nvSpPr>
        <p:spPr>
          <a:xfrm>
            <a:off x="312117" y="1327071"/>
            <a:ext cx="1171859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TẠM BIỆT CÁC EM</a:t>
            </a:r>
          </a:p>
        </p:txBody>
      </p:sp>
      <p:pic>
        <p:nvPicPr>
          <p:cNvPr id="3" name="Picture 2" descr="A group of toy figures&#10;&#10;Description automatically generated with low confidence">
            <a:extLst>
              <a:ext uri="{FF2B5EF4-FFF2-40B4-BE49-F238E27FC236}">
                <a16:creationId xmlns:a16="http://schemas.microsoft.com/office/drawing/2014/main" id="{9BC8EAF5-84CF-4FE2-A34F-F4594717F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60" y="2950590"/>
            <a:ext cx="10297946" cy="428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FFEBAC8-F4AE-4A35-B4C9-C587667F564E}"/>
              </a:ext>
            </a:extLst>
          </p:cNvPr>
          <p:cNvSpPr/>
          <p:nvPr/>
        </p:nvSpPr>
        <p:spPr>
          <a:xfrm>
            <a:off x="2909558" y="2345638"/>
            <a:ext cx="673774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Khởi động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AAABFFB0-9E27-4810-8059-28A767691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0" y="3752276"/>
            <a:ext cx="7312776" cy="36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ự hào Hà Nội trong tôi">
            <a:extLst>
              <a:ext uri="{FF2B5EF4-FFF2-40B4-BE49-F238E27FC236}">
                <a16:creationId xmlns:a16="http://schemas.microsoft.com/office/drawing/2014/main" id="{2CD2C0EB-C2E7-4087-AD36-C2892222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7" y="331657"/>
            <a:ext cx="4907360" cy="302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ăm 2022, Hà Nội đặt mục tiêu đón và phục vụ từ 9-10 triệu lượt khách du  lịch - Kinh Doanh &amp;amp; Tiếp ThịKinh Doanh &amp;amp; Tiếp Thị">
            <a:extLst>
              <a:ext uri="{FF2B5EF4-FFF2-40B4-BE49-F238E27FC236}">
                <a16:creationId xmlns:a16="http://schemas.microsoft.com/office/drawing/2014/main" id="{47507689-8DE8-45AC-B240-AFD9D1B1C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7" y="3607859"/>
            <a:ext cx="4907360" cy="302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hững phố &amp;quot;Hàng&amp;quot; Hà Nội đã mất tên">
            <a:extLst>
              <a:ext uri="{FF2B5EF4-FFF2-40B4-BE49-F238E27FC236}">
                <a16:creationId xmlns:a16="http://schemas.microsoft.com/office/drawing/2014/main" id="{70726897-38FC-4D4F-898B-02F11B12F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63" y="331657"/>
            <a:ext cx="4907360" cy="302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hìn lại những dấu son lịch sử Thăng Long - Hà Nội qua tư liệu ảnh">
            <a:extLst>
              <a:ext uri="{FF2B5EF4-FFF2-40B4-BE49-F238E27FC236}">
                <a16:creationId xmlns:a16="http://schemas.microsoft.com/office/drawing/2014/main" id="{15577115-BF36-4F54-8461-578382256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63" y="3607860"/>
            <a:ext cx="4907360" cy="302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FDB756-A104-4CF6-A0FC-955FFD66EEF9}"/>
              </a:ext>
            </a:extLst>
          </p:cNvPr>
          <p:cNvGrpSpPr/>
          <p:nvPr/>
        </p:nvGrpSpPr>
        <p:grpSpPr>
          <a:xfrm>
            <a:off x="6945198" y="1442241"/>
            <a:ext cx="4959081" cy="5296486"/>
            <a:chOff x="6827625" y="1469619"/>
            <a:chExt cx="4959081" cy="52964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E07E5E-A84E-40D5-8BA6-D38A333D3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7625" y="1469619"/>
              <a:ext cx="4959081" cy="529648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8306411-704B-4175-8FE8-8C027F6B0BD9}"/>
                </a:ext>
              </a:extLst>
            </p:cNvPr>
            <p:cNvSpPr/>
            <p:nvPr/>
          </p:nvSpPr>
          <p:spPr>
            <a:xfrm>
              <a:off x="7166907" y="2741091"/>
              <a:ext cx="36651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Đây là đâu?</a:t>
              </a:r>
              <a:endParaRPr lang="en-US" sz="54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1E36D99-69BE-41AB-9E6F-82C7F606FC1E}"/>
              </a:ext>
            </a:extLst>
          </p:cNvPr>
          <p:cNvSpPr/>
          <p:nvPr/>
        </p:nvSpPr>
        <p:spPr>
          <a:xfrm>
            <a:off x="2037838" y="1965362"/>
            <a:ext cx="8116325" cy="31547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28575">
                  <a:solidFill>
                    <a:schemeClr val="accent2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HÀ NỘI</a:t>
            </a:r>
            <a:endParaRPr lang="en-US" sz="19900" b="0" cap="none" spc="0">
              <a:ln w="28575">
                <a:solidFill>
                  <a:schemeClr val="accent2"/>
                </a:solidFill>
              </a:ln>
              <a:solidFill>
                <a:srgbClr val="FFC0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60680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FFEBAC8-F4AE-4A35-B4C9-C587667F564E}"/>
              </a:ext>
            </a:extLst>
          </p:cNvPr>
          <p:cNvSpPr/>
          <p:nvPr/>
        </p:nvSpPr>
        <p:spPr>
          <a:xfrm>
            <a:off x="3845460" y="1672808"/>
            <a:ext cx="510902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Tìm hiểu </a:t>
            </a:r>
          </a:p>
          <a:p>
            <a:pPr algn="ctr"/>
            <a:r>
              <a:rPr lang="en-US" sz="96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bài viết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FCB7021-1A36-4B3F-91CC-26BC335208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3802073"/>
            <a:ext cx="7312776" cy="36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734D92-64EC-4646-A46F-A2B22CF6DDC8}"/>
              </a:ext>
            </a:extLst>
          </p:cNvPr>
          <p:cNvGrpSpPr/>
          <p:nvPr/>
        </p:nvGrpSpPr>
        <p:grpSpPr>
          <a:xfrm>
            <a:off x="2329990" y="215793"/>
            <a:ext cx="7532018" cy="6363835"/>
            <a:chOff x="2329990" y="215793"/>
            <a:chExt cx="7532018" cy="63638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30ADB59-EFC6-44BC-B192-AA3DED313D3C}"/>
                </a:ext>
              </a:extLst>
            </p:cNvPr>
            <p:cNvSpPr/>
            <p:nvPr/>
          </p:nvSpPr>
          <p:spPr>
            <a:xfrm>
              <a:off x="2329991" y="215793"/>
              <a:ext cx="7532017" cy="6288702"/>
            </a:xfrm>
            <a:custGeom>
              <a:avLst/>
              <a:gdLst>
                <a:gd name="connsiteX0" fmla="*/ 0 w 7532017"/>
                <a:gd name="connsiteY0" fmla="*/ 1048138 h 6288702"/>
                <a:gd name="connsiteX1" fmla="*/ 1048138 w 7532017"/>
                <a:gd name="connsiteY1" fmla="*/ 0 h 6288702"/>
                <a:gd name="connsiteX2" fmla="*/ 6483879 w 7532017"/>
                <a:gd name="connsiteY2" fmla="*/ 0 h 6288702"/>
                <a:gd name="connsiteX3" fmla="*/ 7532017 w 7532017"/>
                <a:gd name="connsiteY3" fmla="*/ 1048138 h 6288702"/>
                <a:gd name="connsiteX4" fmla="*/ 7532017 w 7532017"/>
                <a:gd name="connsiteY4" fmla="*/ 5240564 h 6288702"/>
                <a:gd name="connsiteX5" fmla="*/ 6483879 w 7532017"/>
                <a:gd name="connsiteY5" fmla="*/ 6288702 h 6288702"/>
                <a:gd name="connsiteX6" fmla="*/ 1048138 w 7532017"/>
                <a:gd name="connsiteY6" fmla="*/ 6288702 h 6288702"/>
                <a:gd name="connsiteX7" fmla="*/ 0 w 7532017"/>
                <a:gd name="connsiteY7" fmla="*/ 5240564 h 6288702"/>
                <a:gd name="connsiteX8" fmla="*/ 0 w 7532017"/>
                <a:gd name="connsiteY8" fmla="*/ 1048138 h 628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017" h="6288702" fill="none" extrusionOk="0">
                  <a:moveTo>
                    <a:pt x="0" y="1048138"/>
                  </a:moveTo>
                  <a:cubicBezTo>
                    <a:pt x="2458" y="535800"/>
                    <a:pt x="527131" y="97114"/>
                    <a:pt x="1048138" y="0"/>
                  </a:cubicBezTo>
                  <a:cubicBezTo>
                    <a:pt x="2750563" y="72427"/>
                    <a:pt x="5400192" y="61419"/>
                    <a:pt x="6483879" y="0"/>
                  </a:cubicBezTo>
                  <a:cubicBezTo>
                    <a:pt x="7046253" y="-113560"/>
                    <a:pt x="7450408" y="444582"/>
                    <a:pt x="7532017" y="1048138"/>
                  </a:cubicBezTo>
                  <a:cubicBezTo>
                    <a:pt x="7632893" y="2351284"/>
                    <a:pt x="7424704" y="3191632"/>
                    <a:pt x="7532017" y="5240564"/>
                  </a:cubicBezTo>
                  <a:cubicBezTo>
                    <a:pt x="7543447" y="5761425"/>
                    <a:pt x="7045767" y="6269664"/>
                    <a:pt x="6483879" y="6288702"/>
                  </a:cubicBezTo>
                  <a:cubicBezTo>
                    <a:pt x="5699630" y="6318529"/>
                    <a:pt x="3526703" y="6209396"/>
                    <a:pt x="1048138" y="6288702"/>
                  </a:cubicBezTo>
                  <a:cubicBezTo>
                    <a:pt x="557462" y="6278732"/>
                    <a:pt x="-14165" y="5822236"/>
                    <a:pt x="0" y="5240564"/>
                  </a:cubicBezTo>
                  <a:cubicBezTo>
                    <a:pt x="50037" y="4479211"/>
                    <a:pt x="770" y="1506861"/>
                    <a:pt x="0" y="1048138"/>
                  </a:cubicBezTo>
                  <a:close/>
                </a:path>
                <a:path w="7532017" h="6288702" stroke="0" extrusionOk="0">
                  <a:moveTo>
                    <a:pt x="0" y="1048138"/>
                  </a:moveTo>
                  <a:cubicBezTo>
                    <a:pt x="44722" y="481457"/>
                    <a:pt x="492325" y="48040"/>
                    <a:pt x="1048138" y="0"/>
                  </a:cubicBezTo>
                  <a:cubicBezTo>
                    <a:pt x="2534669" y="123000"/>
                    <a:pt x="4594044" y="-96860"/>
                    <a:pt x="6483879" y="0"/>
                  </a:cubicBezTo>
                  <a:cubicBezTo>
                    <a:pt x="7026000" y="-28009"/>
                    <a:pt x="7535750" y="461742"/>
                    <a:pt x="7532017" y="1048138"/>
                  </a:cubicBezTo>
                  <a:cubicBezTo>
                    <a:pt x="7535190" y="1639759"/>
                    <a:pt x="7626284" y="4543812"/>
                    <a:pt x="7532017" y="5240564"/>
                  </a:cubicBezTo>
                  <a:cubicBezTo>
                    <a:pt x="7501033" y="5830660"/>
                    <a:pt x="6964277" y="6272586"/>
                    <a:pt x="6483879" y="6288702"/>
                  </a:cubicBezTo>
                  <a:cubicBezTo>
                    <a:pt x="5621026" y="6127995"/>
                    <a:pt x="1852709" y="6328369"/>
                    <a:pt x="1048138" y="6288702"/>
                  </a:cubicBezTo>
                  <a:cubicBezTo>
                    <a:pt x="458481" y="6286524"/>
                    <a:pt x="-51046" y="5796310"/>
                    <a:pt x="0" y="5240564"/>
                  </a:cubicBezTo>
                  <a:cubicBezTo>
                    <a:pt x="32216" y="3702603"/>
                    <a:pt x="57206" y="1689067"/>
                    <a:pt x="0" y="104813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2CBBB7-F320-4468-BFAB-63E8E50E2706}"/>
                </a:ext>
              </a:extLst>
            </p:cNvPr>
            <p:cNvSpPr txBox="1"/>
            <p:nvPr/>
          </p:nvSpPr>
          <p:spPr>
            <a:xfrm>
              <a:off x="2329990" y="516430"/>
              <a:ext cx="7532017" cy="6063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Hà Nội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Hà Nội có chong chóng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Cứ tự xoay trong nhà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Không cần trời nổi gió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Không cần bạn chạy xa.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 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Hà Nội có Hồ Gươm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Nước xanh như pha mực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Bên hồ ngọn Tháp Bút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Viết thơ lên trời cao.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 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Mấy năm giặc bắn phá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Ba Đình vẫn xanh cây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Trăng vàng chùa Một Cột</a:t>
              </a:r>
            </a:p>
            <a:p>
              <a:pPr lvl="5"/>
              <a:r>
                <a:rPr lang="vi-VN" sz="2400">
                  <a:solidFill>
                    <a:srgbClr val="002060"/>
                  </a:solidFill>
                </a:rPr>
                <a:t>Phủ Tây Hồ hoa bay....</a:t>
              </a:r>
              <a:endParaRPr lang="en-US" sz="2400">
                <a:solidFill>
                  <a:srgbClr val="002060"/>
                </a:solidFill>
              </a:endParaRPr>
            </a:p>
            <a:p>
              <a:pPr lvl="5" algn="ctr"/>
              <a:r>
                <a:rPr lang="en-US" sz="2400">
                  <a:solidFill>
                    <a:srgbClr val="002060"/>
                  </a:solidFill>
                </a:rPr>
                <a:t>			</a:t>
              </a:r>
              <a:r>
                <a:rPr lang="vi-VN" sz="2000">
                  <a:solidFill>
                    <a:srgbClr val="002060"/>
                  </a:solidFill>
                </a:rPr>
                <a:t>Trần Đăng Khoa</a:t>
              </a:r>
            </a:p>
          </p:txBody>
        </p:sp>
      </p:grp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E1F1483-F39E-46D3-9D38-E8FED6F99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5"/>
          <a:stretch/>
        </p:blipFill>
        <p:spPr>
          <a:xfrm>
            <a:off x="-216096" y="5099365"/>
            <a:ext cx="5523387" cy="19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1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ểm thăm quan - Chi tiết trang | Eastin Hotel &amp;amp; Residences Hanoi">
            <a:extLst>
              <a:ext uri="{FF2B5EF4-FFF2-40B4-BE49-F238E27FC236}">
                <a16:creationId xmlns:a16="http://schemas.microsoft.com/office/drawing/2014/main" id="{065BAAC6-2E5B-416E-9E2C-5E240D01F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2" y="354039"/>
            <a:ext cx="4878518" cy="36571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ùa Một Cột ở đâu? - Đóa hoa sen giữa lòng thủ đô">
            <a:extLst>
              <a:ext uri="{FF2B5EF4-FFF2-40B4-BE49-F238E27FC236}">
                <a16:creationId xmlns:a16="http://schemas.microsoft.com/office/drawing/2014/main" id="{D7C179B0-466F-4E59-BD54-5C1279D66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6" r="4711"/>
          <a:stretch/>
        </p:blipFill>
        <p:spPr bwMode="auto">
          <a:xfrm>
            <a:off x="6235684" y="2457254"/>
            <a:ext cx="5380299" cy="381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FF9D6E-E560-4A38-AFE2-522DFE111460}"/>
              </a:ext>
            </a:extLst>
          </p:cNvPr>
          <p:cNvSpPr/>
          <p:nvPr/>
        </p:nvSpPr>
        <p:spPr>
          <a:xfrm>
            <a:off x="1537145" y="4180884"/>
            <a:ext cx="26132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Hồ Gươm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B0E71D-9956-45B9-894F-D4C7CF4B9951}"/>
              </a:ext>
            </a:extLst>
          </p:cNvPr>
          <p:cNvSpPr/>
          <p:nvPr/>
        </p:nvSpPr>
        <p:spPr>
          <a:xfrm>
            <a:off x="7011691" y="1626257"/>
            <a:ext cx="38282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Chùa Một Cột</a:t>
            </a:r>
          </a:p>
        </p:txBody>
      </p:sp>
    </p:spTree>
    <p:extLst>
      <p:ext uri="{BB962C8B-B14F-4D97-AF65-F5344CB8AC3E}">
        <p14:creationId xmlns:p14="http://schemas.microsoft.com/office/powerpoint/2010/main" val="13026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FF9D6E-E560-4A38-AFE2-522DFE111460}"/>
              </a:ext>
            </a:extLst>
          </p:cNvPr>
          <p:cNvSpPr/>
          <p:nvPr/>
        </p:nvSpPr>
        <p:spPr>
          <a:xfrm>
            <a:off x="1241618" y="4180884"/>
            <a:ext cx="32042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Phủ Tây Hồ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B0E71D-9956-45B9-894F-D4C7CF4B9951}"/>
              </a:ext>
            </a:extLst>
          </p:cNvPr>
          <p:cNvSpPr/>
          <p:nvPr/>
        </p:nvSpPr>
        <p:spPr>
          <a:xfrm>
            <a:off x="5852724" y="1626257"/>
            <a:ext cx="61462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Quảng trường Ba Đình</a:t>
            </a:r>
          </a:p>
        </p:txBody>
      </p:sp>
      <p:pic>
        <p:nvPicPr>
          <p:cNvPr id="3074" name="Picture 2" descr="Phủ Tây Hồ - Huyền thoại linh thiêng tín ngưỡng thờ Mẫu Tam Tứ Phủ">
            <a:extLst>
              <a:ext uri="{FF2B5EF4-FFF2-40B4-BE49-F238E27FC236}">
                <a16:creationId xmlns:a16="http://schemas.microsoft.com/office/drawing/2014/main" id="{94899DD1-29FC-4A95-90E6-A350C3E5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9" y="351147"/>
            <a:ext cx="4897225" cy="36729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ắng nóng, oi bức ở Bắc Bộ và Bắc Trung Bộ - Báo Công an Nhân dân điện tử">
            <a:extLst>
              <a:ext uri="{FF2B5EF4-FFF2-40B4-BE49-F238E27FC236}">
                <a16:creationId xmlns:a16="http://schemas.microsoft.com/office/drawing/2014/main" id="{DF5A6B82-0242-4C45-916A-FD9EAE65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736" y="2585446"/>
            <a:ext cx="5841476" cy="36729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8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418194-3D58-41F7-B53A-B2A5DEEF715C}"/>
              </a:ext>
            </a:extLst>
          </p:cNvPr>
          <p:cNvGrpSpPr/>
          <p:nvPr/>
        </p:nvGrpSpPr>
        <p:grpSpPr>
          <a:xfrm>
            <a:off x="443698" y="348929"/>
            <a:ext cx="11349233" cy="1656184"/>
            <a:chOff x="2411760" y="483518"/>
            <a:chExt cx="6408712" cy="28083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2B386F-6E1E-400C-98D9-35A64EC9B6D5}"/>
                </a:ext>
              </a:extLst>
            </p:cNvPr>
            <p:cNvGrpSpPr/>
            <p:nvPr/>
          </p:nvGrpSpPr>
          <p:grpSpPr>
            <a:xfrm>
              <a:off x="2411760" y="483518"/>
              <a:ext cx="6408712" cy="2808312"/>
              <a:chOff x="2391009" y="483518"/>
              <a:chExt cx="6408712" cy="2808312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BA3C9BB-41FF-4C4C-9F81-72D1E4478B9A}"/>
                  </a:ext>
                </a:extLst>
              </p:cNvPr>
              <p:cNvSpPr/>
              <p:nvPr/>
            </p:nvSpPr>
            <p:spPr>
              <a:xfrm>
                <a:off x="2391009" y="483518"/>
                <a:ext cx="6408712" cy="28083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9BFFED8-2778-44DC-BE66-AC22448FB4F7}"/>
                  </a:ext>
                </a:extLst>
              </p:cNvPr>
              <p:cNvSpPr/>
              <p:nvPr/>
            </p:nvSpPr>
            <p:spPr>
              <a:xfrm>
                <a:off x="2535025" y="869365"/>
                <a:ext cx="6120680" cy="2110431"/>
              </a:xfrm>
              <a:prstGeom prst="roundRect">
                <a:avLst/>
              </a:prstGeom>
              <a:solidFill>
                <a:schemeClr val="bg1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996C1B-BB65-4C0D-8699-E919492D8391}"/>
                </a:ext>
              </a:extLst>
            </p:cNvPr>
            <p:cNvSpPr/>
            <p:nvPr/>
          </p:nvSpPr>
          <p:spPr>
            <a:xfrm>
              <a:off x="2937575" y="1026568"/>
              <a:ext cx="5357081" cy="172221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Bài thơ cho em biết điều gì?</a:t>
              </a:r>
              <a:endParaRPr lang="en-US" sz="6600" b="0" cap="none" spc="0">
                <a:ln w="0">
                  <a:noFill/>
                </a:ln>
                <a:solidFill>
                  <a:srgbClr val="E55827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F2157DF-DB65-447E-B76B-60F39D1723EF}"/>
              </a:ext>
            </a:extLst>
          </p:cNvPr>
          <p:cNvSpPr/>
          <p:nvPr/>
        </p:nvSpPr>
        <p:spPr>
          <a:xfrm>
            <a:off x="443698" y="2514618"/>
            <a:ext cx="7189872" cy="25178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thơ là lời của một bạn nhỏ mới đến Thủ đô, thấy Hà Nội có nhiều thứ lạ, nhiều cảnh đẹp.</a:t>
            </a:r>
            <a:endParaRPr lang="vi-VN" sz="4000" b="0" i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834C7D79-332E-41FF-B748-501865A8D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84" y="2698638"/>
            <a:ext cx="4159362" cy="41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正在进行时2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745</Words>
  <Application>Microsoft Office PowerPoint</Application>
  <PresentationFormat>Widescreen</PresentationFormat>
  <Paragraphs>151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等线 Light</vt:lpstr>
      <vt:lpstr>Arial</vt:lpstr>
      <vt:lpstr>Coiny</vt:lpstr>
      <vt:lpstr>Coiny Cyrillic</vt:lpstr>
      <vt:lpstr>iCiel Cadena</vt:lpstr>
      <vt:lpstr>OpenSans</vt:lpstr>
      <vt:lpstr>SVN-Bistro Script</vt:lpstr>
      <vt:lpstr>Times New Roman</vt:lpstr>
      <vt:lpstr>UTM Aristote</vt:lpstr>
      <vt:lpstr>UTM Avo</vt:lpstr>
      <vt:lpstr>UTM Cookies</vt:lpstr>
      <vt:lpstr>UTM Flavour</vt:lpstr>
      <vt:lpstr>UTM Silk Script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正在进行时2</dc:title>
  <dc:creator>Administrator</dc:creator>
  <cp:lastModifiedBy>Ngo Thieu Hanh Dung</cp:lastModifiedBy>
  <cp:revision>10</cp:revision>
  <dcterms:created xsi:type="dcterms:W3CDTF">2019-05-30T07:08:40Z</dcterms:created>
  <dcterms:modified xsi:type="dcterms:W3CDTF">2022-02-06T13:45:11Z</dcterms:modified>
</cp:coreProperties>
</file>