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96" r:id="rId2"/>
    <p:sldId id="284" r:id="rId3"/>
    <p:sldId id="294" r:id="rId4"/>
    <p:sldId id="306" r:id="rId5"/>
    <p:sldId id="307" r:id="rId6"/>
    <p:sldId id="299" r:id="rId7"/>
    <p:sldId id="297" r:id="rId8"/>
    <p:sldId id="276" r:id="rId9"/>
    <p:sldId id="264" r:id="rId10"/>
    <p:sldId id="259" r:id="rId11"/>
    <p:sldId id="280" r:id="rId12"/>
    <p:sldId id="300" r:id="rId13"/>
    <p:sldId id="265" r:id="rId14"/>
    <p:sldId id="266" r:id="rId15"/>
    <p:sldId id="263" r:id="rId16"/>
    <p:sldId id="301" r:id="rId17"/>
    <p:sldId id="308" r:id="rId18"/>
    <p:sldId id="309" r:id="rId19"/>
    <p:sldId id="310" r:id="rId20"/>
  </p:sldIdLst>
  <p:sldSz cx="12192000" cy="6858000"/>
  <p:notesSz cx="6858000" cy="9144000"/>
  <p:embeddedFontLst>
    <p:embeddedFont>
      <p:font typeface="Arial Black" panose="020B0A04020102020204" pitchFamily="34" charset="0"/>
      <p:bold r:id="rId22"/>
    </p:embeddedFont>
    <p:embeddedFont>
      <p:font typeface="等线 Light" panose="020B0604020202020204" charset="-122"/>
      <p:regular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等线" panose="020B0604020202020204" charset="-122"/>
      <p:regular r:id="rId28"/>
      <p:bold r:id="rId29"/>
    </p:embeddedFont>
    <p:embeddedFont>
      <p:font typeface="AvantGarde-Demi" panose="02020500000000000000" charset="0"/>
      <p:regular r:id="rId30"/>
    </p:embeddedFont>
    <p:embeddedFont>
      <p:font typeface="iCiel Cadena" panose="02000503000000020004" charset="0"/>
      <p:bold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FAC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1" autoAdjust="0"/>
  </p:normalViewPr>
  <p:slideViewPr>
    <p:cSldViewPr snapToGrid="0" showGuides="1">
      <p:cViewPr varScale="1">
        <p:scale>
          <a:sx n="65" d="100"/>
          <a:sy n="65" d="100"/>
        </p:scale>
        <p:origin x="72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9BA5D-45DA-48DB-982D-E0E96F019773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0A54-89D7-418E-BDA4-AF54AF2CA9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656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9808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54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57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467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9083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670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56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07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9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0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464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9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944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59323-AC90-40F8-8657-C8A57329E10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6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3DC441-4A3C-443D-8F0F-7410168AC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85EF68-80F8-4178-AC42-3B6124CA84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5E51EE-18EB-42FB-BED2-E4A28080E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7D2DA1-7C6C-41B2-A01D-296B5EE9D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3FAA55-5C60-4F9C-8BCD-A216CDEA7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F85C-495D-4EB0-8CF6-93F03B6A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5AD9CF7-D5A6-43D4-A97A-8F9E071B10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227CDB-F2B5-4AA9-BCEB-4FC2246B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2711A-C6C4-48C8-89F1-9D2D2F40C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C5AB28-E3CD-42BF-9009-2AE39A1B7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39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A73F503-1A98-42B2-B174-62EB8451D9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5CD2820-74C1-491B-A1E4-FEDF2F67E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3E1D3F-7ABC-4EDA-A8B8-D26861D22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D21A7E-6C71-401D-AE7D-8D8359EC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7BA39-D2F4-44FC-A048-3D79BE03D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93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54C0811-4584-443C-9435-416752905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10231" r="6522" b="53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0AF2BFA-828C-4270-B5BD-79AC19320E97}"/>
              </a:ext>
            </a:extLst>
          </p:cNvPr>
          <p:cNvSpPr/>
          <p:nvPr userDrawn="1"/>
        </p:nvSpPr>
        <p:spPr>
          <a:xfrm>
            <a:off x="429491" y="419100"/>
            <a:ext cx="11333018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8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3AE65-C964-492B-A18C-D10817194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FB8A9E-546A-42EA-9F53-DB4CD0C8C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58FCCD-8A07-4746-BBAB-31A1157F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F690B0-DD2F-4168-A5F5-217EE09C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15799E-2214-4538-9562-5BE9244D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8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C52BC0-F7E2-4360-AA46-14397649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231266-8D5D-44C6-B22C-E1EFF7A15A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21FB08-1DEA-41B2-BA8F-4F83511DA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45CA39-7359-499F-A768-8E7D9CDF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7EBE9C-64DD-47B2-A900-6E5C47D46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078DB4-6DF8-405A-9ED1-D9BA50AE2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70292C-E4AC-4950-AE13-FA818A32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BB98DE-B682-4F01-847E-24F434289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DF20C4-9379-4ED0-84BA-474D25E9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C9AD43-A5C9-4B95-A973-56920E1F0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0BE1256-10B2-4F6B-BFB7-DF44764CE7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4253E1B-DFF5-4A2C-B5E5-F55E46426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F757344-4461-4FD1-8FE7-E8D5DE7C8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85E86C6-95ED-4560-8C9A-A97F26E1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AE3E0-04B6-420D-85C7-4E6F2C9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986DE5-BAD4-418C-A700-7CCB6265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89DF45F-0506-4A0C-8456-5ECE972B1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97F936A-CCE3-4078-B541-6E74553C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9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932316-0BE7-47CB-9665-6115785C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1787810-4E46-4F3A-BE4E-6D568CA18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D665D3-5E70-42D3-870B-F49C1199E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6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E001FE-4D52-4267-88F2-7088937A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08439F-D8AE-47E0-A5D6-A60601515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38E6989-703C-41AF-878A-23E0F676B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97FFA1-2349-41C4-819B-A2D5B6856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D72FD1-71DA-44E7-8063-00378E1D4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84028-E3C3-46BB-89C1-334E4FB2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484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9724E-83CC-414B-9AE8-C6999D47D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7728CA7-6B47-44F7-9B30-38D43CE1C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CFF594-1275-40CF-9A9F-54E66DB0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E68B21-4B68-4BF5-9657-4FBA6A5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EB5B202-515B-435B-A3E0-728984FBA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836544-CC88-4654-917C-8B5C15C9B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38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ECDF558-BA4B-4962-951F-8B7978CB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D5B3B8-468D-4CCC-8839-50DC94556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2204D1-6726-4539-AE20-CEE5FE9362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8120D-4C98-4862-84C1-6B9071783912}" type="datetimeFigureOut">
              <a:rPr lang="zh-CN" altLang="en-US" smtClean="0"/>
              <a:t>2021/12/7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882800-B7F2-4552-96D5-5F2C4961C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996182-72E2-4ECB-ADD1-C87B545E86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C36CB-F10F-4F2C-9C41-1E6F2F18B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31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split orient="vert"/>
      </p:transition>
    </mc:Choice>
    <mc:Fallback xmlns="">
      <p:transition spd="slow" advClick="0" advTm="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56" name="图片 43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43D4C970-5ACC-42C3-BBDA-4516DF60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97" y="1585493"/>
            <a:ext cx="10754276" cy="2798307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9CCB2187-FBB4-4E7E-B3A7-3256F6359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614" y="-87251"/>
            <a:ext cx="74072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598886" y="670969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Ví dụ 2:</a:t>
            </a:r>
            <a:r>
              <a:rPr lang="en-US" altLang="en-US" sz="3200">
                <a:latin typeface="Arial" panose="020B0604020202020204" pitchFamily="34" charset="0"/>
              </a:rPr>
              <a:t>         </a:t>
            </a:r>
            <a:r>
              <a:rPr lang="en-US" altLang="en-US" sz="3200" b="1">
                <a:latin typeface="Arial" panose="020B0604020202020204" pitchFamily="34" charset="0"/>
              </a:rPr>
              <a:t>78 : 3,25</a:t>
            </a:r>
            <a:endParaRPr lang="en-US" altLang="en-US" sz="3200" b="1" baseline="30000">
              <a:latin typeface="Arial" panose="020B0604020202020204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743348" y="1318669"/>
            <a:ext cx="863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78</a:t>
            </a:r>
            <a:r>
              <a:rPr lang="en-US" altLang="en-US" sz="4400">
                <a:latin typeface="Arial" panose="020B0604020202020204" pitchFamily="34" charset="0"/>
              </a:rPr>
              <a:t>     </a:t>
            </a:r>
            <a:r>
              <a:rPr lang="en-US" altLang="en-US" sz="4400" b="1"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3183211" y="1355181"/>
            <a:ext cx="1116012" cy="1547813"/>
            <a:chOff x="1701" y="1026"/>
            <a:chExt cx="703" cy="975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1161" y="1283744"/>
            <a:ext cx="1552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3,25</a:t>
            </a:r>
            <a:r>
              <a:rPr lang="en-US" altLang="en-US" sz="4400">
                <a:latin typeface="Arial" panose="020B0604020202020204" pitchFamily="34" charset="0"/>
              </a:rPr>
              <a:t>   </a:t>
            </a:r>
            <a:r>
              <a:rPr lang="en-US" altLang="en-US" sz="4400">
                <a:latin typeface="Times New Roman" panose="02020603050405020304" pitchFamily="18" charset="0"/>
              </a:rPr>
              <a:t>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98403">
            <a:off x="4357167" y="1171825"/>
            <a:ext cx="8747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340248" y="1313906"/>
            <a:ext cx="9509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419498" y="2976019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2 chữ số.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1419498" y="3444331"/>
            <a:ext cx="5616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2 chữ số 0 vào bên phải</a:t>
            </a: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1419498" y="4174581"/>
            <a:ext cx="5543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>
            <a:off x="3722961" y="1823494"/>
            <a:ext cx="180975" cy="1079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11" descr="AG00111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272">
            <a:off x="3867423" y="2002881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25"/>
          <p:cNvSpPr txBox="1">
            <a:spLocks noChangeArrowheads="1"/>
          </p:cNvSpPr>
          <p:nvPr/>
        </p:nvSpPr>
        <p:spPr bwMode="auto">
          <a:xfrm>
            <a:off x="1419498" y="4642894"/>
            <a:ext cx="784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3183211" y="1967956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706836" y="1823494"/>
            <a:ext cx="1587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1300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2630761" y="182349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3" name="Text Box 31"/>
          <p:cNvSpPr txBox="1">
            <a:spLocks noChangeArrowheads="1"/>
          </p:cNvSpPr>
          <p:nvPr/>
        </p:nvSpPr>
        <p:spPr bwMode="auto">
          <a:xfrm>
            <a:off x="3530873" y="1967956"/>
            <a:ext cx="5889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2630761" y="2363244"/>
            <a:ext cx="588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1814786" y="4963569"/>
            <a:ext cx="82804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Muốn chia một số tự nhiên cho một số thập phân ta làm như thế nào?</a:t>
            </a: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2570436" y="3801519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  <p:sp>
        <p:nvSpPr>
          <p:cNvPr id="37" name="AutoShape 38"/>
          <p:cNvSpPr>
            <a:spLocks/>
          </p:cNvSpPr>
          <p:nvPr/>
        </p:nvSpPr>
        <p:spPr bwMode="auto">
          <a:xfrm>
            <a:off x="6891611" y="3623719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8" name="Rectangle 39"/>
          <p:cNvSpPr>
            <a:spLocks noChangeArrowheads="1"/>
          </p:cNvSpPr>
          <p:nvPr/>
        </p:nvSpPr>
        <p:spPr bwMode="auto">
          <a:xfrm>
            <a:off x="6928123" y="347925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100).</a:t>
            </a:r>
          </a:p>
        </p:txBody>
      </p:sp>
      <p:pic>
        <p:nvPicPr>
          <p:cNvPr id="39" name="Picture 40" descr="câu hỏ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736" y="5208044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AutoShape 41"/>
          <p:cNvSpPr>
            <a:spLocks/>
          </p:cNvSpPr>
          <p:nvPr/>
        </p:nvSpPr>
        <p:spPr bwMode="auto">
          <a:xfrm rot="16200000">
            <a:off x="2625205" y="1121025"/>
            <a:ext cx="252412" cy="431800"/>
          </a:xfrm>
          <a:prstGeom prst="rightBrace">
            <a:avLst>
              <a:gd name="adj1" fmla="val 14137"/>
              <a:gd name="adj2" fmla="val 52801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0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3" presetClass="entr" presetSubtype="1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" presetClass="exit" presetSubtype="16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5" grpId="0"/>
      <p:bldP spid="26" grpId="0"/>
      <p:bldP spid="27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 animBg="1"/>
      <p:bldP spid="40" grpId="0" animBg="1"/>
      <p:bldP spid="40" grpId="1" animBg="1"/>
      <p:bldP spid="40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302461">
            <a:off x="894844" y="1086100"/>
            <a:ext cx="10526923" cy="5589547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127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5" name="任意多边形 4"/>
          <p:cNvSpPr/>
          <p:nvPr/>
        </p:nvSpPr>
        <p:spPr>
          <a:xfrm>
            <a:off x="810111" y="995888"/>
            <a:ext cx="10526923" cy="5563125"/>
          </a:xfrm>
          <a:custGeom>
            <a:avLst/>
            <a:gdLst>
              <a:gd name="connsiteX0" fmla="*/ 4542604 w 10734620"/>
              <a:gd name="connsiteY0" fmla="*/ 355600 h 4622921"/>
              <a:gd name="connsiteX1" fmla="*/ 2028004 w 10734620"/>
              <a:gd name="connsiteY1" fmla="*/ 596900 h 4622921"/>
              <a:gd name="connsiteX2" fmla="*/ 453204 w 10734620"/>
              <a:gd name="connsiteY2" fmla="*/ 622300 h 4622921"/>
              <a:gd name="connsiteX3" fmla="*/ 8704 w 10734620"/>
              <a:gd name="connsiteY3" fmla="*/ 2209800 h 4622921"/>
              <a:gd name="connsiteX4" fmla="*/ 275404 w 10734620"/>
              <a:gd name="connsiteY4" fmla="*/ 3403600 h 4622921"/>
              <a:gd name="connsiteX5" fmla="*/ 1570804 w 10734620"/>
              <a:gd name="connsiteY5" fmla="*/ 4381500 h 4622921"/>
              <a:gd name="connsiteX6" fmla="*/ 4326704 w 10734620"/>
              <a:gd name="connsiteY6" fmla="*/ 3911600 h 4622921"/>
              <a:gd name="connsiteX7" fmla="*/ 7057204 w 10734620"/>
              <a:gd name="connsiteY7" fmla="*/ 4622800 h 4622921"/>
              <a:gd name="connsiteX8" fmla="*/ 8949504 w 10734620"/>
              <a:gd name="connsiteY8" fmla="*/ 3848100 h 4622921"/>
              <a:gd name="connsiteX9" fmla="*/ 10308404 w 10734620"/>
              <a:gd name="connsiteY9" fmla="*/ 3759200 h 4622921"/>
              <a:gd name="connsiteX10" fmla="*/ 10575104 w 10734620"/>
              <a:gd name="connsiteY10" fmla="*/ 2641600 h 4622921"/>
              <a:gd name="connsiteX11" fmla="*/ 10600504 w 10734620"/>
              <a:gd name="connsiteY11" fmla="*/ 850900 h 4622921"/>
              <a:gd name="connsiteX12" fmla="*/ 8822504 w 10734620"/>
              <a:gd name="connsiteY12" fmla="*/ 0 h 4622921"/>
              <a:gd name="connsiteX13" fmla="*/ 4542604 w 10734620"/>
              <a:gd name="connsiteY13" fmla="*/ 355600 h 4622921"/>
              <a:gd name="connsiteX0" fmla="*/ 4539362 w 10731378"/>
              <a:gd name="connsiteY0" fmla="*/ 355600 h 4622921"/>
              <a:gd name="connsiteX1" fmla="*/ 2024762 w 10731378"/>
              <a:gd name="connsiteY1" fmla="*/ 596900 h 4622921"/>
              <a:gd name="connsiteX2" fmla="*/ 449962 w 10731378"/>
              <a:gd name="connsiteY2" fmla="*/ 622300 h 4622921"/>
              <a:gd name="connsiteX3" fmla="*/ 5462 w 10731378"/>
              <a:gd name="connsiteY3" fmla="*/ 2209800 h 4622921"/>
              <a:gd name="connsiteX4" fmla="*/ 297767 w 10731378"/>
              <a:gd name="connsiteY4" fmla="*/ 3950853 h 4622921"/>
              <a:gd name="connsiteX5" fmla="*/ 1567562 w 10731378"/>
              <a:gd name="connsiteY5" fmla="*/ 4381500 h 4622921"/>
              <a:gd name="connsiteX6" fmla="*/ 4323462 w 10731378"/>
              <a:gd name="connsiteY6" fmla="*/ 3911600 h 4622921"/>
              <a:gd name="connsiteX7" fmla="*/ 7053962 w 10731378"/>
              <a:gd name="connsiteY7" fmla="*/ 4622800 h 4622921"/>
              <a:gd name="connsiteX8" fmla="*/ 8946262 w 10731378"/>
              <a:gd name="connsiteY8" fmla="*/ 3848100 h 4622921"/>
              <a:gd name="connsiteX9" fmla="*/ 10305162 w 10731378"/>
              <a:gd name="connsiteY9" fmla="*/ 3759200 h 4622921"/>
              <a:gd name="connsiteX10" fmla="*/ 10571862 w 10731378"/>
              <a:gd name="connsiteY10" fmla="*/ 2641600 h 4622921"/>
              <a:gd name="connsiteX11" fmla="*/ 10597262 w 10731378"/>
              <a:gd name="connsiteY11" fmla="*/ 850900 h 4622921"/>
              <a:gd name="connsiteX12" fmla="*/ 8819262 w 10731378"/>
              <a:gd name="connsiteY12" fmla="*/ 0 h 4622921"/>
              <a:gd name="connsiteX13" fmla="*/ 4539362 w 10731378"/>
              <a:gd name="connsiteY13" fmla="*/ 355600 h 4622921"/>
              <a:gd name="connsiteX0" fmla="*/ 4539535 w 10731551"/>
              <a:gd name="connsiteY0" fmla="*/ 355600 h 4622919"/>
              <a:gd name="connsiteX1" fmla="*/ 2024935 w 10731551"/>
              <a:gd name="connsiteY1" fmla="*/ 596900 h 4622919"/>
              <a:gd name="connsiteX2" fmla="*/ 450135 w 10731551"/>
              <a:gd name="connsiteY2" fmla="*/ 622300 h 4622919"/>
              <a:gd name="connsiteX3" fmla="*/ 5635 w 10731551"/>
              <a:gd name="connsiteY3" fmla="*/ 2209800 h 4622919"/>
              <a:gd name="connsiteX4" fmla="*/ 297940 w 10731551"/>
              <a:gd name="connsiteY4" fmla="*/ 3950853 h 4622919"/>
              <a:gd name="connsiteX5" fmla="*/ 1588097 w 10731551"/>
              <a:gd name="connsiteY5" fmla="*/ 4484643 h 4622919"/>
              <a:gd name="connsiteX6" fmla="*/ 4323635 w 10731551"/>
              <a:gd name="connsiteY6" fmla="*/ 3911600 h 4622919"/>
              <a:gd name="connsiteX7" fmla="*/ 7054135 w 10731551"/>
              <a:gd name="connsiteY7" fmla="*/ 4622800 h 4622919"/>
              <a:gd name="connsiteX8" fmla="*/ 8946435 w 10731551"/>
              <a:gd name="connsiteY8" fmla="*/ 3848100 h 4622919"/>
              <a:gd name="connsiteX9" fmla="*/ 10305335 w 10731551"/>
              <a:gd name="connsiteY9" fmla="*/ 3759200 h 4622919"/>
              <a:gd name="connsiteX10" fmla="*/ 10572035 w 10731551"/>
              <a:gd name="connsiteY10" fmla="*/ 2641600 h 4622919"/>
              <a:gd name="connsiteX11" fmla="*/ 10597435 w 10731551"/>
              <a:gd name="connsiteY11" fmla="*/ 850900 h 4622919"/>
              <a:gd name="connsiteX12" fmla="*/ 8819435 w 10731551"/>
              <a:gd name="connsiteY12" fmla="*/ 0 h 4622919"/>
              <a:gd name="connsiteX13" fmla="*/ 4539535 w 10731551"/>
              <a:gd name="connsiteY13" fmla="*/ 355600 h 4622919"/>
              <a:gd name="connsiteX0" fmla="*/ 4404461 w 10596477"/>
              <a:gd name="connsiteY0" fmla="*/ 355600 h 4622919"/>
              <a:gd name="connsiteX1" fmla="*/ 1889861 w 10596477"/>
              <a:gd name="connsiteY1" fmla="*/ 596900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4404461 w 10596477"/>
              <a:gd name="connsiteY0" fmla="*/ 355600 h 4622919"/>
              <a:gd name="connsiteX1" fmla="*/ 2713039 w 10596477"/>
              <a:gd name="connsiteY1" fmla="*/ 591012 h 4622919"/>
              <a:gd name="connsiteX2" fmla="*/ 315061 w 10596477"/>
              <a:gd name="connsiteY2" fmla="*/ 622300 h 4622919"/>
              <a:gd name="connsiteX3" fmla="*/ 34930 w 10596477"/>
              <a:gd name="connsiteY3" fmla="*/ 2315839 h 4622919"/>
              <a:gd name="connsiteX4" fmla="*/ 162866 w 10596477"/>
              <a:gd name="connsiteY4" fmla="*/ 3950853 h 4622919"/>
              <a:gd name="connsiteX5" fmla="*/ 1453023 w 10596477"/>
              <a:gd name="connsiteY5" fmla="*/ 4484643 h 4622919"/>
              <a:gd name="connsiteX6" fmla="*/ 4188561 w 10596477"/>
              <a:gd name="connsiteY6" fmla="*/ 3911600 h 4622919"/>
              <a:gd name="connsiteX7" fmla="*/ 6919061 w 10596477"/>
              <a:gd name="connsiteY7" fmla="*/ 4622800 h 4622919"/>
              <a:gd name="connsiteX8" fmla="*/ 8811361 w 10596477"/>
              <a:gd name="connsiteY8" fmla="*/ 3848100 h 4622919"/>
              <a:gd name="connsiteX9" fmla="*/ 10170261 w 10596477"/>
              <a:gd name="connsiteY9" fmla="*/ 3759200 h 4622919"/>
              <a:gd name="connsiteX10" fmla="*/ 10436961 w 10596477"/>
              <a:gd name="connsiteY10" fmla="*/ 2641600 h 4622919"/>
              <a:gd name="connsiteX11" fmla="*/ 10462361 w 10596477"/>
              <a:gd name="connsiteY11" fmla="*/ 850900 h 4622919"/>
              <a:gd name="connsiteX12" fmla="*/ 8684361 w 10596477"/>
              <a:gd name="connsiteY12" fmla="*/ 0 h 4622919"/>
              <a:gd name="connsiteX13" fmla="*/ 4404461 w 10596477"/>
              <a:gd name="connsiteY13" fmla="*/ 355600 h 4622919"/>
              <a:gd name="connsiteX0" fmla="*/ 5194132 w 10596477"/>
              <a:gd name="connsiteY0" fmla="*/ 439528 h 4631929"/>
              <a:gd name="connsiteX1" fmla="*/ 2713039 w 10596477"/>
              <a:gd name="connsiteY1" fmla="*/ 600022 h 4631929"/>
              <a:gd name="connsiteX2" fmla="*/ 315061 w 10596477"/>
              <a:gd name="connsiteY2" fmla="*/ 631310 h 4631929"/>
              <a:gd name="connsiteX3" fmla="*/ 34930 w 10596477"/>
              <a:gd name="connsiteY3" fmla="*/ 2324849 h 4631929"/>
              <a:gd name="connsiteX4" fmla="*/ 162866 w 10596477"/>
              <a:gd name="connsiteY4" fmla="*/ 3959863 h 4631929"/>
              <a:gd name="connsiteX5" fmla="*/ 1453023 w 10596477"/>
              <a:gd name="connsiteY5" fmla="*/ 4493653 h 4631929"/>
              <a:gd name="connsiteX6" fmla="*/ 4188561 w 10596477"/>
              <a:gd name="connsiteY6" fmla="*/ 3920610 h 4631929"/>
              <a:gd name="connsiteX7" fmla="*/ 6919061 w 10596477"/>
              <a:gd name="connsiteY7" fmla="*/ 4631810 h 4631929"/>
              <a:gd name="connsiteX8" fmla="*/ 8811361 w 10596477"/>
              <a:gd name="connsiteY8" fmla="*/ 3857110 h 4631929"/>
              <a:gd name="connsiteX9" fmla="*/ 10170261 w 10596477"/>
              <a:gd name="connsiteY9" fmla="*/ 3768210 h 4631929"/>
              <a:gd name="connsiteX10" fmla="*/ 10436961 w 10596477"/>
              <a:gd name="connsiteY10" fmla="*/ 2650610 h 4631929"/>
              <a:gd name="connsiteX11" fmla="*/ 10462361 w 10596477"/>
              <a:gd name="connsiteY11" fmla="*/ 859910 h 4631929"/>
              <a:gd name="connsiteX12" fmla="*/ 8684361 w 10596477"/>
              <a:gd name="connsiteY12" fmla="*/ 9010 h 4631929"/>
              <a:gd name="connsiteX13" fmla="*/ 5194132 w 10596477"/>
              <a:gd name="connsiteY13" fmla="*/ 439528 h 4631929"/>
              <a:gd name="connsiteX0" fmla="*/ 5194132 w 10596477"/>
              <a:gd name="connsiteY0" fmla="*/ 439528 h 4493826"/>
              <a:gd name="connsiteX1" fmla="*/ 2713039 w 10596477"/>
              <a:gd name="connsiteY1" fmla="*/ 600022 h 4493826"/>
              <a:gd name="connsiteX2" fmla="*/ 315061 w 10596477"/>
              <a:gd name="connsiteY2" fmla="*/ 631310 h 4493826"/>
              <a:gd name="connsiteX3" fmla="*/ 34930 w 10596477"/>
              <a:gd name="connsiteY3" fmla="*/ 2324849 h 4493826"/>
              <a:gd name="connsiteX4" fmla="*/ 162866 w 10596477"/>
              <a:gd name="connsiteY4" fmla="*/ 3959863 h 4493826"/>
              <a:gd name="connsiteX5" fmla="*/ 1453023 w 10596477"/>
              <a:gd name="connsiteY5" fmla="*/ 4493653 h 4493826"/>
              <a:gd name="connsiteX6" fmla="*/ 4188561 w 10596477"/>
              <a:gd name="connsiteY6" fmla="*/ 3920610 h 4493826"/>
              <a:gd name="connsiteX7" fmla="*/ 6909085 w 10596477"/>
              <a:gd name="connsiteY7" fmla="*/ 4305693 h 4493826"/>
              <a:gd name="connsiteX8" fmla="*/ 8811361 w 10596477"/>
              <a:gd name="connsiteY8" fmla="*/ 3857110 h 4493826"/>
              <a:gd name="connsiteX9" fmla="*/ 10170261 w 10596477"/>
              <a:gd name="connsiteY9" fmla="*/ 3768210 h 4493826"/>
              <a:gd name="connsiteX10" fmla="*/ 10436961 w 10596477"/>
              <a:gd name="connsiteY10" fmla="*/ 2650610 h 4493826"/>
              <a:gd name="connsiteX11" fmla="*/ 10462361 w 10596477"/>
              <a:gd name="connsiteY11" fmla="*/ 859910 h 4493826"/>
              <a:gd name="connsiteX12" fmla="*/ 8684361 w 10596477"/>
              <a:gd name="connsiteY12" fmla="*/ 9010 h 4493826"/>
              <a:gd name="connsiteX13" fmla="*/ 5194132 w 10596477"/>
              <a:gd name="connsiteY13" fmla="*/ 439528 h 4493826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811361 w 10596477"/>
              <a:gd name="connsiteY8" fmla="*/ 3857110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596477"/>
              <a:gd name="connsiteY0" fmla="*/ 439528 h 4495937"/>
              <a:gd name="connsiteX1" fmla="*/ 2713039 w 10596477"/>
              <a:gd name="connsiteY1" fmla="*/ 600022 h 4495937"/>
              <a:gd name="connsiteX2" fmla="*/ 315061 w 10596477"/>
              <a:gd name="connsiteY2" fmla="*/ 631310 h 4495937"/>
              <a:gd name="connsiteX3" fmla="*/ 34930 w 10596477"/>
              <a:gd name="connsiteY3" fmla="*/ 2324849 h 4495937"/>
              <a:gd name="connsiteX4" fmla="*/ 162866 w 10596477"/>
              <a:gd name="connsiteY4" fmla="*/ 3959863 h 4495937"/>
              <a:gd name="connsiteX5" fmla="*/ 1453023 w 10596477"/>
              <a:gd name="connsiteY5" fmla="*/ 4493653 h 4495937"/>
              <a:gd name="connsiteX6" fmla="*/ 4153078 w 10596477"/>
              <a:gd name="connsiteY6" fmla="*/ 4158431 h 4495937"/>
              <a:gd name="connsiteX7" fmla="*/ 6909085 w 10596477"/>
              <a:gd name="connsiteY7" fmla="*/ 4305693 h 4495937"/>
              <a:gd name="connsiteX8" fmla="*/ 8752894 w 10596477"/>
              <a:gd name="connsiteY8" fmla="*/ 3769731 h 4495937"/>
              <a:gd name="connsiteX9" fmla="*/ 10170261 w 10596477"/>
              <a:gd name="connsiteY9" fmla="*/ 3768210 h 4495937"/>
              <a:gd name="connsiteX10" fmla="*/ 10436961 w 10596477"/>
              <a:gd name="connsiteY10" fmla="*/ 2650610 h 4495937"/>
              <a:gd name="connsiteX11" fmla="*/ 10462361 w 10596477"/>
              <a:gd name="connsiteY11" fmla="*/ 859910 h 4495937"/>
              <a:gd name="connsiteX12" fmla="*/ 8684361 w 10596477"/>
              <a:gd name="connsiteY12" fmla="*/ 9010 h 4495937"/>
              <a:gd name="connsiteX13" fmla="*/ 5194132 w 10596477"/>
              <a:gd name="connsiteY13" fmla="*/ 439528 h 4495937"/>
              <a:gd name="connsiteX0" fmla="*/ 5194132 w 10608249"/>
              <a:gd name="connsiteY0" fmla="*/ 439528 h 4495937"/>
              <a:gd name="connsiteX1" fmla="*/ 2713039 w 10608249"/>
              <a:gd name="connsiteY1" fmla="*/ 600022 h 4495937"/>
              <a:gd name="connsiteX2" fmla="*/ 315061 w 10608249"/>
              <a:gd name="connsiteY2" fmla="*/ 631310 h 4495937"/>
              <a:gd name="connsiteX3" fmla="*/ 34930 w 10608249"/>
              <a:gd name="connsiteY3" fmla="*/ 2324849 h 4495937"/>
              <a:gd name="connsiteX4" fmla="*/ 162866 w 10608249"/>
              <a:gd name="connsiteY4" fmla="*/ 3959863 h 4495937"/>
              <a:gd name="connsiteX5" fmla="*/ 1453023 w 10608249"/>
              <a:gd name="connsiteY5" fmla="*/ 4493653 h 4495937"/>
              <a:gd name="connsiteX6" fmla="*/ 4153078 w 10608249"/>
              <a:gd name="connsiteY6" fmla="*/ 4158431 h 4495937"/>
              <a:gd name="connsiteX7" fmla="*/ 6909085 w 10608249"/>
              <a:gd name="connsiteY7" fmla="*/ 4305693 h 4495937"/>
              <a:gd name="connsiteX8" fmla="*/ 8752894 w 10608249"/>
              <a:gd name="connsiteY8" fmla="*/ 3769731 h 4495937"/>
              <a:gd name="connsiteX9" fmla="*/ 10170261 w 10608249"/>
              <a:gd name="connsiteY9" fmla="*/ 3768210 h 4495937"/>
              <a:gd name="connsiteX10" fmla="*/ 10477178 w 10608249"/>
              <a:gd name="connsiteY10" fmla="*/ 2294798 h 4495937"/>
              <a:gd name="connsiteX11" fmla="*/ 10462361 w 10608249"/>
              <a:gd name="connsiteY11" fmla="*/ 859910 h 4495937"/>
              <a:gd name="connsiteX12" fmla="*/ 8684361 w 10608249"/>
              <a:gd name="connsiteY12" fmla="*/ 9010 h 4495937"/>
              <a:gd name="connsiteX13" fmla="*/ 5194132 w 10608249"/>
              <a:gd name="connsiteY13" fmla="*/ 439528 h 4495937"/>
              <a:gd name="connsiteX0" fmla="*/ 5194132 w 10653247"/>
              <a:gd name="connsiteY0" fmla="*/ 432020 h 4488429"/>
              <a:gd name="connsiteX1" fmla="*/ 2713039 w 10653247"/>
              <a:gd name="connsiteY1" fmla="*/ 592514 h 4488429"/>
              <a:gd name="connsiteX2" fmla="*/ 315061 w 10653247"/>
              <a:gd name="connsiteY2" fmla="*/ 623802 h 4488429"/>
              <a:gd name="connsiteX3" fmla="*/ 34930 w 10653247"/>
              <a:gd name="connsiteY3" fmla="*/ 2317341 h 4488429"/>
              <a:gd name="connsiteX4" fmla="*/ 162866 w 10653247"/>
              <a:gd name="connsiteY4" fmla="*/ 3952355 h 4488429"/>
              <a:gd name="connsiteX5" fmla="*/ 1453023 w 10653247"/>
              <a:gd name="connsiteY5" fmla="*/ 4486145 h 4488429"/>
              <a:gd name="connsiteX6" fmla="*/ 4153078 w 10653247"/>
              <a:gd name="connsiteY6" fmla="*/ 4150923 h 4488429"/>
              <a:gd name="connsiteX7" fmla="*/ 6909085 w 10653247"/>
              <a:gd name="connsiteY7" fmla="*/ 4298185 h 4488429"/>
              <a:gd name="connsiteX8" fmla="*/ 8752894 w 10653247"/>
              <a:gd name="connsiteY8" fmla="*/ 3762223 h 4488429"/>
              <a:gd name="connsiteX9" fmla="*/ 10170261 w 10653247"/>
              <a:gd name="connsiteY9" fmla="*/ 3760702 h 4488429"/>
              <a:gd name="connsiteX10" fmla="*/ 10477178 w 10653247"/>
              <a:gd name="connsiteY10" fmla="*/ 2287290 h 4488429"/>
              <a:gd name="connsiteX11" fmla="*/ 10522023 w 10653247"/>
              <a:gd name="connsiteY11" fmla="*/ 586727 h 4488429"/>
              <a:gd name="connsiteX12" fmla="*/ 8684361 w 10653247"/>
              <a:gd name="connsiteY12" fmla="*/ 1502 h 4488429"/>
              <a:gd name="connsiteX13" fmla="*/ 5194132 w 10653247"/>
              <a:gd name="connsiteY13" fmla="*/ 432020 h 4488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653247" h="4488429">
                <a:moveTo>
                  <a:pt x="5194132" y="432020"/>
                </a:moveTo>
                <a:cubicBezTo>
                  <a:pt x="4198912" y="530522"/>
                  <a:pt x="3526217" y="560550"/>
                  <a:pt x="2713039" y="592514"/>
                </a:cubicBezTo>
                <a:cubicBezTo>
                  <a:pt x="1899861" y="624478"/>
                  <a:pt x="761413" y="336331"/>
                  <a:pt x="315061" y="623802"/>
                </a:cubicBezTo>
                <a:cubicBezTo>
                  <a:pt x="-131291" y="911273"/>
                  <a:pt x="60296" y="1762582"/>
                  <a:pt x="34930" y="2317341"/>
                </a:cubicBezTo>
                <a:cubicBezTo>
                  <a:pt x="9564" y="2872100"/>
                  <a:pt x="-73483" y="3590888"/>
                  <a:pt x="162866" y="3952355"/>
                </a:cubicBezTo>
                <a:cubicBezTo>
                  <a:pt x="399215" y="4313822"/>
                  <a:pt x="787988" y="4453050"/>
                  <a:pt x="1453023" y="4486145"/>
                </a:cubicBezTo>
                <a:cubicBezTo>
                  <a:pt x="2118058" y="4519240"/>
                  <a:pt x="3243734" y="4182250"/>
                  <a:pt x="4153078" y="4150923"/>
                </a:cubicBezTo>
                <a:cubicBezTo>
                  <a:pt x="5062422" y="4119596"/>
                  <a:pt x="6142449" y="4362968"/>
                  <a:pt x="6909085" y="4298185"/>
                </a:cubicBezTo>
                <a:cubicBezTo>
                  <a:pt x="7675721" y="4233402"/>
                  <a:pt x="8209365" y="3851803"/>
                  <a:pt x="8752894" y="3762223"/>
                </a:cubicBezTo>
                <a:cubicBezTo>
                  <a:pt x="9296423" y="3672643"/>
                  <a:pt x="9882880" y="4006524"/>
                  <a:pt x="10170261" y="3760702"/>
                </a:cubicBezTo>
                <a:cubicBezTo>
                  <a:pt x="10457642" y="3514880"/>
                  <a:pt x="10418551" y="2816286"/>
                  <a:pt x="10477178" y="2287290"/>
                </a:cubicBezTo>
                <a:cubicBezTo>
                  <a:pt x="10535805" y="1758294"/>
                  <a:pt x="10814123" y="1026994"/>
                  <a:pt x="10522023" y="586727"/>
                </a:cubicBezTo>
                <a:cubicBezTo>
                  <a:pt x="10229923" y="146460"/>
                  <a:pt x="9572343" y="27286"/>
                  <a:pt x="8684361" y="1502"/>
                </a:cubicBezTo>
                <a:cubicBezTo>
                  <a:pt x="7796379" y="-24282"/>
                  <a:pt x="6357542" y="288514"/>
                  <a:pt x="5194132" y="432020"/>
                </a:cubicBezTo>
                <a:close/>
              </a:path>
            </a:pathLst>
          </a:custGeom>
          <a:noFill/>
          <a:ln w="25400">
            <a:solidFill>
              <a:srgbClr val="FAC7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solidFill>
                <a:srgbClr val="0BB0A0"/>
              </a:solidFill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3" name="任意多边形 2">
            <a:extLst>
              <a:ext uri="{FF2B5EF4-FFF2-40B4-BE49-F238E27FC236}">
                <a16:creationId xmlns:a16="http://schemas.microsoft.com/office/drawing/2014/main" id="{D02EC255-1332-44FF-B2B9-219205F52391}"/>
              </a:ext>
            </a:extLst>
          </p:cNvPr>
          <p:cNvSpPr/>
          <p:nvPr/>
        </p:nvSpPr>
        <p:spPr>
          <a:xfrm>
            <a:off x="4428670" y="699971"/>
            <a:ext cx="3334658" cy="130903"/>
          </a:xfrm>
          <a:custGeom>
            <a:avLst/>
            <a:gdLst>
              <a:gd name="connsiteX0" fmla="*/ 0 w 5613400"/>
              <a:gd name="connsiteY0" fmla="*/ 114821 h 140512"/>
              <a:gd name="connsiteX1" fmla="*/ 660400 w 5613400"/>
              <a:gd name="connsiteY1" fmla="*/ 521 h 140512"/>
              <a:gd name="connsiteX2" fmla="*/ 1536700 w 5613400"/>
              <a:gd name="connsiteY2" fmla="*/ 89421 h 140512"/>
              <a:gd name="connsiteX3" fmla="*/ 2438400 w 5613400"/>
              <a:gd name="connsiteY3" fmla="*/ 521 h 140512"/>
              <a:gd name="connsiteX4" fmla="*/ 3441700 w 5613400"/>
              <a:gd name="connsiteY4" fmla="*/ 140221 h 140512"/>
              <a:gd name="connsiteX5" fmla="*/ 4432300 w 5613400"/>
              <a:gd name="connsiteY5" fmla="*/ 38621 h 140512"/>
              <a:gd name="connsiteX6" fmla="*/ 4940300 w 5613400"/>
              <a:gd name="connsiteY6" fmla="*/ 89421 h 140512"/>
              <a:gd name="connsiteX7" fmla="*/ 5613400 w 5613400"/>
              <a:gd name="connsiteY7" fmla="*/ 521 h 14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400" h="140512">
                <a:moveTo>
                  <a:pt x="0" y="114821"/>
                </a:moveTo>
                <a:cubicBezTo>
                  <a:pt x="202141" y="59787"/>
                  <a:pt x="404283" y="4754"/>
                  <a:pt x="660400" y="521"/>
                </a:cubicBezTo>
                <a:cubicBezTo>
                  <a:pt x="916517" y="-3712"/>
                  <a:pt x="1240367" y="89421"/>
                  <a:pt x="1536700" y="89421"/>
                </a:cubicBezTo>
                <a:cubicBezTo>
                  <a:pt x="1833033" y="89421"/>
                  <a:pt x="2120900" y="-7946"/>
                  <a:pt x="2438400" y="521"/>
                </a:cubicBezTo>
                <a:cubicBezTo>
                  <a:pt x="2755900" y="8988"/>
                  <a:pt x="3109383" y="133871"/>
                  <a:pt x="3441700" y="140221"/>
                </a:cubicBezTo>
                <a:cubicBezTo>
                  <a:pt x="3774017" y="146571"/>
                  <a:pt x="4182534" y="47088"/>
                  <a:pt x="4432300" y="38621"/>
                </a:cubicBezTo>
                <a:cubicBezTo>
                  <a:pt x="4682066" y="30154"/>
                  <a:pt x="4743450" y="95771"/>
                  <a:pt x="4940300" y="89421"/>
                </a:cubicBezTo>
                <a:cubicBezTo>
                  <a:pt x="5137150" y="83071"/>
                  <a:pt x="5375275" y="41796"/>
                  <a:pt x="5613400" y="521"/>
                </a:cubicBezTo>
              </a:path>
            </a:pathLst>
          </a:custGeom>
          <a:noFill/>
          <a:ln w="38100">
            <a:solidFill>
              <a:srgbClr val="FAC7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erif SC" panose="02020400000000000000" pitchFamily="18" charset="-122"/>
              <a:ea typeface="Source Han Serif SC" panose="02020400000000000000" pitchFamily="18" charset="-122"/>
              <a:cs typeface="+mn-ea"/>
              <a:sym typeface="Source Han Serif SC" panose="02020400000000000000" pitchFamily="18" charset="-12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352335" y="76731"/>
            <a:ext cx="3321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FF3300"/>
                </a:solidFill>
                <a:latin typeface="Arial" panose="020B0604020202020204" pitchFamily="34" charset="0"/>
              </a:rPr>
              <a:t>GHI NHỚ: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47849" y="1868742"/>
            <a:ext cx="84963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ta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Arial" panose="020B0604020202020204" pitchFamily="34" charset="0"/>
              </a:rPr>
              <a:t>sau</a:t>
            </a:r>
            <a:r>
              <a:rPr lang="en-US" altLang="en-US" sz="32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39899" y="3200612"/>
            <a:ext cx="89281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Đếm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xem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thập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phân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thì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bấy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0.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1739899" y="4837281"/>
            <a:ext cx="8928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thực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hiện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các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935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  <p:bldP spid="10" grpId="0"/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4182481" y="619628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5BA58CCE-53E1-4227-B701-7EE64D701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907" y="2094313"/>
            <a:ext cx="539542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184920" y="530938"/>
            <a:ext cx="6783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1: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Đặt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rồi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644819" y="1789819"/>
            <a:ext cx="29527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a)  7 : 3,5</a:t>
            </a:r>
          </a:p>
        </p:txBody>
      </p:sp>
      <p:grpSp>
        <p:nvGrpSpPr>
          <p:cNvPr id="11" name="Group 16"/>
          <p:cNvGrpSpPr>
            <a:grpSpLocks/>
          </p:cNvGrpSpPr>
          <p:nvPr/>
        </p:nvGrpSpPr>
        <p:grpSpPr bwMode="auto">
          <a:xfrm>
            <a:off x="359157" y="2584363"/>
            <a:ext cx="3049588" cy="1531937"/>
            <a:chOff x="3198" y="982"/>
            <a:chExt cx="1921" cy="965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198" y="1344"/>
              <a:ext cx="1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57" y="982"/>
              <a:ext cx="142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000CC"/>
                  </a:solidFill>
                  <a:latin typeface="Arial" panose="020B0604020202020204" pitchFamily="34" charset="0"/>
                </a:rPr>
                <a:t> 70  3,5</a:t>
              </a:r>
            </a:p>
          </p:txBody>
        </p:sp>
        <p:grpSp>
          <p:nvGrpSpPr>
            <p:cNvPr id="14" name="Group 12"/>
            <p:cNvGrpSpPr>
              <a:grpSpLocks/>
            </p:cNvGrpSpPr>
            <p:nvPr/>
          </p:nvGrpSpPr>
          <p:grpSpPr bwMode="auto">
            <a:xfrm>
              <a:off x="4280" y="1040"/>
              <a:ext cx="839" cy="907"/>
              <a:chOff x="4082" y="1049"/>
              <a:chExt cx="839" cy="907"/>
            </a:xfrm>
          </p:grpSpPr>
          <p:sp>
            <p:nvSpPr>
              <p:cNvPr id="19" name="Line 10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Line 11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4589" y="1248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368" y="146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909" y="1457"/>
              <a:ext cx="499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3849412" y="1774502"/>
            <a:ext cx="383174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b)  702 : 7,2</a:t>
            </a:r>
          </a:p>
        </p:txBody>
      </p:sp>
      <p:grpSp>
        <p:nvGrpSpPr>
          <p:cNvPr id="23" name="Group 78"/>
          <p:cNvGrpSpPr>
            <a:grpSpLocks/>
          </p:cNvGrpSpPr>
          <p:nvPr/>
        </p:nvGrpSpPr>
        <p:grpSpPr bwMode="auto">
          <a:xfrm>
            <a:off x="3750840" y="2506338"/>
            <a:ext cx="3419475" cy="2922587"/>
            <a:chOff x="3130" y="1907"/>
            <a:chExt cx="2139" cy="1841"/>
          </a:xfrm>
        </p:grpSpPr>
        <p:grpSp>
          <p:nvGrpSpPr>
            <p:cNvPr id="26" name="Group 77"/>
            <p:cNvGrpSpPr>
              <a:grpSpLocks/>
            </p:cNvGrpSpPr>
            <p:nvPr/>
          </p:nvGrpSpPr>
          <p:grpSpPr bwMode="auto">
            <a:xfrm>
              <a:off x="3130" y="1907"/>
              <a:ext cx="2139" cy="965"/>
              <a:chOff x="3130" y="1907"/>
              <a:chExt cx="2139" cy="965"/>
            </a:xfrm>
          </p:grpSpPr>
          <p:sp>
            <p:nvSpPr>
              <p:cNvPr id="30" name="Text Box 53"/>
              <p:cNvSpPr txBox="1">
                <a:spLocks noChangeArrowheads="1"/>
              </p:cNvSpPr>
              <p:nvPr/>
            </p:nvSpPr>
            <p:spPr bwMode="auto">
              <a:xfrm>
                <a:off x="3130" y="2269"/>
                <a:ext cx="12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Text Box 54"/>
              <p:cNvSpPr txBox="1">
                <a:spLocks noChangeArrowheads="1"/>
              </p:cNvSpPr>
              <p:nvPr/>
            </p:nvSpPr>
            <p:spPr bwMode="auto">
              <a:xfrm>
                <a:off x="3301" y="1907"/>
                <a:ext cx="1968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 dirty="0">
                    <a:solidFill>
                      <a:srgbClr val="0000CC"/>
                    </a:solidFill>
                    <a:latin typeface="Arial" panose="020B0604020202020204" pitchFamily="34" charset="0"/>
                  </a:rPr>
                  <a:t>7020  7,2</a:t>
                </a:r>
              </a:p>
            </p:txBody>
          </p:sp>
          <p:grpSp>
            <p:nvGrpSpPr>
              <p:cNvPr id="32" name="Group 55"/>
              <p:cNvGrpSpPr>
                <a:grpSpLocks/>
              </p:cNvGrpSpPr>
              <p:nvPr/>
            </p:nvGrpSpPr>
            <p:grpSpPr bwMode="auto">
              <a:xfrm>
                <a:off x="4284" y="1965"/>
                <a:ext cx="839" cy="907"/>
                <a:chOff x="4082" y="1049"/>
                <a:chExt cx="839" cy="907"/>
              </a:xfrm>
            </p:grpSpPr>
            <p:sp>
              <p:nvSpPr>
                <p:cNvPr id="36" name="Line 56"/>
                <p:cNvSpPr>
                  <a:spLocks noChangeShapeType="1"/>
                </p:cNvSpPr>
                <p:nvPr/>
              </p:nvSpPr>
              <p:spPr bwMode="auto">
                <a:xfrm>
                  <a:off x="4082" y="1049"/>
                  <a:ext cx="0" cy="9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57"/>
                <p:cNvSpPr>
                  <a:spLocks noChangeShapeType="1"/>
                </p:cNvSpPr>
                <p:nvPr/>
              </p:nvSpPr>
              <p:spPr bwMode="auto">
                <a:xfrm>
                  <a:off x="4082" y="1457"/>
                  <a:ext cx="83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" name="Line 58"/>
              <p:cNvSpPr>
                <a:spLocks noChangeShapeType="1"/>
              </p:cNvSpPr>
              <p:nvPr/>
            </p:nvSpPr>
            <p:spPr bwMode="auto">
              <a:xfrm>
                <a:off x="4494" y="2173"/>
                <a:ext cx="105" cy="182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59"/>
              <p:cNvSpPr txBox="1">
                <a:spLocks noChangeArrowheads="1"/>
              </p:cNvSpPr>
              <p:nvPr/>
            </p:nvSpPr>
            <p:spPr bwMode="auto">
              <a:xfrm>
                <a:off x="4300" y="2392"/>
                <a:ext cx="82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FF3300"/>
                    </a:solidFill>
                    <a:latin typeface="Arial" panose="020B0604020202020204" pitchFamily="34" charset="0"/>
                  </a:rPr>
                  <a:t>97,5</a:t>
                </a:r>
              </a:p>
            </p:txBody>
          </p:sp>
          <p:sp>
            <p:nvSpPr>
              <p:cNvPr id="35" name="Text Box 60"/>
              <p:cNvSpPr txBox="1">
                <a:spLocks noChangeArrowheads="1"/>
              </p:cNvSpPr>
              <p:nvPr/>
            </p:nvSpPr>
            <p:spPr bwMode="auto">
              <a:xfrm>
                <a:off x="3213" y="2382"/>
                <a:ext cx="1073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400" b="1">
                    <a:solidFill>
                      <a:srgbClr val="0000CC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4400" b="1">
                    <a:solidFill>
                      <a:srgbClr val="0000CC"/>
                    </a:solidFill>
                    <a:latin typeface="Arial" panose="020B0604020202020204" pitchFamily="34" charset="0"/>
                  </a:rPr>
                  <a:t>0540</a:t>
                </a:r>
              </a:p>
            </p:txBody>
          </p:sp>
        </p:grpSp>
        <p:sp>
          <p:nvSpPr>
            <p:cNvPr id="27" name="Text Box 61"/>
            <p:cNvSpPr txBox="1">
              <a:spLocks noChangeArrowheads="1"/>
            </p:cNvSpPr>
            <p:nvPr/>
          </p:nvSpPr>
          <p:spPr bwMode="auto">
            <a:xfrm>
              <a:off x="3221" y="2860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0360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3240" y="3268"/>
              <a:ext cx="129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00</a:t>
              </a:r>
            </a:p>
          </p:txBody>
        </p:sp>
      </p:grpSp>
      <p:sp>
        <p:nvSpPr>
          <p:cNvPr id="38" name="Text Box 63"/>
          <p:cNvSpPr txBox="1">
            <a:spLocks noChangeArrowheads="1"/>
          </p:cNvSpPr>
          <p:nvPr/>
        </p:nvSpPr>
        <p:spPr bwMode="auto">
          <a:xfrm>
            <a:off x="8107793" y="1736897"/>
            <a:ext cx="29876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 dirty="0">
                <a:solidFill>
                  <a:srgbClr val="0000CC"/>
                </a:solidFill>
                <a:latin typeface="Arial" panose="020B0604020202020204" pitchFamily="34" charset="0"/>
              </a:rPr>
              <a:t>c)  2 : 12,5</a:t>
            </a:r>
            <a:r>
              <a:rPr lang="en-US" altLang="en-US" sz="4400" dirty="0">
                <a:latin typeface="Arial" panose="020B0604020202020204" pitchFamily="34" charset="0"/>
              </a:rPr>
              <a:t> </a:t>
            </a:r>
            <a:endParaRPr lang="en-US" altLang="en-US" sz="4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grpSp>
        <p:nvGrpSpPr>
          <p:cNvPr id="39" name="Group 76"/>
          <p:cNvGrpSpPr>
            <a:grpSpLocks/>
          </p:cNvGrpSpPr>
          <p:nvPr/>
        </p:nvGrpSpPr>
        <p:grpSpPr bwMode="auto">
          <a:xfrm>
            <a:off x="7642807" y="2466701"/>
            <a:ext cx="3852862" cy="2711450"/>
            <a:chOff x="3129" y="2614"/>
            <a:chExt cx="2427" cy="1893"/>
          </a:xfrm>
        </p:grpSpPr>
        <p:sp>
          <p:nvSpPr>
            <p:cNvPr id="40" name="Text Box 66"/>
            <p:cNvSpPr txBox="1">
              <a:spLocks noChangeArrowheads="1"/>
            </p:cNvSpPr>
            <p:nvPr/>
          </p:nvSpPr>
          <p:spPr bwMode="auto">
            <a:xfrm>
              <a:off x="3129" y="2976"/>
              <a:ext cx="129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1" name="Text Box 67"/>
            <p:cNvSpPr txBox="1">
              <a:spLocks noChangeArrowheads="1"/>
            </p:cNvSpPr>
            <p:nvPr/>
          </p:nvSpPr>
          <p:spPr bwMode="auto">
            <a:xfrm>
              <a:off x="3300" y="2614"/>
              <a:ext cx="225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20       12,5</a:t>
              </a:r>
            </a:p>
          </p:txBody>
        </p:sp>
        <p:grpSp>
          <p:nvGrpSpPr>
            <p:cNvPr id="42" name="Group 68"/>
            <p:cNvGrpSpPr>
              <a:grpSpLocks/>
            </p:cNvGrpSpPr>
            <p:nvPr/>
          </p:nvGrpSpPr>
          <p:grpSpPr bwMode="auto">
            <a:xfrm>
              <a:off x="4626" y="2672"/>
              <a:ext cx="839" cy="907"/>
              <a:chOff x="4082" y="1049"/>
              <a:chExt cx="839" cy="907"/>
            </a:xfrm>
          </p:grpSpPr>
          <p:sp>
            <p:nvSpPr>
              <p:cNvPr id="48" name="Line 69"/>
              <p:cNvSpPr>
                <a:spLocks noChangeShapeType="1"/>
              </p:cNvSpPr>
              <p:nvPr/>
            </p:nvSpPr>
            <p:spPr bwMode="auto">
              <a:xfrm>
                <a:off x="4082" y="1049"/>
                <a:ext cx="0" cy="9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70"/>
              <p:cNvSpPr>
                <a:spLocks noChangeShapeType="1"/>
              </p:cNvSpPr>
              <p:nvPr/>
            </p:nvSpPr>
            <p:spPr bwMode="auto">
              <a:xfrm>
                <a:off x="4082" y="1457"/>
                <a:ext cx="839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Line 71"/>
            <p:cNvSpPr>
              <a:spLocks noChangeShapeType="1"/>
            </p:cNvSpPr>
            <p:nvPr/>
          </p:nvSpPr>
          <p:spPr bwMode="auto">
            <a:xfrm>
              <a:off x="5026" y="2871"/>
              <a:ext cx="105" cy="18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 Box 72"/>
            <p:cNvSpPr txBox="1">
              <a:spLocks noChangeArrowheads="1"/>
            </p:cNvSpPr>
            <p:nvPr/>
          </p:nvSpPr>
          <p:spPr bwMode="auto">
            <a:xfrm>
              <a:off x="4662" y="3099"/>
              <a:ext cx="826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FF3300"/>
                  </a:solidFill>
                  <a:latin typeface="Arial" panose="020B0604020202020204" pitchFamily="34" charset="0"/>
                </a:rPr>
                <a:t>0,16</a:t>
              </a:r>
            </a:p>
          </p:txBody>
        </p:sp>
        <p:sp>
          <p:nvSpPr>
            <p:cNvPr id="45" name="Text Box 73"/>
            <p:cNvSpPr txBox="1">
              <a:spLocks noChangeArrowheads="1"/>
            </p:cNvSpPr>
            <p:nvPr/>
          </p:nvSpPr>
          <p:spPr bwMode="auto">
            <a:xfrm>
              <a:off x="3212" y="3089"/>
              <a:ext cx="1278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200</a:t>
              </a:r>
            </a:p>
          </p:txBody>
        </p:sp>
        <p:sp>
          <p:nvSpPr>
            <p:cNvPr id="46" name="Text Box 74"/>
            <p:cNvSpPr txBox="1">
              <a:spLocks noChangeArrowheads="1"/>
            </p:cNvSpPr>
            <p:nvPr/>
          </p:nvSpPr>
          <p:spPr bwMode="auto">
            <a:xfrm>
              <a:off x="3220" y="3567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</a:t>
              </a: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0750</a:t>
              </a:r>
              <a:endParaRPr lang="en-US" altLang="en-US" sz="4400" b="1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7" name="Text Box 75"/>
            <p:cNvSpPr txBox="1">
              <a:spLocks noChangeArrowheads="1"/>
            </p:cNvSpPr>
            <p:nvPr/>
          </p:nvSpPr>
          <p:spPr bwMode="auto">
            <a:xfrm>
              <a:off x="3293" y="3975"/>
              <a:ext cx="1293" cy="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400" b="1">
                  <a:solidFill>
                    <a:srgbClr val="0000CC"/>
                  </a:solidFill>
                  <a:latin typeface="Arial" panose="020B0604020202020204" pitchFamily="34" charset="0"/>
                </a:rPr>
                <a:t>    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36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0"/>
          <p:cNvSpPr txBox="1">
            <a:spLocks noChangeArrowheads="1"/>
          </p:cNvSpPr>
          <p:nvPr/>
        </p:nvSpPr>
        <p:spPr bwMode="auto">
          <a:xfrm>
            <a:off x="4169632" y="544875"/>
            <a:ext cx="4465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2: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nhẩm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1" name="Text Box 51"/>
          <p:cNvSpPr txBox="1">
            <a:spLocks noChangeArrowheads="1"/>
          </p:cNvSpPr>
          <p:nvPr/>
        </p:nvSpPr>
        <p:spPr bwMode="auto">
          <a:xfrm>
            <a:off x="1540731" y="1535475"/>
            <a:ext cx="2628901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a) 32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3333FF"/>
                </a:solidFill>
                <a:latin typeface="Arial" panose="020B0604020202020204" pitchFamily="34" charset="0"/>
              </a:rPr>
              <a:t>    32 : 10 =</a:t>
            </a: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3234594" y="1498962"/>
            <a:ext cx="26289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320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3,2</a:t>
            </a:r>
          </a:p>
        </p:txBody>
      </p:sp>
      <p:sp>
        <p:nvSpPr>
          <p:cNvPr id="14" name="Text Box 53"/>
          <p:cNvSpPr txBox="1">
            <a:spLocks noChangeArrowheads="1"/>
          </p:cNvSpPr>
          <p:nvPr/>
        </p:nvSpPr>
        <p:spPr bwMode="auto">
          <a:xfrm>
            <a:off x="4277582" y="1535475"/>
            <a:ext cx="29527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b) 168 : 0,1=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168 : 10 =</a:t>
            </a:r>
          </a:p>
        </p:txBody>
      </p:sp>
      <p:sp>
        <p:nvSpPr>
          <p:cNvPr id="15" name="Text Box 54"/>
          <p:cNvSpPr txBox="1">
            <a:spLocks noChangeArrowheads="1"/>
          </p:cNvSpPr>
          <p:nvPr/>
        </p:nvSpPr>
        <p:spPr bwMode="auto">
          <a:xfrm>
            <a:off x="7338282" y="1498962"/>
            <a:ext cx="26638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c) 934 :0,01=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    934 : 100 =</a:t>
            </a:r>
          </a:p>
        </p:txBody>
      </p:sp>
      <p:sp>
        <p:nvSpPr>
          <p:cNvPr id="16" name="Text Box 55"/>
          <p:cNvSpPr txBox="1">
            <a:spLocks noChangeArrowheads="1"/>
          </p:cNvSpPr>
          <p:nvPr/>
        </p:nvSpPr>
        <p:spPr bwMode="auto">
          <a:xfrm>
            <a:off x="6185757" y="1491025"/>
            <a:ext cx="15494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1680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 16,8</a:t>
            </a:r>
          </a:p>
        </p:txBody>
      </p:sp>
      <p:sp>
        <p:nvSpPr>
          <p:cNvPr id="17" name="Text Box 56"/>
          <p:cNvSpPr txBox="1">
            <a:spLocks noChangeArrowheads="1"/>
          </p:cNvSpPr>
          <p:nvPr/>
        </p:nvSpPr>
        <p:spPr bwMode="auto">
          <a:xfrm>
            <a:off x="9246457" y="1484675"/>
            <a:ext cx="1495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93400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18" name="Text Box 57"/>
          <p:cNvSpPr txBox="1">
            <a:spLocks noChangeArrowheads="1"/>
          </p:cNvSpPr>
          <p:nvPr/>
        </p:nvSpPr>
        <p:spPr bwMode="auto">
          <a:xfrm>
            <a:off x="9354407" y="2132375"/>
            <a:ext cx="12239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</a:rPr>
              <a:t>  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9,34</a:t>
            </a:r>
            <a:endParaRPr lang="en-US" altLang="en-US" sz="2800" b="1">
              <a:solidFill>
                <a:srgbClr val="FF3300"/>
              </a:solidFill>
            </a:endParaRPr>
          </a:p>
        </p:txBody>
      </p:sp>
      <p:sp>
        <p:nvSpPr>
          <p:cNvPr id="24" name="Text Box 61"/>
          <p:cNvSpPr txBox="1">
            <a:spLocks noChangeArrowheads="1"/>
          </p:cNvSpPr>
          <p:nvPr/>
        </p:nvSpPr>
        <p:spPr bwMode="auto">
          <a:xfrm>
            <a:off x="2028095" y="3662695"/>
            <a:ext cx="87487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làm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như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thế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2028095" y="4485020"/>
            <a:ext cx="87487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Muốn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tự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nhiên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0,1; 0,01 ;0,001… ta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chỉ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việc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của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đó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lần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lượt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một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;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hai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hoặc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ba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b="1" dirty="0">
                <a:solidFill>
                  <a:srgbClr val="3333FF"/>
                </a:solidFill>
                <a:latin typeface="Arial" panose="020B0604020202020204" pitchFamily="34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96541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24" grpId="0"/>
      <p:bldP spid="24" grpId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813503" y="573689"/>
            <a:ext cx="1844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3:</a:t>
            </a:r>
          </a:p>
        </p:txBody>
      </p:sp>
      <p:sp>
        <p:nvSpPr>
          <p:cNvPr id="13" name="Text Box 51"/>
          <p:cNvSpPr txBox="1">
            <a:spLocks noChangeArrowheads="1"/>
          </p:cNvSpPr>
          <p:nvPr/>
        </p:nvSpPr>
        <p:spPr bwMode="auto">
          <a:xfrm>
            <a:off x="4408797" y="2509931"/>
            <a:ext cx="35702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0,8 m sắt    : 16kg</a:t>
            </a:r>
          </a:p>
        </p:txBody>
      </p: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4229409" y="2962368"/>
            <a:ext cx="3786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0,18 m sắt  : ?kg</a:t>
            </a:r>
          </a:p>
        </p:txBody>
      </p: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4588184" y="2046381"/>
            <a:ext cx="27781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Tóm tắt:</a:t>
            </a:r>
          </a:p>
        </p:txBody>
      </p:sp>
      <p:sp>
        <p:nvSpPr>
          <p:cNvPr id="16" name="Text Box 59"/>
          <p:cNvSpPr txBox="1">
            <a:spLocks noChangeArrowheads="1"/>
          </p:cNvSpPr>
          <p:nvPr/>
        </p:nvSpPr>
        <p:spPr bwMode="auto">
          <a:xfrm>
            <a:off x="5308909" y="3394168"/>
            <a:ext cx="2076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7" name="Text Box 60"/>
          <p:cNvSpPr txBox="1">
            <a:spLocks noChangeArrowheads="1"/>
          </p:cNvSpPr>
          <p:nvPr/>
        </p:nvSpPr>
        <p:spPr bwMode="auto">
          <a:xfrm>
            <a:off x="2686359" y="3789456"/>
            <a:ext cx="71294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1m cân nặng là:</a:t>
            </a: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3724584" y="4222843"/>
            <a:ext cx="45339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16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:</a:t>
            </a:r>
            <a:r>
              <a:rPr lang="en-US" altLang="en-US" sz="2800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0,8 = 20 (kg)</a:t>
            </a:r>
          </a:p>
        </p:txBody>
      </p:sp>
      <p:sp>
        <p:nvSpPr>
          <p:cNvPr id="22" name="Text Box 62"/>
          <p:cNvSpPr txBox="1">
            <a:spLocks noChangeArrowheads="1"/>
          </p:cNvSpPr>
          <p:nvPr/>
        </p:nvSpPr>
        <p:spPr bwMode="auto">
          <a:xfrm>
            <a:off x="2541897" y="4618131"/>
            <a:ext cx="7458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Thanh sắt cùng loại dài 0,18m cân nặng là:</a:t>
            </a:r>
          </a:p>
        </p:txBody>
      </p:sp>
      <p:sp>
        <p:nvSpPr>
          <p:cNvPr id="23" name="Text Box 63"/>
          <p:cNvSpPr txBox="1">
            <a:spLocks noChangeArrowheads="1"/>
          </p:cNvSpPr>
          <p:nvPr/>
        </p:nvSpPr>
        <p:spPr bwMode="auto">
          <a:xfrm>
            <a:off x="3653147" y="5086443"/>
            <a:ext cx="4856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20 x 0,18 = 3,6 (kg)</a:t>
            </a:r>
          </a:p>
        </p:txBody>
      </p:sp>
      <p:sp>
        <p:nvSpPr>
          <p:cNvPr id="24" name="Text Box 64"/>
          <p:cNvSpPr txBox="1">
            <a:spLocks noChangeArrowheads="1"/>
          </p:cNvSpPr>
          <p:nvPr/>
        </p:nvSpPr>
        <p:spPr bwMode="auto">
          <a:xfrm>
            <a:off x="4445309" y="5554756"/>
            <a:ext cx="446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Đáp số:  3,6 kg.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735840" y="460439"/>
            <a:ext cx="9974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16kg.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0,18m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 ?</a:t>
            </a:r>
          </a:p>
        </p:txBody>
      </p:sp>
    </p:spTree>
    <p:extLst>
      <p:ext uri="{BB962C8B-B14F-4D97-AF65-F5344CB8AC3E}">
        <p14:creationId xmlns:p14="http://schemas.microsoft.com/office/powerpoint/2010/main" val="26841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13B6BEE-8F12-4D21-8B33-85AC213A0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5243" y="2015202"/>
            <a:ext cx="611481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57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Hai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Ba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Bốn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chữ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số</a:t>
            </a:r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 </a:t>
            </a:r>
            <a:r>
              <a:rPr lang="en-US" sz="3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không</a:t>
            </a:r>
            <a:endParaRPr lang="en-US" sz="3600" dirty="0">
              <a:solidFill>
                <a:prstClr val="black">
                  <a:lumMod val="75000"/>
                  <a:lumOff val="25000"/>
                </a:prstClr>
              </a:solidFill>
              <a:latin typeface="AvantGarde-Demi" panose="02020500000000000000" pitchFamily="18" charset="-93"/>
              <a:ea typeface="AvantGarde-Demi" panose="02020500000000000000" pitchFamily="18" charset="-93"/>
              <a:cs typeface="AvantGarde-Demi" panose="02020500000000000000" pitchFamily="18" charset="-93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732008" y="555970"/>
            <a:ext cx="80789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phép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55 : 0,125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khi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bỏ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dấu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phẩy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chia,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chia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6600FF"/>
                </a:solidFill>
                <a:latin typeface="Arial" panose="020B0604020202020204" pitchFamily="34" charset="0"/>
              </a:rPr>
              <a:t> 0?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9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5034265" y="4285021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20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286413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10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>
                    <a:lumMod val="75000"/>
                    <a:lumOff val="25000"/>
                  </a:prstClr>
                </a:solidFill>
                <a:latin typeface="AvantGarde-Demi" panose="02020500000000000000" pitchFamily="18" charset="-93"/>
                <a:ea typeface="AvantGarde-Demi" panose="02020500000000000000" pitchFamily="18" charset="-93"/>
                <a:cs typeface="AvantGarde-Demi" panose="02020500000000000000" pitchFamily="18" charset="-93"/>
              </a:rPr>
              <a:t>30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36825" y="859729"/>
            <a:ext cx="43783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1" dirty="0">
                <a:solidFill>
                  <a:srgbClr val="6600FF"/>
                </a:solidFill>
                <a:latin typeface="Arial" panose="020B0604020202020204" pitchFamily="34" charset="0"/>
              </a:rPr>
              <a:t>124 : 12,4 = </a:t>
            </a:r>
          </a:p>
        </p:txBody>
      </p:sp>
    </p:spTree>
    <p:extLst>
      <p:ext uri="{BB962C8B-B14F-4D97-AF65-F5344CB8AC3E}">
        <p14:creationId xmlns:p14="http://schemas.microsoft.com/office/powerpoint/2010/main" val="192999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4)">
                                          <p:cBhvr>
                                            <p:cTn id="15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" fill="hold">
                          <p:stCondLst>
                            <p:cond delay="0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DADA971-C210-45C6-BDDF-C5DA7D5E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23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2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532" y="3817876"/>
            <a:ext cx="3689350" cy="3127375"/>
          </a:xfrm>
          <a:prstGeom prst="rect">
            <a:avLst/>
          </a:prstGeom>
        </p:spPr>
      </p:pic>
      <p:pic>
        <p:nvPicPr>
          <p:cNvPr id="18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779" y="2529830"/>
            <a:ext cx="744855" cy="902335"/>
          </a:xfrm>
          <a:prstGeom prst="rect">
            <a:avLst/>
          </a:prstGeom>
        </p:spPr>
      </p:pic>
      <p:grpSp>
        <p:nvGrpSpPr>
          <p:cNvPr id="19" name="组合 31"/>
          <p:cNvGrpSpPr/>
          <p:nvPr/>
        </p:nvGrpSpPr>
        <p:grpSpPr>
          <a:xfrm>
            <a:off x="131962" y="0"/>
            <a:ext cx="1512570" cy="1823085"/>
            <a:chOff x="4378324" y="1762126"/>
            <a:chExt cx="1023937" cy="1233488"/>
          </a:xfrm>
        </p:grpSpPr>
        <p:sp>
          <p:nvSpPr>
            <p:cNvPr id="20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6" name="图片 43" descr="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078" y="3817876"/>
            <a:ext cx="3798741" cy="302308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41820A4-392D-4F6A-AD53-672ACDA1A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271" y="1240857"/>
            <a:ext cx="9120406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4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B0ABE61A-070E-4E47-952C-2F6A5FE57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0" b="45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43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09" y="819936"/>
            <a:ext cx="3798741" cy="3023085"/>
          </a:xfrm>
          <a:prstGeom prst="rect">
            <a:avLst/>
          </a:prstGeom>
        </p:spPr>
      </p:pic>
      <p:sp>
        <p:nvSpPr>
          <p:cNvPr id="22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1583729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altLang="en-US" sz="2800" b="1" dirty="0">
                <a:solidFill>
                  <a:srgbClr val="0B19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Nắm được cách chia một số tự nhiên cho một số thập phân.</a:t>
            </a:r>
            <a:endParaRPr lang="vi-VN" altLang="en-US" sz="2800" b="1" dirty="0">
              <a:solidFill>
                <a:srgbClr val="0B19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698043" y="3438237"/>
            <a:ext cx="6450248" cy="14109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altLang="en-US" sz="25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Biết vận dụng để giải các bài toán có lời văn liên quan đến chia một số tự nhiên cho một số thập phân</a:t>
            </a:r>
            <a:endParaRPr lang="en-US" altLang="en-US" sz="25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28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35810" y="0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7683249-AC88-4F00-A933-55B361521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8875" y="2351497"/>
            <a:ext cx="607214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iCiel Cadena" panose="02000503000000020004" pitchFamily="50" charset="0"/>
                </a:rPr>
                <a:t>CÂU 1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540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579" y="4105696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54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579" y="5568663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0,54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 Black" panose="020B0A04020102020204" pitchFamily="34" charset="0"/>
              </a:rPr>
              <a:t>5,4 x 10 = …?</a:t>
            </a: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6F7BD1A3-87C6-4150-B039-4C13E8C2DBDB}"/>
              </a:ext>
            </a:extLst>
          </p:cNvPr>
          <p:cNvSpPr/>
          <p:nvPr/>
        </p:nvSpPr>
        <p:spPr>
          <a:xfrm>
            <a:off x="4948517" y="264272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2,54</a:t>
            </a:r>
          </a:p>
        </p:txBody>
      </p:sp>
      <p:sp>
        <p:nvSpPr>
          <p:cNvPr id="10" name="Rectangle: Rounded Corners 16">
            <a:extLst>
              <a:ext uri="{FF2B5EF4-FFF2-40B4-BE49-F238E27FC236}">
                <a16:creationId xmlns:a16="http://schemas.microsoft.com/office/drawing/2014/main" id="{C3F609AC-00FD-4AA8-8859-DFC33DD6D4AE}"/>
              </a:ext>
            </a:extLst>
          </p:cNvPr>
          <p:cNvSpPr/>
          <p:nvPr/>
        </p:nvSpPr>
        <p:spPr>
          <a:xfrm>
            <a:off x="5034265" y="5320470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2540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id="{9BB386F8-1E91-4358-9C7D-8FA463469EF3}"/>
              </a:ext>
            </a:extLst>
          </p:cNvPr>
          <p:cNvSpPr/>
          <p:nvPr/>
        </p:nvSpPr>
        <p:spPr>
          <a:xfrm>
            <a:off x="5034265" y="3981599"/>
            <a:ext cx="4866670" cy="9410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254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511688" y="819543"/>
            <a:ext cx="5364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CC"/>
                </a:solidFill>
                <a:latin typeface="Arial" panose="020B0604020202020204" pitchFamily="34" charset="0"/>
              </a:rPr>
              <a:t>25,4 x 100 = ...?</a:t>
            </a:r>
            <a:endParaRPr lang="en-US" altLang="en-US" sz="48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图片 2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525" y="2841225"/>
            <a:ext cx="3689350" cy="36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17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8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32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0" grpId="0" animBg="1"/>
          <p:bldP spid="13" grpId="0" animBg="1"/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CC96739-1AEB-40FF-85C1-36242B436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" b="567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3C03ED-6469-427E-A054-9A5454E68F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9" b="74722"/>
          <a:stretch/>
        </p:blipFill>
        <p:spPr>
          <a:xfrm>
            <a:off x="3696770" y="444137"/>
            <a:ext cx="8852281" cy="6995298"/>
          </a:xfrm>
          <a:prstGeom prst="rect">
            <a:avLst/>
          </a:prstGeom>
        </p:spPr>
      </p:pic>
      <p:pic>
        <p:nvPicPr>
          <p:cNvPr id="14" name="图片 2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893" y="2015202"/>
            <a:ext cx="3689350" cy="3127375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8F6A814-079B-4142-B751-ED2C71504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879" y="2094313"/>
            <a:ext cx="568806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191068" y="625657"/>
            <a:ext cx="8229600" cy="566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en-US" sz="2800" b="1">
                <a:solidFill>
                  <a:srgbClr val="0000CC"/>
                </a:solidFill>
                <a:latin typeface="Arial" charset="0"/>
              </a:rPr>
              <a:t>a) Tính rồi so sánh kết quả tính:</a:t>
            </a:r>
            <a:r>
              <a:rPr lang="en-US" sz="2400" b="1">
                <a:solidFill>
                  <a:srgbClr val="6600FF"/>
                </a:solidFill>
              </a:rPr>
              <a:t> </a:t>
            </a:r>
            <a:endParaRPr lang="en-US" sz="2400" b="1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695893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3818" y="1994082"/>
            <a:ext cx="4318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563293" y="2065520"/>
            <a:ext cx="431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endParaRPr lang="en-US" sz="4000" b="1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11" name="Rectangle 137"/>
          <p:cNvSpPr>
            <a:spLocks noChangeArrowheads="1"/>
          </p:cNvSpPr>
          <p:nvPr/>
        </p:nvSpPr>
        <p:spPr bwMode="auto">
          <a:xfrm>
            <a:off x="2262505" y="120192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25 : 4            (25 x 5) : (4 x 5)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Rectangle 138"/>
          <p:cNvSpPr>
            <a:spLocks noChangeArrowheads="1"/>
          </p:cNvSpPr>
          <p:nvPr/>
        </p:nvSpPr>
        <p:spPr bwMode="auto">
          <a:xfrm>
            <a:off x="2299018" y="1757545"/>
            <a:ext cx="851852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125     :    20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6,25</a:t>
            </a:r>
          </a:p>
        </p:txBody>
      </p:sp>
      <p:sp>
        <p:nvSpPr>
          <p:cNvPr id="15" name="Rectangle 139"/>
          <p:cNvSpPr>
            <a:spLocks noChangeArrowheads="1"/>
          </p:cNvSpPr>
          <p:nvPr/>
        </p:nvSpPr>
        <p:spPr bwMode="auto">
          <a:xfrm>
            <a:off x="2262505" y="2570345"/>
            <a:ext cx="82296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4,2 : 7           (4,2 x 10) : (7 x 10)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Rectangle 140"/>
          <p:cNvSpPr>
            <a:spLocks noChangeArrowheads="1"/>
          </p:cNvSpPr>
          <p:nvPr/>
        </p:nvSpPr>
        <p:spPr bwMode="auto">
          <a:xfrm>
            <a:off x="2262505" y="3218045"/>
            <a:ext cx="85185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2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     42       :    70 =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0,6</a:t>
            </a:r>
          </a:p>
        </p:txBody>
      </p:sp>
      <p:sp>
        <p:nvSpPr>
          <p:cNvPr id="17" name="Rectangle 141"/>
          <p:cNvSpPr>
            <a:spLocks noChangeArrowheads="1"/>
          </p:cNvSpPr>
          <p:nvPr/>
        </p:nvSpPr>
        <p:spPr bwMode="auto">
          <a:xfrm>
            <a:off x="2262505" y="3937182"/>
            <a:ext cx="8424863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* 37,8 : 9        (37,8 x 100) : (9 x 100)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8" name="Rectangle 142"/>
          <p:cNvSpPr>
            <a:spLocks noChangeArrowheads="1"/>
          </p:cNvSpPr>
          <p:nvPr/>
        </p:nvSpPr>
        <p:spPr bwMode="auto">
          <a:xfrm>
            <a:off x="2370455" y="4657907"/>
            <a:ext cx="87852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just">
              <a:lnSpc>
                <a:spcPct val="90000"/>
              </a:lnSpc>
              <a:defRPr/>
            </a:pP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 </a:t>
            </a:r>
            <a:r>
              <a:rPr lang="en-US" sz="3600" b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</a:t>
            </a:r>
            <a:r>
              <a:rPr lang="en-US" sz="3600" b="1">
                <a:solidFill>
                  <a:srgbClr val="66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     3780       :    900 = </a:t>
            </a:r>
            <a:r>
              <a:rPr lang="en-US" sz="3600" b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4,2</a:t>
            </a:r>
          </a:p>
        </p:txBody>
      </p:sp>
      <p:sp>
        <p:nvSpPr>
          <p:cNvPr id="19" name="AutoShape 146"/>
          <p:cNvSpPr>
            <a:spLocks/>
          </p:cNvSpPr>
          <p:nvPr/>
        </p:nvSpPr>
        <p:spPr bwMode="auto">
          <a:xfrm rot="5400000">
            <a:off x="3145155" y="1255895"/>
            <a:ext cx="180975" cy="1079500"/>
          </a:xfrm>
          <a:prstGeom prst="rightBrace">
            <a:avLst>
              <a:gd name="adj1" fmla="val 497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" name="AutoShape 147"/>
          <p:cNvSpPr>
            <a:spLocks/>
          </p:cNvSpPr>
          <p:nvPr/>
        </p:nvSpPr>
        <p:spPr bwMode="auto">
          <a:xfrm rot="5400000">
            <a:off x="6026467" y="1182870"/>
            <a:ext cx="142875" cy="1117600"/>
          </a:xfrm>
          <a:prstGeom prst="rightBrace">
            <a:avLst>
              <a:gd name="adj1" fmla="val 651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" name="AutoShape 148"/>
          <p:cNvSpPr>
            <a:spLocks/>
          </p:cNvSpPr>
          <p:nvPr/>
        </p:nvSpPr>
        <p:spPr bwMode="auto">
          <a:xfrm rot="5400000">
            <a:off x="7968774" y="1293201"/>
            <a:ext cx="109538" cy="863600"/>
          </a:xfrm>
          <a:prstGeom prst="rightBrace">
            <a:avLst>
              <a:gd name="adj1" fmla="val 65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" name="AutoShape 149"/>
          <p:cNvSpPr>
            <a:spLocks/>
          </p:cNvSpPr>
          <p:nvPr/>
        </p:nvSpPr>
        <p:spPr bwMode="auto">
          <a:xfrm rot="5400000">
            <a:off x="3253105" y="2659245"/>
            <a:ext cx="180975" cy="936625"/>
          </a:xfrm>
          <a:prstGeom prst="rightBrace">
            <a:avLst>
              <a:gd name="adj1" fmla="val 4312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3" name="AutoShape 150"/>
          <p:cNvSpPr>
            <a:spLocks/>
          </p:cNvSpPr>
          <p:nvPr/>
        </p:nvSpPr>
        <p:spPr bwMode="auto">
          <a:xfrm rot="5400000">
            <a:off x="6276499" y="2372701"/>
            <a:ext cx="146050" cy="1474788"/>
          </a:xfrm>
          <a:prstGeom prst="rightBrace">
            <a:avLst>
              <a:gd name="adj1" fmla="val 841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4" name="AutoShape 151"/>
          <p:cNvSpPr>
            <a:spLocks/>
          </p:cNvSpPr>
          <p:nvPr/>
        </p:nvSpPr>
        <p:spPr bwMode="auto">
          <a:xfrm rot="5400000">
            <a:off x="8491855" y="2641782"/>
            <a:ext cx="144463" cy="1008063"/>
          </a:xfrm>
          <a:prstGeom prst="rightBrace">
            <a:avLst>
              <a:gd name="adj1" fmla="val 581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5" name="AutoShape 152"/>
          <p:cNvSpPr>
            <a:spLocks/>
          </p:cNvSpPr>
          <p:nvPr/>
        </p:nvSpPr>
        <p:spPr bwMode="auto">
          <a:xfrm rot="5400000">
            <a:off x="3360261" y="3920514"/>
            <a:ext cx="180975" cy="1223962"/>
          </a:xfrm>
          <a:prstGeom prst="rightBrace">
            <a:avLst>
              <a:gd name="adj1" fmla="val 563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6" name="AutoShape 153"/>
          <p:cNvSpPr>
            <a:spLocks/>
          </p:cNvSpPr>
          <p:nvPr/>
        </p:nvSpPr>
        <p:spPr bwMode="auto">
          <a:xfrm rot="5400000">
            <a:off x="6348731" y="3524432"/>
            <a:ext cx="254000" cy="2016125"/>
          </a:xfrm>
          <a:prstGeom prst="rightBrace">
            <a:avLst>
              <a:gd name="adj1" fmla="val 6614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" name="AutoShape 154"/>
          <p:cNvSpPr>
            <a:spLocks/>
          </p:cNvSpPr>
          <p:nvPr/>
        </p:nvSpPr>
        <p:spPr bwMode="auto">
          <a:xfrm rot="5400000">
            <a:off x="8941117" y="3813358"/>
            <a:ext cx="180975" cy="1295400"/>
          </a:xfrm>
          <a:prstGeom prst="rightBrace">
            <a:avLst>
              <a:gd name="adj1" fmla="val 5964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8" name="Text Box 161"/>
          <p:cNvSpPr txBox="1">
            <a:spLocks noChangeArrowheads="1"/>
          </p:cNvSpPr>
          <p:nvPr/>
        </p:nvSpPr>
        <p:spPr bwMode="auto">
          <a:xfrm>
            <a:off x="2011680" y="4996045"/>
            <a:ext cx="86772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Khi nhân số bị chia và số chia với cùng một số khác 0 thì thương thế nào?</a:t>
            </a:r>
          </a:p>
        </p:txBody>
      </p:sp>
      <p:sp>
        <p:nvSpPr>
          <p:cNvPr id="29" name="Text Box 162"/>
          <p:cNvSpPr txBox="1">
            <a:spLocks noChangeArrowheads="1"/>
          </p:cNvSpPr>
          <p:nvPr/>
        </p:nvSpPr>
        <p:spPr bwMode="auto">
          <a:xfrm>
            <a:off x="2227580" y="4837295"/>
            <a:ext cx="86772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Nhận xét:</a:t>
            </a:r>
            <a:r>
              <a:rPr lang="en-US" altLang="en-US" sz="2800" b="1">
                <a:solidFill>
                  <a:srgbClr val="FF3300"/>
                </a:solidFill>
                <a:latin typeface="Arial" panose="020B0604020202020204" pitchFamily="34" charset="0"/>
              </a:rPr>
              <a:t> Khi nhân số bị chia và số chia với cùng một số khác 0 thì thương không thay đổi.</a:t>
            </a:r>
          </a:p>
        </p:txBody>
      </p:sp>
      <p:sp>
        <p:nvSpPr>
          <p:cNvPr id="30" name="Text Box 163"/>
          <p:cNvSpPr txBox="1">
            <a:spLocks noChangeArrowheads="1"/>
          </p:cNvSpPr>
          <p:nvPr/>
        </p:nvSpPr>
        <p:spPr bwMode="auto">
          <a:xfrm>
            <a:off x="4459605" y="1273357"/>
            <a:ext cx="574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=</a:t>
            </a:r>
          </a:p>
        </p:txBody>
      </p:sp>
      <p:sp>
        <p:nvSpPr>
          <p:cNvPr id="31" name="Text Box 166"/>
          <p:cNvSpPr txBox="1">
            <a:spLocks noChangeArrowheads="1"/>
          </p:cNvSpPr>
          <p:nvPr/>
        </p:nvSpPr>
        <p:spPr bwMode="auto">
          <a:xfrm>
            <a:off x="4459605" y="2641782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=</a:t>
            </a:r>
          </a:p>
        </p:txBody>
      </p:sp>
      <p:sp>
        <p:nvSpPr>
          <p:cNvPr id="32" name="Text Box 167"/>
          <p:cNvSpPr txBox="1">
            <a:spLocks noChangeArrowheads="1"/>
          </p:cNvSpPr>
          <p:nvPr/>
        </p:nvSpPr>
        <p:spPr bwMode="auto">
          <a:xfrm>
            <a:off x="4496118" y="3973695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=</a:t>
            </a:r>
          </a:p>
        </p:txBody>
      </p:sp>
      <p:sp>
        <p:nvSpPr>
          <p:cNvPr id="33" name="Text Box 171"/>
          <p:cNvSpPr txBox="1">
            <a:spLocks noChangeArrowheads="1"/>
          </p:cNvSpPr>
          <p:nvPr/>
        </p:nvSpPr>
        <p:spPr bwMode="auto">
          <a:xfrm>
            <a:off x="4388168" y="1273357"/>
            <a:ext cx="488950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4" name="Text Box 172"/>
          <p:cNvSpPr txBox="1">
            <a:spLocks noChangeArrowheads="1"/>
          </p:cNvSpPr>
          <p:nvPr/>
        </p:nvSpPr>
        <p:spPr bwMode="auto">
          <a:xfrm>
            <a:off x="4423093" y="257034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5" name="Text Box 173"/>
          <p:cNvSpPr txBox="1">
            <a:spLocks noChangeArrowheads="1"/>
          </p:cNvSpPr>
          <p:nvPr/>
        </p:nvSpPr>
        <p:spPr bwMode="auto">
          <a:xfrm>
            <a:off x="4388168" y="1273357"/>
            <a:ext cx="503237" cy="528638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6" name="Text Box 174"/>
          <p:cNvSpPr txBox="1">
            <a:spLocks noChangeArrowheads="1"/>
          </p:cNvSpPr>
          <p:nvPr/>
        </p:nvSpPr>
        <p:spPr bwMode="auto">
          <a:xfrm>
            <a:off x="4423093" y="2570345"/>
            <a:ext cx="504825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7" name="Text Box 176"/>
          <p:cNvSpPr txBox="1">
            <a:spLocks noChangeArrowheads="1"/>
          </p:cNvSpPr>
          <p:nvPr/>
        </p:nvSpPr>
        <p:spPr bwMode="auto">
          <a:xfrm>
            <a:off x="4459605" y="3973695"/>
            <a:ext cx="488950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   </a:t>
            </a:r>
          </a:p>
        </p:txBody>
      </p:sp>
      <p:sp>
        <p:nvSpPr>
          <p:cNvPr id="38" name="Text Box 177"/>
          <p:cNvSpPr txBox="1">
            <a:spLocks noChangeArrowheads="1"/>
          </p:cNvSpPr>
          <p:nvPr/>
        </p:nvSpPr>
        <p:spPr bwMode="auto">
          <a:xfrm>
            <a:off x="4459605" y="3973695"/>
            <a:ext cx="503238" cy="528637"/>
          </a:xfrm>
          <a:prstGeom prst="rect">
            <a:avLst/>
          </a:prstGeom>
          <a:solidFill>
            <a:srgbClr val="99FF66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39" name="Rectangle 178"/>
          <p:cNvSpPr>
            <a:spLocks noChangeArrowheads="1"/>
          </p:cNvSpPr>
          <p:nvPr/>
        </p:nvSpPr>
        <p:spPr bwMode="auto">
          <a:xfrm>
            <a:off x="4423093" y="183533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0" name="Rectangle 179"/>
          <p:cNvSpPr>
            <a:spLocks noChangeArrowheads="1"/>
          </p:cNvSpPr>
          <p:nvPr/>
        </p:nvSpPr>
        <p:spPr bwMode="auto">
          <a:xfrm>
            <a:off x="4459605" y="3238682"/>
            <a:ext cx="387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41" name="Rectangle 180"/>
          <p:cNvSpPr>
            <a:spLocks noChangeArrowheads="1"/>
          </p:cNvSpPr>
          <p:nvPr/>
        </p:nvSpPr>
        <p:spPr bwMode="auto">
          <a:xfrm>
            <a:off x="4496118" y="4678545"/>
            <a:ext cx="387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=</a:t>
            </a:r>
          </a:p>
        </p:txBody>
      </p:sp>
      <p:pic>
        <p:nvPicPr>
          <p:cNvPr id="42" name="Picture 181" descr="câu hỏ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5126220"/>
            <a:ext cx="419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9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8" grpId="1"/>
      <p:bldP spid="29" grpId="0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468257" y="751024"/>
            <a:ext cx="8964612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Ví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Arial" panose="020B0604020202020204" pitchFamily="34" charset="0"/>
              </a:rPr>
              <a:t>dụ</a:t>
            </a: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 1:</a:t>
            </a:r>
            <a:r>
              <a:rPr lang="en-US" altLang="en-US" sz="3200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Một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hình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chữ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nhật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có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diện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tích</a:t>
            </a:r>
            <a:r>
              <a:rPr lang="en-US" altLang="en-US" sz="3200" b="1" dirty="0">
                <a:latin typeface="Arial" panose="020B0604020202020204" pitchFamily="34" charset="0"/>
              </a:rPr>
              <a:t> 34m</a:t>
            </a:r>
            <a:r>
              <a:rPr lang="en-US" altLang="en-US" sz="3200" b="1" baseline="30000" dirty="0">
                <a:latin typeface="Arial" panose="020B0604020202020204" pitchFamily="34" charset="0"/>
              </a:rPr>
              <a:t>2</a:t>
            </a:r>
            <a:r>
              <a:rPr lang="en-US" altLang="en-US" sz="3200" b="1" dirty="0">
                <a:latin typeface="Arial" panose="020B0604020202020204" pitchFamily="34" charset="0"/>
              </a:rPr>
              <a:t>,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dài</a:t>
            </a:r>
            <a:r>
              <a:rPr lang="en-US" altLang="en-US" sz="3200" b="1" dirty="0">
                <a:latin typeface="Arial" panose="020B0604020202020204" pitchFamily="34" charset="0"/>
              </a:rPr>
              <a:t> 8,5m. </a:t>
            </a:r>
            <a:r>
              <a:rPr lang="en-US" altLang="en-US" sz="3200" b="1" dirty="0" err="1">
                <a:latin typeface="Arial" panose="020B0604020202020204" pitchFamily="34" charset="0"/>
              </a:rPr>
              <a:t>Hỏi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chiều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rộng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mảnh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vườn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bao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nhiêu</a:t>
            </a:r>
            <a:r>
              <a:rPr lang="en-US" altLang="en-US" sz="3200" b="1" dirty="0">
                <a:latin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</a:rPr>
              <a:t>mét</a:t>
            </a:r>
            <a:r>
              <a:rPr lang="en-US" altLang="en-US" sz="3200" b="1" dirty="0">
                <a:latin typeface="Arial" panose="020B0604020202020204" pitchFamily="34" charset="0"/>
              </a:rPr>
              <a:t>?</a:t>
            </a:r>
            <a:endParaRPr lang="en-US" altLang="en-US" sz="3200" b="1" baseline="30000" dirty="0">
              <a:latin typeface="Arial" panose="020B0604020202020204" pitchFamily="34" charset="0"/>
            </a:endParaRPr>
          </a:p>
        </p:txBody>
      </p:sp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1468257" y="2335349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phải thực hiện phép chia:  34 : 8,5 </a:t>
            </a:r>
            <a:r>
              <a:rPr lang="en-US" altLang="en-US" sz="3200" b="1">
                <a:solidFill>
                  <a:srgbClr val="3333CC"/>
                </a:solidFill>
                <a:latin typeface="Arial" panose="020B0604020202020204" pitchFamily="34" charset="0"/>
              </a:rPr>
              <a:t>= ?( m)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1576207" y="3051312"/>
            <a:ext cx="44275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Ta có:  34 : 8,5 =</a:t>
            </a:r>
            <a:endParaRPr lang="en-US" altLang="en-US" sz="32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2223907" y="3664087"/>
            <a:ext cx="47529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0000CC"/>
                </a:solidFill>
                <a:latin typeface="Arial" panose="020B0604020202020204" pitchFamily="34" charset="0"/>
              </a:rPr>
              <a:t>       34 : 8,5 =</a:t>
            </a:r>
            <a:endParaRPr lang="en-US" altLang="en-US" sz="44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32"/>
          <p:cNvSpPr txBox="1">
            <a:spLocks noChangeArrowheads="1"/>
          </p:cNvSpPr>
          <p:nvPr/>
        </p:nvSpPr>
        <p:spPr bwMode="auto">
          <a:xfrm>
            <a:off x="4816294" y="3019562"/>
            <a:ext cx="4105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(34 x 10) : (8,5 x 10)</a:t>
            </a:r>
            <a:endParaRPr lang="en-US" altLang="en-US" sz="3200" b="1">
              <a:latin typeface="Arial" panose="020B0604020202020204" pitchFamily="34" charset="0"/>
            </a:endParaRPr>
          </a:p>
        </p:txBody>
      </p:sp>
      <p:sp>
        <p:nvSpPr>
          <p:cNvPr id="13" name="Text Box 33"/>
          <p:cNvSpPr txBox="1">
            <a:spLocks noChangeArrowheads="1"/>
          </p:cNvSpPr>
          <p:nvPr/>
        </p:nvSpPr>
        <p:spPr bwMode="auto">
          <a:xfrm>
            <a:off x="4816294" y="3662499"/>
            <a:ext cx="29876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3300"/>
                </a:solidFill>
                <a:latin typeface="Arial" panose="020B0604020202020204" pitchFamily="34" charset="0"/>
              </a:rPr>
              <a:t>340 : 85</a:t>
            </a:r>
            <a:r>
              <a:rPr lang="en-US" altLang="en-US" sz="32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5901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524C510-9D0B-4634-A6DF-36FAAC49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6545">
            <a:off x="9994951" y="174036"/>
            <a:ext cx="2295525" cy="2505075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96686" y="822371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latin typeface="Arial" panose="020B0604020202020204" pitchFamily="34" charset="0"/>
              </a:rPr>
              <a:t>Ta có thể đặt tính phép chia </a:t>
            </a:r>
            <a:r>
              <a:rPr lang="en-US" altLang="en-US" sz="2800" b="1">
                <a:solidFill>
                  <a:srgbClr val="3333CC"/>
                </a:solidFill>
                <a:latin typeface="Arial" panose="020B0604020202020204" pitchFamily="34" charset="0"/>
              </a:rPr>
              <a:t>34 : 8,5</a:t>
            </a:r>
            <a:r>
              <a:rPr lang="en-US" altLang="en-US" sz="2800" b="1">
                <a:latin typeface="Arial" panose="020B0604020202020204" pitchFamily="34" charset="0"/>
              </a:rPr>
              <a:t> rồi làm như sau: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88849" y="1793921"/>
            <a:ext cx="8286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34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747736" y="1901871"/>
            <a:ext cx="1116013" cy="1547812"/>
            <a:chOff x="1701" y="1026"/>
            <a:chExt cx="703" cy="975"/>
          </a:xfrm>
        </p:grpSpPr>
        <p:sp>
          <p:nvSpPr>
            <p:cNvPr id="11" name="Line 6"/>
            <p:cNvSpPr>
              <a:spLocks noChangeShapeType="1"/>
            </p:cNvSpPr>
            <p:nvPr/>
          </p:nvSpPr>
          <p:spPr bwMode="auto">
            <a:xfrm>
              <a:off x="1701" y="1026"/>
              <a:ext cx="0" cy="9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7"/>
            <p:cNvSpPr>
              <a:spLocks noChangeShapeType="1"/>
            </p:cNvSpPr>
            <p:nvPr/>
          </p:nvSpPr>
          <p:spPr bwMode="auto">
            <a:xfrm>
              <a:off x="1701" y="1425"/>
              <a:ext cx="7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892199" y="1722483"/>
            <a:ext cx="11525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8,5</a:t>
            </a:r>
            <a:r>
              <a:rPr lang="en-US" altLang="en-US" sz="4400">
                <a:latin typeface="Times New Roman" panose="02020603050405020304" pitchFamily="18" charset="0"/>
              </a:rPr>
              <a:t>     </a:t>
            </a:r>
            <a:r>
              <a:rPr lang="en-US" altLang="en-US" sz="44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96686" y="377353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1: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Đếm ở phần thập phân của Số chia có 1 chữ số.</a:t>
            </a:r>
          </a:p>
        </p:txBody>
      </p:sp>
      <p:pic>
        <p:nvPicPr>
          <p:cNvPr id="1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4445">
            <a:off x="3684361" y="1649458"/>
            <a:ext cx="75723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6686" y="4241846"/>
            <a:ext cx="6192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2: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Thêm 1 chữ số 0 vào bên phải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00036" y="1793921"/>
            <a:ext cx="7207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696686" y="5008608"/>
            <a:ext cx="5903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3: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Gạch bỏ dấu phẩy ở Số chia.</a:t>
            </a:r>
            <a:r>
              <a:rPr lang="en-US" altLang="en-US" sz="24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3289074" y="2225721"/>
            <a:ext cx="250825" cy="1508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96686" y="546580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  <a:latin typeface="Arial" panose="020B0604020202020204" pitchFamily="34" charset="0"/>
              </a:rPr>
              <a:t>Bước 4:</a:t>
            </a:r>
            <a:r>
              <a:rPr lang="en-US" altLang="en-US" sz="2400">
                <a:latin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Thực hiện phép chia như chia hai số tự nhiên. 340 : 85 </a:t>
            </a:r>
          </a:p>
        </p:txBody>
      </p:sp>
      <p:sp>
        <p:nvSpPr>
          <p:cNvPr id="24" name="Freeform 26"/>
          <p:cNvSpPr>
            <a:spLocks/>
          </p:cNvSpPr>
          <p:nvPr/>
        </p:nvSpPr>
        <p:spPr bwMode="auto">
          <a:xfrm>
            <a:off x="1812699" y="1865358"/>
            <a:ext cx="539750" cy="125413"/>
          </a:xfrm>
          <a:custGeom>
            <a:avLst/>
            <a:gdLst>
              <a:gd name="T0" fmla="*/ 539750 w 340"/>
              <a:gd name="T1" fmla="*/ 125413 h 79"/>
              <a:gd name="T2" fmla="*/ 252413 w 340"/>
              <a:gd name="T3" fmla="*/ 17463 h 79"/>
              <a:gd name="T4" fmla="*/ 0 w 340"/>
              <a:gd name="T5" fmla="*/ 17463 h 79"/>
              <a:gd name="T6" fmla="*/ 0 60000 65536"/>
              <a:gd name="T7" fmla="*/ 0 60000 65536"/>
              <a:gd name="T8" fmla="*/ 0 60000 65536"/>
              <a:gd name="T9" fmla="*/ 0 w 340"/>
              <a:gd name="T10" fmla="*/ 0 h 79"/>
              <a:gd name="T11" fmla="*/ 340 w 340"/>
              <a:gd name="T12" fmla="*/ 79 h 7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" h="79">
                <a:moveTo>
                  <a:pt x="340" y="79"/>
                </a:moveTo>
                <a:cubicBezTo>
                  <a:pt x="278" y="50"/>
                  <a:pt x="216" y="22"/>
                  <a:pt x="159" y="11"/>
                </a:cubicBezTo>
                <a:cubicBezTo>
                  <a:pt x="102" y="0"/>
                  <a:pt x="26" y="11"/>
                  <a:pt x="0" y="1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" name="Picture 11" descr="AG0011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416">
            <a:off x="3431949" y="2514646"/>
            <a:ext cx="788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2855686" y="2622596"/>
            <a:ext cx="50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2100036" y="2622596"/>
            <a:ext cx="5762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181124" y="2586083"/>
            <a:ext cx="12239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solidFill>
                  <a:srgbClr val="6600FF"/>
                </a:solidFill>
                <a:latin typeface="Arial" panose="020B0604020202020204" pitchFamily="34" charset="0"/>
              </a:rPr>
              <a:t>(m)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4944836" y="2801983"/>
            <a:ext cx="3779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3333FF"/>
                </a:solidFill>
                <a:latin typeface="Arial" panose="020B0604020202020204" pitchFamily="34" charset="0"/>
              </a:rPr>
              <a:t>Vậy 34  : 8,5 = 4 (m)</a:t>
            </a:r>
          </a:p>
        </p:txBody>
      </p:sp>
      <p:sp>
        <p:nvSpPr>
          <p:cNvPr id="32" name="AutoShape 34"/>
          <p:cNvSpPr>
            <a:spLocks/>
          </p:cNvSpPr>
          <p:nvPr/>
        </p:nvSpPr>
        <p:spPr bwMode="auto">
          <a:xfrm>
            <a:off x="6132286" y="4422821"/>
            <a:ext cx="107950" cy="935037"/>
          </a:xfrm>
          <a:prstGeom prst="rightBrace">
            <a:avLst>
              <a:gd name="adj1" fmla="val 72181"/>
              <a:gd name="adj2" fmla="val 50000"/>
            </a:avLst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205311" y="4241846"/>
            <a:ext cx="381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FF"/>
                </a:solidFill>
                <a:latin typeface="Arial" panose="020B0604020202020204" pitchFamily="34" charset="0"/>
              </a:rPr>
              <a:t>(Đây chính là thực hiện phép nhân cả Số bị chia và Số chia với 10).</a:t>
            </a: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012724" y="4575221"/>
            <a:ext cx="1608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CC"/>
                </a:solidFill>
                <a:latin typeface="Arial" panose="020B0604020202020204" pitchFamily="34" charset="0"/>
              </a:rPr>
              <a:t>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13770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4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6" grpId="0"/>
      <p:bldP spid="17" grpId="0"/>
      <p:bldP spid="18" grpId="0"/>
      <p:bldP spid="19" grpId="0" animBg="1"/>
      <p:bldP spid="20" grpId="0"/>
      <p:bldP spid="24" grpId="0" animBg="1"/>
      <p:bldP spid="24" grpId="1" animBg="1"/>
      <p:bldP spid="24" grpId="2" animBg="1"/>
      <p:bldP spid="26" grpId="0"/>
      <p:bldP spid="27" grpId="0"/>
      <p:bldP spid="28" grpId="0"/>
      <p:bldP spid="32" grpId="0" animBg="1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524-6人教版五年级语文《走遍天下书为侣》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850</Words>
  <Application>Microsoft Office PowerPoint</Application>
  <PresentationFormat>Widescreen</PresentationFormat>
  <Paragraphs>141</Paragraphs>
  <Slides>19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 Black</vt:lpstr>
      <vt:lpstr>等线 Light</vt:lpstr>
      <vt:lpstr>Arial</vt:lpstr>
      <vt:lpstr>Source Han Serif SC</vt:lpstr>
      <vt:lpstr>Verdana</vt:lpstr>
      <vt:lpstr>等线</vt:lpstr>
      <vt:lpstr>AvantGarde-Demi</vt:lpstr>
      <vt:lpstr>Times New Roman</vt:lpstr>
      <vt:lpstr>iCiel Cadena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5-0524-6人教版五年级语文《走遍天下书为侣》</dc:title>
  <dc:creator>Administrator</dc:creator>
  <cp:lastModifiedBy>Admin</cp:lastModifiedBy>
  <cp:revision>44</cp:revision>
  <dcterms:created xsi:type="dcterms:W3CDTF">2019-05-23T07:47:43Z</dcterms:created>
  <dcterms:modified xsi:type="dcterms:W3CDTF">2021-12-07T15:24:35Z</dcterms:modified>
</cp:coreProperties>
</file>