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0" r:id="rId2"/>
    <p:sldId id="268" r:id="rId3"/>
    <p:sldId id="270" r:id="rId4"/>
    <p:sldId id="271" r:id="rId5"/>
    <p:sldId id="263" r:id="rId6"/>
    <p:sldId id="264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0000"/>
    <a:srgbClr val="663300"/>
    <a:srgbClr val="0033CC"/>
    <a:srgbClr val="990099"/>
    <a:srgbClr val="009900"/>
    <a:srgbClr val="CC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59" autoAdjust="0"/>
    <p:restoredTop sz="94599" autoAdjust="0"/>
  </p:normalViewPr>
  <p:slideViewPr>
    <p:cSldViewPr>
      <p:cViewPr>
        <p:scale>
          <a:sx n="75" d="100"/>
          <a:sy n="75" d="100"/>
        </p:scale>
        <p:origin x="-318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85C59DCD-5457-488A-B23F-9ECEDFDB17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3328FD1-8018-43D6-BEAF-3FD4A698EDE0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92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Huong dan : kiem tra bai cu,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B5237C-9306-4391-91D9-EAFB731D47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5319DC-857F-4BAC-8960-1012C5A0B2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197B6B-B698-4D1A-A90A-8411035FD9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B64F77-42BF-426E-BEF2-FD80428A3B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C8A2B1-C840-42E7-8D0F-A8D3C8319B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FD3034-682D-4FE5-83B4-7DCF483379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FFEFE5-FE74-4EA2-8CD5-AA773CB849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AC4C4-2B34-491A-9DAB-017CC3C037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3F879-7A71-43C9-9865-B1D121E69C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DB4627-3816-4914-9E99-FCDE587457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3A7D48-DBEF-4360-B62B-B5A0992A5D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D0287332-8565-48DD-B639-0B3CE851C4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3657600" y="609600"/>
            <a:ext cx="2286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b="1">
                <a:solidFill>
                  <a:srgbClr val="D6009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Toán</a:t>
            </a:r>
            <a:endParaRPr lang="en-US" sz="3600" b="1">
              <a:solidFill>
                <a:srgbClr val="D6009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/>
            </a:endParaRPr>
          </a:p>
        </p:txBody>
      </p:sp>
      <p:pic>
        <p:nvPicPr>
          <p:cNvPr id="2051" name="Picture 6" descr="BOOKANI2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2362200" y="1447800"/>
            <a:ext cx="4114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4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Kiểm tra bài cũ</a:t>
            </a:r>
            <a:r>
              <a:rPr lang="en-US" sz="2400" b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914400" y="2178050"/>
            <a:ext cx="7467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4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Tính diện tích của một hình thang có trung bình cộng hai đáy là 36 m  và chiều cao là 8 m.</a:t>
            </a:r>
            <a:r>
              <a:rPr lang="en-US" sz="2400">
                <a:latin typeface="Arial"/>
              </a:rPr>
              <a:t> </a:t>
            </a: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2590800" y="3124200"/>
            <a:ext cx="4495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400" b="1" i="1" u="sng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Bài giải :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Diện tích hình thang đó là:                   36 </a:t>
            </a:r>
            <a:r>
              <a:rPr lang="en-US" sz="24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x 8 = 288 (m</a:t>
            </a:r>
            <a:r>
              <a:rPr lang="en-US" sz="2400" b="1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2</a:t>
            </a:r>
            <a:r>
              <a:rPr lang="en-US" sz="24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)                                                  </a:t>
            </a: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Đáp số: </a:t>
            </a:r>
            <a:r>
              <a:rPr lang="en-US" sz="24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288 (m</a:t>
            </a:r>
            <a:r>
              <a:rPr lang="en-US" sz="2400" b="1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2</a:t>
            </a:r>
            <a:r>
              <a:rPr lang="en-US" sz="24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)</a:t>
            </a:r>
            <a:r>
              <a:rPr lang="en-US" sz="2400">
                <a:latin typeface="Arial"/>
              </a:rPr>
              <a:t> </a:t>
            </a:r>
            <a:endParaRPr lang="en-US" sz="2400" b="1">
              <a:effectLst>
                <a:outerShdw blurRad="38100" dist="38100" dir="2700000" algn="tl">
                  <a:srgbClr val="C0C0C0"/>
                </a:outerShdw>
              </a:effectLst>
              <a:latin typeface="Arial"/>
            </a:endParaRPr>
          </a:p>
        </p:txBody>
      </p:sp>
    </p:spTree>
  </p:cSld>
  <p:clrMapOvr>
    <a:masterClrMapping/>
  </p:clrMapOvr>
  <p:transition spd="slow">
    <p:wheel spokes="8"/>
    <p:sndAc>
      <p:stSnd>
        <p:snd r:embed="rId3" name="camera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75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8" grpId="0" autoUpdateAnimBg="0"/>
      <p:bldP spid="10249" grpId="0" autoUpdateAnimBg="0"/>
      <p:bldP spid="10250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BOOKANI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0"/>
            <a:ext cx="914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2" name="Oval 4"/>
          <p:cNvSpPr>
            <a:spLocks noChangeArrowheads="1"/>
          </p:cNvSpPr>
          <p:nvPr/>
        </p:nvSpPr>
        <p:spPr bwMode="auto">
          <a:xfrm>
            <a:off x="228600" y="1219200"/>
            <a:ext cx="449263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24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  <a:cs typeface="Arial" charset="0"/>
              </a:rPr>
              <a:t>1</a:t>
            </a:r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3200400" y="0"/>
            <a:ext cx="2286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b="1">
                <a:solidFill>
                  <a:srgbClr val="D6009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Toán</a:t>
            </a:r>
            <a:endParaRPr lang="en-US" sz="3600" b="1">
              <a:solidFill>
                <a:srgbClr val="D6009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/>
            </a:endParaRPr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838200" y="1295400"/>
            <a:ext cx="7772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400" b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Để biểu thị số cây do từng học sinh trong nhóm CÂY XANH trồng trong vườn trường có thể dùng biểu đồ dưới đây :</a:t>
            </a:r>
          </a:p>
        </p:txBody>
      </p:sp>
      <p:graphicFrame>
        <p:nvGraphicFramePr>
          <p:cNvPr id="22672" name="Group 144"/>
          <p:cNvGraphicFramePr>
            <a:graphicFrameLocks noGrp="1"/>
          </p:cNvGraphicFramePr>
          <p:nvPr/>
        </p:nvGraphicFramePr>
        <p:xfrm>
          <a:off x="5791200" y="2981325"/>
          <a:ext cx="2362200" cy="2193925"/>
        </p:xfrm>
        <a:graphic>
          <a:graphicData uri="http://schemas.openxmlformats.org/drawingml/2006/table">
            <a:tbl>
              <a:tblPr/>
              <a:tblGrid>
                <a:gridCol w="214313"/>
                <a:gridCol w="215900"/>
                <a:gridCol w="214312"/>
                <a:gridCol w="214313"/>
                <a:gridCol w="214312"/>
                <a:gridCol w="215900"/>
                <a:gridCol w="214313"/>
                <a:gridCol w="214312"/>
                <a:gridCol w="214313"/>
                <a:gridCol w="215900"/>
                <a:gridCol w="214312"/>
              </a:tblGrid>
              <a:tr h="2437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7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7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7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7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7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7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7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7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659" name="Text Box 131"/>
          <p:cNvSpPr txBox="1">
            <a:spLocks noChangeArrowheads="1"/>
          </p:cNvSpPr>
          <p:nvPr/>
        </p:nvSpPr>
        <p:spPr bwMode="auto">
          <a:xfrm>
            <a:off x="5410200" y="3124200"/>
            <a:ext cx="304800" cy="189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9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8</a:t>
            </a:r>
          </a:p>
          <a:p>
            <a:pPr>
              <a:spcBef>
                <a:spcPct val="50000"/>
              </a:spcBef>
              <a:defRPr/>
            </a:pPr>
            <a:r>
              <a:rPr lang="en-US" sz="9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7</a:t>
            </a:r>
          </a:p>
          <a:p>
            <a:pPr>
              <a:spcBef>
                <a:spcPct val="50000"/>
              </a:spcBef>
              <a:defRPr/>
            </a:pPr>
            <a:r>
              <a:rPr lang="en-US" sz="9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6</a:t>
            </a:r>
          </a:p>
          <a:p>
            <a:pPr>
              <a:spcBef>
                <a:spcPct val="50000"/>
              </a:spcBef>
              <a:defRPr/>
            </a:pPr>
            <a:r>
              <a:rPr lang="en-US" sz="9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5</a:t>
            </a:r>
          </a:p>
          <a:p>
            <a:pPr>
              <a:spcBef>
                <a:spcPct val="50000"/>
              </a:spcBef>
              <a:defRPr/>
            </a:pPr>
            <a:r>
              <a:rPr lang="en-US" sz="9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4</a:t>
            </a:r>
          </a:p>
          <a:p>
            <a:pPr>
              <a:spcBef>
                <a:spcPct val="50000"/>
              </a:spcBef>
              <a:defRPr/>
            </a:pPr>
            <a:r>
              <a:rPr lang="en-US" sz="9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3</a:t>
            </a:r>
          </a:p>
          <a:p>
            <a:pPr>
              <a:spcBef>
                <a:spcPct val="50000"/>
              </a:spcBef>
              <a:defRPr/>
            </a:pPr>
            <a:r>
              <a:rPr lang="en-US" sz="9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2</a:t>
            </a:r>
          </a:p>
          <a:p>
            <a:pPr>
              <a:spcBef>
                <a:spcPct val="50000"/>
              </a:spcBef>
              <a:defRPr/>
            </a:pPr>
            <a:r>
              <a:rPr lang="en-US" sz="9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1</a:t>
            </a:r>
          </a:p>
          <a:p>
            <a:pPr>
              <a:spcBef>
                <a:spcPct val="50000"/>
              </a:spcBef>
              <a:defRPr/>
            </a:pPr>
            <a:r>
              <a:rPr lang="en-US" sz="9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0</a:t>
            </a:r>
          </a:p>
        </p:txBody>
      </p:sp>
      <p:sp>
        <p:nvSpPr>
          <p:cNvPr id="22660" name="Text Box 132"/>
          <p:cNvSpPr txBox="1">
            <a:spLocks noChangeArrowheads="1"/>
          </p:cNvSpPr>
          <p:nvPr/>
        </p:nvSpPr>
        <p:spPr bwMode="auto">
          <a:xfrm>
            <a:off x="5638800" y="2362200"/>
            <a:ext cx="3352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Arial" charset="0"/>
              </a:rPr>
              <a:t>Số cây do nhóm CÂY XANH trồng trong vườn trường</a:t>
            </a:r>
          </a:p>
        </p:txBody>
      </p:sp>
      <p:sp>
        <p:nvSpPr>
          <p:cNvPr id="22661" name="Text Box 133"/>
          <p:cNvSpPr txBox="1">
            <a:spLocks noChangeArrowheads="1"/>
          </p:cNvSpPr>
          <p:nvPr/>
        </p:nvSpPr>
        <p:spPr bwMode="auto">
          <a:xfrm>
            <a:off x="4648200" y="2743200"/>
            <a:ext cx="121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Arial" charset="0"/>
              </a:rPr>
              <a:t>(Số cây)</a:t>
            </a:r>
          </a:p>
        </p:txBody>
      </p:sp>
      <p:sp>
        <p:nvSpPr>
          <p:cNvPr id="22662" name="Text Box 134"/>
          <p:cNvSpPr txBox="1">
            <a:spLocks noChangeArrowheads="1"/>
          </p:cNvSpPr>
          <p:nvPr/>
        </p:nvSpPr>
        <p:spPr bwMode="auto">
          <a:xfrm>
            <a:off x="8153400" y="5105400"/>
            <a:ext cx="9906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(Học sinh)</a:t>
            </a:r>
          </a:p>
        </p:txBody>
      </p:sp>
      <p:sp>
        <p:nvSpPr>
          <p:cNvPr id="22663" name="Text Box 135"/>
          <p:cNvSpPr txBox="1">
            <a:spLocks noChangeArrowheads="1"/>
          </p:cNvSpPr>
          <p:nvPr/>
        </p:nvSpPr>
        <p:spPr bwMode="auto">
          <a:xfrm>
            <a:off x="5791200" y="5257800"/>
            <a:ext cx="5334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400" b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Lan</a:t>
            </a:r>
          </a:p>
        </p:txBody>
      </p:sp>
      <p:sp>
        <p:nvSpPr>
          <p:cNvPr id="22664" name="Text Box 136"/>
          <p:cNvSpPr txBox="1">
            <a:spLocks noChangeArrowheads="1"/>
          </p:cNvSpPr>
          <p:nvPr/>
        </p:nvSpPr>
        <p:spPr bwMode="auto">
          <a:xfrm>
            <a:off x="6248400" y="5257800"/>
            <a:ext cx="609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400" b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Hoa</a:t>
            </a:r>
          </a:p>
        </p:txBody>
      </p:sp>
      <p:sp>
        <p:nvSpPr>
          <p:cNvPr id="22665" name="Text Box 137"/>
          <p:cNvSpPr txBox="1">
            <a:spLocks noChangeArrowheads="1"/>
          </p:cNvSpPr>
          <p:nvPr/>
        </p:nvSpPr>
        <p:spPr bwMode="auto">
          <a:xfrm>
            <a:off x="6705600" y="5257800"/>
            <a:ext cx="609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400" b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Liên</a:t>
            </a:r>
          </a:p>
        </p:txBody>
      </p:sp>
      <p:sp>
        <p:nvSpPr>
          <p:cNvPr id="22666" name="Text Box 138"/>
          <p:cNvSpPr txBox="1">
            <a:spLocks noChangeArrowheads="1"/>
          </p:cNvSpPr>
          <p:nvPr/>
        </p:nvSpPr>
        <p:spPr bwMode="auto">
          <a:xfrm>
            <a:off x="7162800" y="5257800"/>
            <a:ext cx="609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400" b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Mai</a:t>
            </a:r>
          </a:p>
        </p:txBody>
      </p:sp>
      <p:sp>
        <p:nvSpPr>
          <p:cNvPr id="22667" name="Text Box 139"/>
          <p:cNvSpPr txBox="1">
            <a:spLocks noChangeArrowheads="1"/>
          </p:cNvSpPr>
          <p:nvPr/>
        </p:nvSpPr>
        <p:spPr bwMode="auto">
          <a:xfrm>
            <a:off x="7620000" y="5257800"/>
            <a:ext cx="9144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400" b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Dũng</a:t>
            </a:r>
          </a:p>
        </p:txBody>
      </p:sp>
      <p:sp>
        <p:nvSpPr>
          <p:cNvPr id="22673" name="Text Box 145"/>
          <p:cNvSpPr txBox="1">
            <a:spLocks noChangeArrowheads="1"/>
          </p:cNvSpPr>
          <p:nvPr/>
        </p:nvSpPr>
        <p:spPr bwMode="auto">
          <a:xfrm>
            <a:off x="609600" y="2667000"/>
            <a:ext cx="3810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Dựa vào biểu đồ hãy trả lời các câu hỏi sau:</a:t>
            </a:r>
          </a:p>
        </p:txBody>
      </p:sp>
      <p:sp>
        <p:nvSpPr>
          <p:cNvPr id="22674" name="Text Box 146"/>
          <p:cNvSpPr txBox="1">
            <a:spLocks noChangeArrowheads="1"/>
          </p:cNvSpPr>
          <p:nvPr/>
        </p:nvSpPr>
        <p:spPr bwMode="auto">
          <a:xfrm>
            <a:off x="0" y="3733800"/>
            <a:ext cx="5105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000" b="1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a) Có mấy học sinh trồng cây? Mỗi học sinh trồng được bao nhiêu cây?</a:t>
            </a:r>
          </a:p>
        </p:txBody>
      </p:sp>
      <p:sp>
        <p:nvSpPr>
          <p:cNvPr id="22675" name="Text Box 147"/>
          <p:cNvSpPr txBox="1">
            <a:spLocks noChangeArrowheads="1"/>
          </p:cNvSpPr>
          <p:nvPr/>
        </p:nvSpPr>
        <p:spPr bwMode="auto">
          <a:xfrm>
            <a:off x="0" y="4495800"/>
            <a:ext cx="502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latin typeface="Arial" charset="0"/>
              </a:rPr>
              <a:t>b) Bạn nào trồng được ít cây nhất?</a:t>
            </a:r>
          </a:p>
        </p:txBody>
      </p:sp>
      <p:sp>
        <p:nvSpPr>
          <p:cNvPr id="22676" name="Text Box 148"/>
          <p:cNvSpPr txBox="1">
            <a:spLocks noChangeArrowheads="1"/>
          </p:cNvSpPr>
          <p:nvPr/>
        </p:nvSpPr>
        <p:spPr bwMode="auto">
          <a:xfrm>
            <a:off x="0" y="4953000"/>
            <a:ext cx="5410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000" b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c) Bạn nào trồng  nhiều cây nhất?</a:t>
            </a:r>
          </a:p>
        </p:txBody>
      </p:sp>
      <p:sp>
        <p:nvSpPr>
          <p:cNvPr id="22677" name="Text Box 149"/>
          <p:cNvSpPr txBox="1">
            <a:spLocks noChangeArrowheads="1"/>
          </p:cNvSpPr>
          <p:nvPr/>
        </p:nvSpPr>
        <p:spPr bwMode="auto">
          <a:xfrm>
            <a:off x="0" y="5562600"/>
            <a:ext cx="7620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0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d) Những bạn nào trồng được nhiều cây hơn bạn Dũng?</a:t>
            </a:r>
          </a:p>
        </p:txBody>
      </p:sp>
      <p:sp>
        <p:nvSpPr>
          <p:cNvPr id="22678" name="Text Box 150"/>
          <p:cNvSpPr txBox="1">
            <a:spLocks noChangeArrowheads="1"/>
          </p:cNvSpPr>
          <p:nvPr/>
        </p:nvSpPr>
        <p:spPr bwMode="auto">
          <a:xfrm>
            <a:off x="0" y="6035675"/>
            <a:ext cx="7315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000" b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e) Những bạn nào trồng được ít cây hơn bạn Liên?</a:t>
            </a:r>
          </a:p>
        </p:txBody>
      </p:sp>
      <p:sp>
        <p:nvSpPr>
          <p:cNvPr id="22679" name="Text Box 151"/>
          <p:cNvSpPr txBox="1">
            <a:spLocks noChangeArrowheads="1"/>
          </p:cNvSpPr>
          <p:nvPr/>
        </p:nvSpPr>
        <p:spPr bwMode="auto">
          <a:xfrm>
            <a:off x="2819400" y="609600"/>
            <a:ext cx="3200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>
                <a:solidFill>
                  <a:schemeClr val="accent2"/>
                </a:solidFill>
                <a:latin typeface="Arial" charset="0"/>
                <a:cs typeface="Arial" charset="0"/>
              </a:rPr>
              <a:t>Ôn tập về biểu đồ</a:t>
            </a: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26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26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26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22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22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22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22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2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22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22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22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22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22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22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22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22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500"/>
                                        <p:tgtEl>
                                          <p:spTgt spid="22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22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500"/>
                                        <p:tgtEl>
                                          <p:spTgt spid="22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 animBg="1"/>
      <p:bldP spid="22536" grpId="0"/>
      <p:bldP spid="22659" grpId="0"/>
      <p:bldP spid="22660" grpId="0"/>
      <p:bldP spid="22661" grpId="0"/>
      <p:bldP spid="22662" grpId="0"/>
      <p:bldP spid="22663" grpId="0"/>
      <p:bldP spid="22664" grpId="0"/>
      <p:bldP spid="22665" grpId="0"/>
      <p:bldP spid="22666" grpId="0"/>
      <p:bldP spid="22667" grpId="0"/>
      <p:bldP spid="22673" grpId="0"/>
      <p:bldP spid="22674" grpId="0"/>
      <p:bldP spid="22675" grpId="0"/>
      <p:bldP spid="22676" grpId="0"/>
      <p:bldP spid="22677" grpId="0"/>
      <p:bldP spid="22678" grpId="0"/>
      <p:bldP spid="2267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BOOKANI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0"/>
            <a:ext cx="914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9" name="Oval 3"/>
          <p:cNvSpPr>
            <a:spLocks noChangeArrowheads="1"/>
          </p:cNvSpPr>
          <p:nvPr/>
        </p:nvSpPr>
        <p:spPr bwMode="auto">
          <a:xfrm>
            <a:off x="381000" y="1143000"/>
            <a:ext cx="449263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24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  <a:cs typeface="Arial" charset="0"/>
              </a:rPr>
              <a:t>1</a:t>
            </a:r>
          </a:p>
        </p:txBody>
      </p:sp>
      <p:graphicFrame>
        <p:nvGraphicFramePr>
          <p:cNvPr id="29842" name="Group 146"/>
          <p:cNvGraphicFramePr>
            <a:graphicFrameLocks noGrp="1"/>
          </p:cNvGraphicFramePr>
          <p:nvPr/>
        </p:nvGraphicFramePr>
        <p:xfrm>
          <a:off x="5791200" y="2667000"/>
          <a:ext cx="2362200" cy="2214563"/>
        </p:xfrm>
        <a:graphic>
          <a:graphicData uri="http://schemas.openxmlformats.org/drawingml/2006/table">
            <a:tbl>
              <a:tblPr/>
              <a:tblGrid>
                <a:gridCol w="214313"/>
                <a:gridCol w="215900"/>
                <a:gridCol w="214312"/>
                <a:gridCol w="214313"/>
                <a:gridCol w="214312"/>
                <a:gridCol w="215900"/>
                <a:gridCol w="214313"/>
                <a:gridCol w="214312"/>
                <a:gridCol w="214313"/>
                <a:gridCol w="215900"/>
                <a:gridCol w="214312"/>
              </a:tblGrid>
              <a:tr h="243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3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9826" name="Text Box 130"/>
          <p:cNvSpPr txBox="1">
            <a:spLocks noChangeArrowheads="1"/>
          </p:cNvSpPr>
          <p:nvPr/>
        </p:nvSpPr>
        <p:spPr bwMode="auto">
          <a:xfrm>
            <a:off x="5410200" y="2895600"/>
            <a:ext cx="304800" cy="189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9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8</a:t>
            </a:r>
          </a:p>
          <a:p>
            <a:pPr>
              <a:spcBef>
                <a:spcPct val="50000"/>
              </a:spcBef>
              <a:defRPr/>
            </a:pPr>
            <a:r>
              <a:rPr lang="en-US" sz="9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7</a:t>
            </a:r>
          </a:p>
          <a:p>
            <a:pPr>
              <a:spcBef>
                <a:spcPct val="50000"/>
              </a:spcBef>
              <a:defRPr/>
            </a:pPr>
            <a:r>
              <a:rPr lang="en-US" sz="9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6</a:t>
            </a:r>
          </a:p>
          <a:p>
            <a:pPr>
              <a:spcBef>
                <a:spcPct val="50000"/>
              </a:spcBef>
              <a:defRPr/>
            </a:pPr>
            <a:r>
              <a:rPr lang="en-US" sz="9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5</a:t>
            </a:r>
          </a:p>
          <a:p>
            <a:pPr>
              <a:spcBef>
                <a:spcPct val="50000"/>
              </a:spcBef>
              <a:defRPr/>
            </a:pPr>
            <a:r>
              <a:rPr lang="en-US" sz="9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4</a:t>
            </a:r>
          </a:p>
          <a:p>
            <a:pPr>
              <a:spcBef>
                <a:spcPct val="50000"/>
              </a:spcBef>
              <a:defRPr/>
            </a:pPr>
            <a:r>
              <a:rPr lang="en-US" sz="9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3</a:t>
            </a:r>
          </a:p>
          <a:p>
            <a:pPr>
              <a:spcBef>
                <a:spcPct val="50000"/>
              </a:spcBef>
              <a:defRPr/>
            </a:pPr>
            <a:r>
              <a:rPr lang="en-US" sz="9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2</a:t>
            </a:r>
          </a:p>
          <a:p>
            <a:pPr>
              <a:spcBef>
                <a:spcPct val="50000"/>
              </a:spcBef>
              <a:defRPr/>
            </a:pPr>
            <a:r>
              <a:rPr lang="en-US" sz="9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1</a:t>
            </a:r>
          </a:p>
          <a:p>
            <a:pPr>
              <a:spcBef>
                <a:spcPct val="50000"/>
              </a:spcBef>
              <a:defRPr/>
            </a:pPr>
            <a:r>
              <a:rPr lang="en-US" sz="9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0</a:t>
            </a:r>
          </a:p>
        </p:txBody>
      </p:sp>
      <p:sp>
        <p:nvSpPr>
          <p:cNvPr id="4223" name="Text Box 133"/>
          <p:cNvSpPr txBox="1">
            <a:spLocks noChangeArrowheads="1"/>
          </p:cNvSpPr>
          <p:nvPr/>
        </p:nvSpPr>
        <p:spPr bwMode="auto">
          <a:xfrm>
            <a:off x="8001000" y="4800600"/>
            <a:ext cx="1143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(Học sinh)</a:t>
            </a:r>
          </a:p>
        </p:txBody>
      </p:sp>
      <p:sp>
        <p:nvSpPr>
          <p:cNvPr id="29830" name="Text Box 134"/>
          <p:cNvSpPr txBox="1">
            <a:spLocks noChangeArrowheads="1"/>
          </p:cNvSpPr>
          <p:nvPr/>
        </p:nvSpPr>
        <p:spPr bwMode="auto">
          <a:xfrm>
            <a:off x="5867400" y="4943475"/>
            <a:ext cx="4572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100" b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Lan</a:t>
            </a:r>
          </a:p>
        </p:txBody>
      </p:sp>
      <p:sp>
        <p:nvSpPr>
          <p:cNvPr id="29831" name="Text Box 135"/>
          <p:cNvSpPr txBox="1">
            <a:spLocks noChangeArrowheads="1"/>
          </p:cNvSpPr>
          <p:nvPr/>
        </p:nvSpPr>
        <p:spPr bwMode="auto">
          <a:xfrm>
            <a:off x="6324600" y="4953000"/>
            <a:ext cx="498475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100" b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Hoa</a:t>
            </a:r>
          </a:p>
        </p:txBody>
      </p:sp>
      <p:sp>
        <p:nvSpPr>
          <p:cNvPr id="29832" name="Text Box 136"/>
          <p:cNvSpPr txBox="1">
            <a:spLocks noChangeArrowheads="1"/>
          </p:cNvSpPr>
          <p:nvPr/>
        </p:nvSpPr>
        <p:spPr bwMode="auto">
          <a:xfrm>
            <a:off x="6781800" y="4953000"/>
            <a:ext cx="498475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100" b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Liờn</a:t>
            </a:r>
          </a:p>
        </p:txBody>
      </p:sp>
      <p:sp>
        <p:nvSpPr>
          <p:cNvPr id="29833" name="Text Box 137"/>
          <p:cNvSpPr txBox="1">
            <a:spLocks noChangeArrowheads="1"/>
          </p:cNvSpPr>
          <p:nvPr/>
        </p:nvSpPr>
        <p:spPr bwMode="auto">
          <a:xfrm>
            <a:off x="7162800" y="4953000"/>
            <a:ext cx="498475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100" b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Mai</a:t>
            </a:r>
          </a:p>
        </p:txBody>
      </p:sp>
      <p:sp>
        <p:nvSpPr>
          <p:cNvPr id="29834" name="Text Box 138"/>
          <p:cNvSpPr txBox="1">
            <a:spLocks noChangeArrowheads="1"/>
          </p:cNvSpPr>
          <p:nvPr/>
        </p:nvSpPr>
        <p:spPr bwMode="auto">
          <a:xfrm>
            <a:off x="7620000" y="4953000"/>
            <a:ext cx="6096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100" b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Dũng</a:t>
            </a:r>
          </a:p>
        </p:txBody>
      </p:sp>
      <p:sp>
        <p:nvSpPr>
          <p:cNvPr id="29835" name="Text Box 139"/>
          <p:cNvSpPr txBox="1">
            <a:spLocks noChangeArrowheads="1"/>
          </p:cNvSpPr>
          <p:nvPr/>
        </p:nvSpPr>
        <p:spPr bwMode="auto">
          <a:xfrm>
            <a:off x="1676400" y="1447800"/>
            <a:ext cx="129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 i="1" u="sng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Trả lời:</a:t>
            </a:r>
          </a:p>
        </p:txBody>
      </p:sp>
      <p:sp>
        <p:nvSpPr>
          <p:cNvPr id="29836" name="Text Box 140"/>
          <p:cNvSpPr txBox="1">
            <a:spLocks noChangeArrowheads="1"/>
          </p:cNvSpPr>
          <p:nvPr/>
        </p:nvSpPr>
        <p:spPr bwMode="auto">
          <a:xfrm>
            <a:off x="152400" y="2133600"/>
            <a:ext cx="48006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a</a:t>
            </a:r>
            <a:r>
              <a:rPr lang="en-US" sz="2000" b="1">
                <a:solidFill>
                  <a:srgbClr val="CC0099"/>
                </a:solidFill>
                <a:latin typeface="Arial"/>
              </a:rPr>
              <a:t>)</a:t>
            </a:r>
            <a:r>
              <a:rPr lang="en-US" sz="2000" b="1">
                <a:solidFill>
                  <a:schemeClr val="hlink"/>
                </a:solidFill>
                <a:latin typeface="Arial"/>
              </a:rPr>
              <a:t> </a:t>
            </a:r>
            <a:r>
              <a:rPr lang="en-US" sz="2000" b="1">
                <a:solidFill>
                  <a:srgbClr val="0033CC"/>
                </a:solidFill>
                <a:latin typeface="Arial"/>
              </a:rPr>
              <a:t>Có 5 học sinh trồng cây. Bạn Lan trồng 3 cây, bạn Hoa trồng 2 cây, bạn Liên trồng 5 cây, bạn Mai trồng 8 cây, bạn Dũng trồng 4 cây.</a:t>
            </a:r>
          </a:p>
        </p:txBody>
      </p:sp>
      <p:sp>
        <p:nvSpPr>
          <p:cNvPr id="4231" name="Text Box 141"/>
          <p:cNvSpPr txBox="1">
            <a:spLocks noChangeArrowheads="1"/>
          </p:cNvSpPr>
          <p:nvPr/>
        </p:nvSpPr>
        <p:spPr bwMode="auto">
          <a:xfrm>
            <a:off x="152400" y="3886200"/>
            <a:ext cx="4800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000" b="1">
                <a:solidFill>
                  <a:srgbClr val="990099"/>
                </a:solidFill>
                <a:latin typeface="Arial" charset="0"/>
              </a:rPr>
              <a:t>b) Bạn Hoa trồng được ít cây nhất.</a:t>
            </a:r>
          </a:p>
        </p:txBody>
      </p:sp>
      <p:sp>
        <p:nvSpPr>
          <p:cNvPr id="29838" name="Text Box 142"/>
          <p:cNvSpPr txBox="1">
            <a:spLocks noChangeArrowheads="1"/>
          </p:cNvSpPr>
          <p:nvPr/>
        </p:nvSpPr>
        <p:spPr bwMode="auto">
          <a:xfrm>
            <a:off x="152400" y="4495800"/>
            <a:ext cx="4800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000" b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c) </a:t>
            </a:r>
            <a:r>
              <a:rPr lang="en-US" sz="20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Bạn Mai trồng  nhiều cây nhất.</a:t>
            </a:r>
          </a:p>
        </p:txBody>
      </p:sp>
      <p:sp>
        <p:nvSpPr>
          <p:cNvPr id="29839" name="Text Box 143"/>
          <p:cNvSpPr txBox="1">
            <a:spLocks noChangeArrowheads="1"/>
          </p:cNvSpPr>
          <p:nvPr/>
        </p:nvSpPr>
        <p:spPr bwMode="auto">
          <a:xfrm>
            <a:off x="0" y="5257800"/>
            <a:ext cx="7620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000" b="1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d) Bạn Liên và Mai trồng được nhiều cây hơn bạn Dũng.</a:t>
            </a:r>
          </a:p>
        </p:txBody>
      </p:sp>
      <p:sp>
        <p:nvSpPr>
          <p:cNvPr id="29840" name="Text Box 144"/>
          <p:cNvSpPr txBox="1">
            <a:spLocks noChangeArrowheads="1"/>
          </p:cNvSpPr>
          <p:nvPr/>
        </p:nvSpPr>
        <p:spPr bwMode="auto">
          <a:xfrm>
            <a:off x="152400" y="5943600"/>
            <a:ext cx="7620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0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e) Bạn Lan, Hoa, Dũng trồng được ít cây hơn bạn Liên.</a:t>
            </a:r>
          </a:p>
        </p:txBody>
      </p:sp>
      <p:sp>
        <p:nvSpPr>
          <p:cNvPr id="29844" name="Text Box 148"/>
          <p:cNvSpPr txBox="1">
            <a:spLocks noChangeArrowheads="1"/>
          </p:cNvSpPr>
          <p:nvPr/>
        </p:nvSpPr>
        <p:spPr bwMode="auto">
          <a:xfrm>
            <a:off x="3200400" y="0"/>
            <a:ext cx="2286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b="1">
                <a:solidFill>
                  <a:srgbClr val="D6009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Toán</a:t>
            </a:r>
            <a:endParaRPr lang="en-US" sz="3600" b="1">
              <a:solidFill>
                <a:srgbClr val="D6009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/>
            </a:endParaRPr>
          </a:p>
        </p:txBody>
      </p:sp>
      <p:sp>
        <p:nvSpPr>
          <p:cNvPr id="29845" name="Text Box 149"/>
          <p:cNvSpPr txBox="1">
            <a:spLocks noChangeArrowheads="1"/>
          </p:cNvSpPr>
          <p:nvPr/>
        </p:nvSpPr>
        <p:spPr bwMode="auto">
          <a:xfrm>
            <a:off x="2819400" y="609600"/>
            <a:ext cx="3200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>
                <a:solidFill>
                  <a:schemeClr val="accent2"/>
                </a:solidFill>
                <a:latin typeface="Arial" charset="0"/>
                <a:cs typeface="Arial" charset="0"/>
              </a:rPr>
              <a:t>Ôn tập về biểu đồ</a:t>
            </a:r>
          </a:p>
        </p:txBody>
      </p:sp>
      <p:sp>
        <p:nvSpPr>
          <p:cNvPr id="29846" name="Text Box 150"/>
          <p:cNvSpPr txBox="1">
            <a:spLocks noChangeArrowheads="1"/>
          </p:cNvSpPr>
          <p:nvPr/>
        </p:nvSpPr>
        <p:spPr bwMode="auto">
          <a:xfrm>
            <a:off x="5410200" y="1981200"/>
            <a:ext cx="3352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>
                <a:latin typeface="Arial" charset="0"/>
              </a:rPr>
              <a:t>Số cây do nhóm CÂY XANH trồng trong vườn trường</a:t>
            </a:r>
          </a:p>
        </p:txBody>
      </p:sp>
      <p:sp>
        <p:nvSpPr>
          <p:cNvPr id="29847" name="Text Box 151"/>
          <p:cNvSpPr txBox="1">
            <a:spLocks noChangeArrowheads="1"/>
          </p:cNvSpPr>
          <p:nvPr/>
        </p:nvSpPr>
        <p:spPr bwMode="auto">
          <a:xfrm>
            <a:off x="4800600" y="2590800"/>
            <a:ext cx="121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Arial" charset="0"/>
              </a:rPr>
              <a:t>(Số cây)</a:t>
            </a: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9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975"/>
                            </p:stCondLst>
                            <p:childTnLst>
                              <p:par>
                                <p:cTn id="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9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475"/>
                            </p:stCondLst>
                            <p:childTnLst>
                              <p:par>
                                <p:cTn id="1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29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845" grpId="0" autoUpdateAnimBg="0"/>
      <p:bldP spid="29846" grpId="0" autoUpdateAnimBg="0"/>
      <p:bldP spid="29847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3200400" y="0"/>
            <a:ext cx="2286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b="1">
                <a:solidFill>
                  <a:srgbClr val="D6009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Toán</a:t>
            </a:r>
            <a:endParaRPr lang="en-US" sz="3600" b="1">
              <a:solidFill>
                <a:srgbClr val="D6009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/>
            </a:endParaRP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2819400" y="609600"/>
            <a:ext cx="3200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>
                <a:solidFill>
                  <a:schemeClr val="accent2"/>
                </a:solidFill>
                <a:latin typeface="Arial" charset="0"/>
                <a:cs typeface="Arial" charset="0"/>
              </a:rPr>
              <a:t>Ôn tập về biểu đồ</a:t>
            </a:r>
          </a:p>
        </p:txBody>
      </p:sp>
      <p:pic>
        <p:nvPicPr>
          <p:cNvPr id="5124" name="Picture 4" descr="BOOKANI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0"/>
            <a:ext cx="914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5" name="Oval 5"/>
          <p:cNvSpPr>
            <a:spLocks noChangeArrowheads="1"/>
          </p:cNvSpPr>
          <p:nvPr/>
        </p:nvSpPr>
        <p:spPr bwMode="auto">
          <a:xfrm>
            <a:off x="152400" y="1219200"/>
            <a:ext cx="449263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24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  <a:cs typeface="Arial" charset="0"/>
              </a:rPr>
              <a:t>2</a:t>
            </a:r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685800" y="1143000"/>
            <a:ext cx="8229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a) Hãy bổ sung vào các ô còn bỏ trống trong bảng dưới đây:</a:t>
            </a:r>
          </a:p>
        </p:txBody>
      </p:sp>
      <p:sp>
        <p:nvSpPr>
          <p:cNvPr id="30727" name="Text Box 7"/>
          <p:cNvSpPr txBox="1">
            <a:spLocks noChangeArrowheads="1"/>
          </p:cNvSpPr>
          <p:nvPr/>
        </p:nvSpPr>
        <p:spPr bwMode="auto">
          <a:xfrm>
            <a:off x="685800" y="1905000"/>
            <a:ext cx="7848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33CC"/>
                </a:solidFill>
                <a:latin typeface="Arial" charset="0"/>
              </a:rPr>
              <a:t>Kết quả điều tra về ý thích ăn các loại quả của học sinh lớp 5A</a:t>
            </a:r>
          </a:p>
        </p:txBody>
      </p:sp>
      <p:graphicFrame>
        <p:nvGraphicFramePr>
          <p:cNvPr id="30785" name="Group 65"/>
          <p:cNvGraphicFramePr>
            <a:graphicFrameLocks noGrp="1"/>
          </p:cNvGraphicFramePr>
          <p:nvPr/>
        </p:nvGraphicFramePr>
        <p:xfrm>
          <a:off x="228600" y="2590800"/>
          <a:ext cx="8610600" cy="3482975"/>
        </p:xfrm>
        <a:graphic>
          <a:graphicData uri="http://schemas.openxmlformats.org/drawingml/2006/table">
            <a:tbl>
              <a:tblPr/>
              <a:tblGrid>
                <a:gridCol w="1371600"/>
                <a:gridCol w="5410200"/>
                <a:gridCol w="1828800"/>
              </a:tblGrid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Loại quả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Cách ghi số học sinh trong khi điều tra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Số học sinh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Cam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Táo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Nhãn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Chuối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Xoài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0795" name="Line 75"/>
          <p:cNvSpPr>
            <a:spLocks noChangeShapeType="1"/>
          </p:cNvSpPr>
          <p:nvPr/>
        </p:nvSpPr>
        <p:spPr bwMode="auto">
          <a:xfrm>
            <a:off x="2362200" y="3886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96" name="Line 76"/>
          <p:cNvSpPr>
            <a:spLocks noChangeShapeType="1"/>
          </p:cNvSpPr>
          <p:nvPr/>
        </p:nvSpPr>
        <p:spPr bwMode="auto">
          <a:xfrm>
            <a:off x="2514600" y="3886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97" name="Line 77"/>
          <p:cNvSpPr>
            <a:spLocks noChangeShapeType="1"/>
          </p:cNvSpPr>
          <p:nvPr/>
        </p:nvSpPr>
        <p:spPr bwMode="auto">
          <a:xfrm>
            <a:off x="2667000" y="3886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98" name="Line 78"/>
          <p:cNvSpPr>
            <a:spLocks noChangeShapeType="1"/>
          </p:cNvSpPr>
          <p:nvPr/>
        </p:nvSpPr>
        <p:spPr bwMode="auto">
          <a:xfrm>
            <a:off x="2667000" y="3886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99" name="Line 79"/>
          <p:cNvSpPr>
            <a:spLocks noChangeShapeType="1"/>
          </p:cNvSpPr>
          <p:nvPr/>
        </p:nvSpPr>
        <p:spPr bwMode="auto">
          <a:xfrm>
            <a:off x="2819400" y="3886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00" name="Line 80"/>
          <p:cNvSpPr>
            <a:spLocks noChangeShapeType="1"/>
          </p:cNvSpPr>
          <p:nvPr/>
        </p:nvSpPr>
        <p:spPr bwMode="auto">
          <a:xfrm>
            <a:off x="3200400" y="3886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01" name="Line 81"/>
          <p:cNvSpPr>
            <a:spLocks noChangeShapeType="1"/>
          </p:cNvSpPr>
          <p:nvPr/>
        </p:nvSpPr>
        <p:spPr bwMode="auto">
          <a:xfrm>
            <a:off x="3352800" y="3886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02" name="Line 82"/>
          <p:cNvSpPr>
            <a:spLocks noChangeShapeType="1"/>
          </p:cNvSpPr>
          <p:nvPr/>
        </p:nvSpPr>
        <p:spPr bwMode="auto">
          <a:xfrm>
            <a:off x="3505200" y="3886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03" name="Line 83"/>
          <p:cNvSpPr>
            <a:spLocks noChangeShapeType="1"/>
          </p:cNvSpPr>
          <p:nvPr/>
        </p:nvSpPr>
        <p:spPr bwMode="auto">
          <a:xfrm>
            <a:off x="2362200" y="4419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04" name="Line 84"/>
          <p:cNvSpPr>
            <a:spLocks noChangeShapeType="1"/>
          </p:cNvSpPr>
          <p:nvPr/>
        </p:nvSpPr>
        <p:spPr bwMode="auto">
          <a:xfrm>
            <a:off x="2514600" y="4419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05" name="Line 85"/>
          <p:cNvSpPr>
            <a:spLocks noChangeShapeType="1"/>
          </p:cNvSpPr>
          <p:nvPr/>
        </p:nvSpPr>
        <p:spPr bwMode="auto">
          <a:xfrm>
            <a:off x="2667000" y="4419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06" name="Line 86"/>
          <p:cNvSpPr>
            <a:spLocks noChangeShapeType="1"/>
          </p:cNvSpPr>
          <p:nvPr/>
        </p:nvSpPr>
        <p:spPr bwMode="auto">
          <a:xfrm>
            <a:off x="2362200" y="5029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07" name="Line 87"/>
          <p:cNvSpPr>
            <a:spLocks noChangeShapeType="1"/>
          </p:cNvSpPr>
          <p:nvPr/>
        </p:nvSpPr>
        <p:spPr bwMode="auto">
          <a:xfrm>
            <a:off x="2514600" y="5029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08" name="Line 88"/>
          <p:cNvSpPr>
            <a:spLocks noChangeShapeType="1"/>
          </p:cNvSpPr>
          <p:nvPr/>
        </p:nvSpPr>
        <p:spPr bwMode="auto">
          <a:xfrm>
            <a:off x="2667000" y="5029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09" name="Line 89"/>
          <p:cNvSpPr>
            <a:spLocks noChangeShapeType="1"/>
          </p:cNvSpPr>
          <p:nvPr/>
        </p:nvSpPr>
        <p:spPr bwMode="auto">
          <a:xfrm>
            <a:off x="2819400" y="5029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10" name="Line 90"/>
          <p:cNvSpPr>
            <a:spLocks noChangeShapeType="1"/>
          </p:cNvSpPr>
          <p:nvPr/>
        </p:nvSpPr>
        <p:spPr bwMode="auto">
          <a:xfrm>
            <a:off x="3200400" y="5029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11" name="Line 91"/>
          <p:cNvSpPr>
            <a:spLocks noChangeShapeType="1"/>
          </p:cNvSpPr>
          <p:nvPr/>
        </p:nvSpPr>
        <p:spPr bwMode="auto">
          <a:xfrm>
            <a:off x="3352800" y="5029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12" name="Line 92"/>
          <p:cNvSpPr>
            <a:spLocks noChangeShapeType="1"/>
          </p:cNvSpPr>
          <p:nvPr/>
        </p:nvSpPr>
        <p:spPr bwMode="auto">
          <a:xfrm>
            <a:off x="3505200" y="5029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13" name="Line 93"/>
          <p:cNvSpPr>
            <a:spLocks noChangeShapeType="1"/>
          </p:cNvSpPr>
          <p:nvPr/>
        </p:nvSpPr>
        <p:spPr bwMode="auto">
          <a:xfrm>
            <a:off x="3657600" y="5029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14" name="Line 94"/>
          <p:cNvSpPr>
            <a:spLocks noChangeShapeType="1"/>
          </p:cNvSpPr>
          <p:nvPr/>
        </p:nvSpPr>
        <p:spPr bwMode="auto">
          <a:xfrm>
            <a:off x="4038600" y="5029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15" name="Line 95"/>
          <p:cNvSpPr>
            <a:spLocks noChangeShapeType="1"/>
          </p:cNvSpPr>
          <p:nvPr/>
        </p:nvSpPr>
        <p:spPr bwMode="auto">
          <a:xfrm>
            <a:off x="4191000" y="5029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16" name="Line 96"/>
          <p:cNvSpPr>
            <a:spLocks noChangeShapeType="1"/>
          </p:cNvSpPr>
          <p:nvPr/>
        </p:nvSpPr>
        <p:spPr bwMode="auto">
          <a:xfrm>
            <a:off x="4343400" y="5029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17" name="Line 97"/>
          <p:cNvSpPr>
            <a:spLocks noChangeShapeType="1"/>
          </p:cNvSpPr>
          <p:nvPr/>
        </p:nvSpPr>
        <p:spPr bwMode="auto">
          <a:xfrm>
            <a:off x="4495800" y="5029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18" name="Line 98"/>
          <p:cNvSpPr>
            <a:spLocks noChangeShapeType="1"/>
          </p:cNvSpPr>
          <p:nvPr/>
        </p:nvSpPr>
        <p:spPr bwMode="auto">
          <a:xfrm>
            <a:off x="4876800" y="5029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19" name="Line 99"/>
          <p:cNvSpPr>
            <a:spLocks noChangeShapeType="1"/>
          </p:cNvSpPr>
          <p:nvPr/>
        </p:nvSpPr>
        <p:spPr bwMode="auto">
          <a:xfrm flipV="1">
            <a:off x="2362200" y="3886200"/>
            <a:ext cx="457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20" name="Line 100"/>
          <p:cNvSpPr>
            <a:spLocks noChangeShapeType="1"/>
          </p:cNvSpPr>
          <p:nvPr/>
        </p:nvSpPr>
        <p:spPr bwMode="auto">
          <a:xfrm flipV="1">
            <a:off x="2362200" y="5029200"/>
            <a:ext cx="457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21" name="Line 101"/>
          <p:cNvSpPr>
            <a:spLocks noChangeShapeType="1"/>
          </p:cNvSpPr>
          <p:nvPr/>
        </p:nvSpPr>
        <p:spPr bwMode="auto">
          <a:xfrm flipV="1">
            <a:off x="3200400" y="5029200"/>
            <a:ext cx="457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22" name="Line 102"/>
          <p:cNvSpPr>
            <a:spLocks noChangeShapeType="1"/>
          </p:cNvSpPr>
          <p:nvPr/>
        </p:nvSpPr>
        <p:spPr bwMode="auto">
          <a:xfrm flipV="1">
            <a:off x="4038600" y="5029200"/>
            <a:ext cx="457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07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07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5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0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0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8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9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9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9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10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10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10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10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1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1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autoUpdateAnimBg="0"/>
      <p:bldP spid="30725" grpId="0" animBg="1" autoUpdateAnimBg="0"/>
      <p:bldP spid="30726" grpId="0" autoUpdateAnimBg="0"/>
      <p:bldP spid="30727" grpId="0" autoUpdateAnimBg="0"/>
      <p:bldP spid="30795" grpId="0" animBg="1"/>
      <p:bldP spid="30796" grpId="0" animBg="1"/>
      <p:bldP spid="30797" grpId="0" animBg="1"/>
      <p:bldP spid="30798" grpId="0" animBg="1"/>
      <p:bldP spid="30799" grpId="0" animBg="1"/>
      <p:bldP spid="30800" grpId="0" animBg="1"/>
      <p:bldP spid="30801" grpId="0" animBg="1"/>
      <p:bldP spid="30802" grpId="0" animBg="1"/>
      <p:bldP spid="30803" grpId="0" animBg="1"/>
      <p:bldP spid="30804" grpId="0" animBg="1"/>
      <p:bldP spid="30805" grpId="0" animBg="1"/>
      <p:bldP spid="30806" grpId="0" animBg="1"/>
      <p:bldP spid="30807" grpId="0" animBg="1"/>
      <p:bldP spid="30808" grpId="0" animBg="1"/>
      <p:bldP spid="30809" grpId="0" animBg="1"/>
      <p:bldP spid="30810" grpId="0" animBg="1"/>
      <p:bldP spid="30811" grpId="0" animBg="1"/>
      <p:bldP spid="30812" grpId="0" animBg="1"/>
      <p:bldP spid="30813" grpId="0" animBg="1"/>
      <p:bldP spid="30814" grpId="0" animBg="1"/>
      <p:bldP spid="30815" grpId="0" animBg="1"/>
      <p:bldP spid="30816" grpId="0" animBg="1"/>
      <p:bldP spid="30817" grpId="0" animBg="1"/>
      <p:bldP spid="30818" grpId="0" animBg="1"/>
      <p:bldP spid="30819" grpId="0" animBg="1"/>
      <p:bldP spid="30820" grpId="0" animBg="1"/>
      <p:bldP spid="30821" grpId="0" animBg="1"/>
      <p:bldP spid="3082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3" descr="BOOKANI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0"/>
            <a:ext cx="914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Rectangle 14"/>
          <p:cNvSpPr>
            <a:spLocks noChangeArrowheads="1"/>
          </p:cNvSpPr>
          <p:nvPr/>
        </p:nvSpPr>
        <p:spPr bwMode="auto">
          <a:xfrm>
            <a:off x="0" y="-11763375"/>
            <a:ext cx="1841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23584" name="Text Box 1056"/>
          <p:cNvSpPr txBox="1">
            <a:spLocks noChangeArrowheads="1"/>
          </p:cNvSpPr>
          <p:nvPr/>
        </p:nvSpPr>
        <p:spPr bwMode="auto">
          <a:xfrm>
            <a:off x="685800" y="990600"/>
            <a:ext cx="8229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b) Dựa vào bảng trên hãy vẽ tiếp các cột còn thiếu trong biểu đồ dưới đây:</a:t>
            </a:r>
          </a:p>
        </p:txBody>
      </p:sp>
      <p:sp>
        <p:nvSpPr>
          <p:cNvPr id="23585" name="Oval 1057"/>
          <p:cNvSpPr>
            <a:spLocks noChangeArrowheads="1"/>
          </p:cNvSpPr>
          <p:nvPr/>
        </p:nvSpPr>
        <p:spPr bwMode="auto">
          <a:xfrm>
            <a:off x="152400" y="1219200"/>
            <a:ext cx="449263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24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  <a:cs typeface="Arial" charset="0"/>
              </a:rPr>
              <a:t>2</a:t>
            </a:r>
          </a:p>
        </p:txBody>
      </p:sp>
      <p:sp>
        <p:nvSpPr>
          <p:cNvPr id="23586" name="Text Box 1058"/>
          <p:cNvSpPr txBox="1">
            <a:spLocks noChangeArrowheads="1"/>
          </p:cNvSpPr>
          <p:nvPr/>
        </p:nvSpPr>
        <p:spPr bwMode="auto">
          <a:xfrm>
            <a:off x="457200" y="1828800"/>
            <a:ext cx="86868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>
                <a:solidFill>
                  <a:srgbClr val="0033CC"/>
                </a:solidFill>
                <a:latin typeface="Arial" charset="0"/>
              </a:rPr>
              <a:t>Kết quả điều tra về ý thích ăn các loại quả </a:t>
            </a:r>
          </a:p>
          <a:p>
            <a:pPr algn="ctr">
              <a:spcBef>
                <a:spcPct val="50000"/>
              </a:spcBef>
            </a:pPr>
            <a:r>
              <a:rPr lang="en-US" sz="2000">
                <a:solidFill>
                  <a:srgbClr val="0033CC"/>
                </a:solidFill>
                <a:latin typeface="Arial" charset="0"/>
              </a:rPr>
              <a:t>của học sinh lớp 5A</a:t>
            </a:r>
          </a:p>
        </p:txBody>
      </p:sp>
      <p:grpSp>
        <p:nvGrpSpPr>
          <p:cNvPr id="2" name="Group 1081"/>
          <p:cNvGrpSpPr>
            <a:grpSpLocks/>
          </p:cNvGrpSpPr>
          <p:nvPr/>
        </p:nvGrpSpPr>
        <p:grpSpPr bwMode="auto">
          <a:xfrm>
            <a:off x="609600" y="2514600"/>
            <a:ext cx="7924800" cy="4256088"/>
            <a:chOff x="432" y="1584"/>
            <a:chExt cx="4896" cy="2681"/>
          </a:xfrm>
        </p:grpSpPr>
        <p:grpSp>
          <p:nvGrpSpPr>
            <p:cNvPr id="6154" name="Group 1080"/>
            <p:cNvGrpSpPr>
              <a:grpSpLocks/>
            </p:cNvGrpSpPr>
            <p:nvPr/>
          </p:nvGrpSpPr>
          <p:grpSpPr bwMode="auto">
            <a:xfrm>
              <a:off x="432" y="1584"/>
              <a:ext cx="4896" cy="2681"/>
              <a:chOff x="432" y="1584"/>
              <a:chExt cx="4896" cy="2681"/>
            </a:xfrm>
          </p:grpSpPr>
          <p:sp>
            <p:nvSpPr>
              <p:cNvPr id="6165" name="Text Box 1059"/>
              <p:cNvSpPr txBox="1">
                <a:spLocks noChangeArrowheads="1"/>
              </p:cNvSpPr>
              <p:nvPr/>
            </p:nvSpPr>
            <p:spPr bwMode="auto">
              <a:xfrm>
                <a:off x="432" y="1584"/>
                <a:ext cx="960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(Số học sinh)</a:t>
                </a:r>
              </a:p>
            </p:txBody>
          </p:sp>
          <p:sp>
            <p:nvSpPr>
              <p:cNvPr id="6166" name="Text Box 1060"/>
              <p:cNvSpPr txBox="1">
                <a:spLocks noChangeArrowheads="1"/>
              </p:cNvSpPr>
              <p:nvPr/>
            </p:nvSpPr>
            <p:spPr bwMode="auto">
              <a:xfrm>
                <a:off x="4512" y="3936"/>
                <a:ext cx="816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(Loại quả)</a:t>
                </a:r>
              </a:p>
            </p:txBody>
          </p:sp>
          <p:grpSp>
            <p:nvGrpSpPr>
              <p:cNvPr id="6167" name="Group 1079"/>
              <p:cNvGrpSpPr>
                <a:grpSpLocks/>
              </p:cNvGrpSpPr>
              <p:nvPr/>
            </p:nvGrpSpPr>
            <p:grpSpPr bwMode="auto">
              <a:xfrm>
                <a:off x="1392" y="1776"/>
                <a:ext cx="3168" cy="2489"/>
                <a:chOff x="1392" y="1776"/>
                <a:chExt cx="3168" cy="2489"/>
              </a:xfrm>
            </p:grpSpPr>
            <p:grpSp>
              <p:nvGrpSpPr>
                <p:cNvPr id="6168" name="Group 1054"/>
                <p:cNvGrpSpPr>
                  <a:grpSpLocks/>
                </p:cNvGrpSpPr>
                <p:nvPr/>
              </p:nvGrpSpPr>
              <p:grpSpPr bwMode="auto">
                <a:xfrm>
                  <a:off x="1392" y="1776"/>
                  <a:ext cx="3168" cy="2256"/>
                  <a:chOff x="1344" y="1104"/>
                  <a:chExt cx="3168" cy="2256"/>
                </a:xfrm>
              </p:grpSpPr>
              <p:grpSp>
                <p:nvGrpSpPr>
                  <p:cNvPr id="6174" name="Group 399"/>
                  <p:cNvGrpSpPr>
                    <a:grpSpLocks/>
                  </p:cNvGrpSpPr>
                  <p:nvPr/>
                </p:nvGrpSpPr>
                <p:grpSpPr bwMode="auto">
                  <a:xfrm>
                    <a:off x="1344" y="1104"/>
                    <a:ext cx="3168" cy="251"/>
                    <a:chOff x="672" y="1152"/>
                    <a:chExt cx="3168" cy="240"/>
                  </a:xfrm>
                </p:grpSpPr>
                <p:grpSp>
                  <p:nvGrpSpPr>
                    <p:cNvPr id="6823" name="Group 32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72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897" name="Rectangle 31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898" name="Line 32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899" name="Line 32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900" name="Line 32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901" name="Line 32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902" name="Line 32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6824" name="Group 32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960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891" name="Rectangle 32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892" name="Line 32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893" name="Line 32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894" name="Line 33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895" name="Line 33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896" name="Line 33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6825" name="Group 33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248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885" name="Rectangle 33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886" name="Line 33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887" name="Line 33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888" name="Line 33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889" name="Line 33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890" name="Line 33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6826" name="Group 34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536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879" name="Rectangle 34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880" name="Line 34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881" name="Line 34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882" name="Line 34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883" name="Line 34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884" name="Line 34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6827" name="Group 34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824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873" name="Rectangle 34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874" name="Line 34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875" name="Line 35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876" name="Line 35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877" name="Line 35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878" name="Line 35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6828" name="Group 35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112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867" name="Rectangle 35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868" name="Line 35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869" name="Line 35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870" name="Line 35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871" name="Line 35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872" name="Line 36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6829" name="Group 36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400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861" name="Rectangle 36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862" name="Line 36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863" name="Line 36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864" name="Line 36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865" name="Line 36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866" name="Line 36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6830" name="Group 36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88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855" name="Rectangle 36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856" name="Line 37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857" name="Line 37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858" name="Line 37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859" name="Line 37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860" name="Line 37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6831" name="Group 37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976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849" name="Rectangle 37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850" name="Line 37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851" name="Line 37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852" name="Line 37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853" name="Line 38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854" name="Line 38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6832" name="Group 38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264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843" name="Rectangle 38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844" name="Line 38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845" name="Line 38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846" name="Line 38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847" name="Line 38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848" name="Line 38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6833" name="Group 38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552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837" name="Rectangle 39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838" name="Line 39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839" name="Line 39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840" name="Line 39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841" name="Line 39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842" name="Line 39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6834" name="Line 39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152"/>
                      <a:ext cx="3168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835" name="Line 39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152"/>
                      <a:ext cx="0" cy="24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836" name="Line 39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840" y="1152"/>
                      <a:ext cx="0" cy="24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175" name="Group 400"/>
                  <p:cNvGrpSpPr>
                    <a:grpSpLocks/>
                  </p:cNvGrpSpPr>
                  <p:nvPr/>
                </p:nvGrpSpPr>
                <p:grpSpPr bwMode="auto">
                  <a:xfrm>
                    <a:off x="1344" y="1355"/>
                    <a:ext cx="3168" cy="250"/>
                    <a:chOff x="672" y="1152"/>
                    <a:chExt cx="3168" cy="240"/>
                  </a:xfrm>
                </p:grpSpPr>
                <p:grpSp>
                  <p:nvGrpSpPr>
                    <p:cNvPr id="6743" name="Group 40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72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817" name="Rectangle 40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818" name="Line 40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819" name="Line 40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820" name="Line 40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821" name="Line 40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822" name="Line 40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6744" name="Group 40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960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811" name="Rectangle 40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812" name="Line 41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813" name="Line 41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814" name="Line 41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815" name="Line 41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816" name="Line 41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6745" name="Group 41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248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805" name="Rectangle 41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806" name="Line 41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807" name="Line 41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808" name="Line 41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809" name="Line 42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810" name="Line 42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6746" name="Group 42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536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799" name="Rectangle 42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800" name="Line 42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801" name="Line 42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802" name="Line 42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803" name="Line 42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804" name="Line 42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6747" name="Group 42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824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793" name="Rectangle 43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794" name="Line 43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795" name="Line 43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796" name="Line 43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797" name="Line 43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798" name="Line 43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6748" name="Group 43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112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787" name="Rectangle 43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788" name="Line 43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789" name="Line 43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790" name="Line 44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791" name="Line 44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792" name="Line 44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6749" name="Group 44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400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781" name="Rectangle 44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782" name="Line 44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783" name="Line 44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784" name="Line 44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785" name="Line 44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786" name="Line 44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6750" name="Group 45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88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775" name="Rectangle 45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776" name="Line 45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777" name="Line 45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778" name="Line 45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779" name="Line 45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780" name="Line 45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6751" name="Group 45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976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769" name="Rectangle 45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770" name="Line 45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771" name="Line 46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772" name="Line 46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773" name="Line 46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774" name="Line 46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6752" name="Group 46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264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763" name="Rectangle 46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764" name="Line 46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765" name="Line 46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766" name="Line 46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767" name="Line 46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768" name="Line 47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6753" name="Group 47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552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757" name="Rectangle 47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758" name="Line 47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759" name="Line 47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760" name="Line 47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761" name="Line 47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762" name="Line 47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6754" name="Line 47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152"/>
                      <a:ext cx="3168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755" name="Line 47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152"/>
                      <a:ext cx="0" cy="24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756" name="Line 48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840" y="1152"/>
                      <a:ext cx="0" cy="24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176" name="Group 481"/>
                  <p:cNvGrpSpPr>
                    <a:grpSpLocks/>
                  </p:cNvGrpSpPr>
                  <p:nvPr/>
                </p:nvGrpSpPr>
                <p:grpSpPr bwMode="auto">
                  <a:xfrm>
                    <a:off x="1344" y="1605"/>
                    <a:ext cx="3168" cy="251"/>
                    <a:chOff x="672" y="1152"/>
                    <a:chExt cx="3168" cy="240"/>
                  </a:xfrm>
                </p:grpSpPr>
                <p:grpSp>
                  <p:nvGrpSpPr>
                    <p:cNvPr id="6663" name="Group 48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72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737" name="Rectangle 48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738" name="Line 48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739" name="Line 48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740" name="Line 48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741" name="Line 48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742" name="Line 48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6664" name="Group 48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960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731" name="Rectangle 49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732" name="Line 49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733" name="Line 49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734" name="Line 49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735" name="Line 49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736" name="Line 49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6665" name="Group 49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248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725" name="Rectangle 49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726" name="Line 49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727" name="Line 49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728" name="Line 50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729" name="Line 50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730" name="Line 50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6666" name="Group 50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536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719" name="Rectangle 50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720" name="Line 50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721" name="Line 50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722" name="Line 50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723" name="Line 50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724" name="Line 50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6667" name="Group 51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824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713" name="Rectangle 51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714" name="Line 51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715" name="Line 51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716" name="Line 51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717" name="Line 51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718" name="Line 51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6668" name="Group 51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112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707" name="Rectangle 51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708" name="Line 51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709" name="Line 52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710" name="Line 52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711" name="Line 52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712" name="Line 52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6669" name="Group 52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400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701" name="Rectangle 52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702" name="Line 52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703" name="Line 52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704" name="Line 52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705" name="Line 52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706" name="Line 53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6670" name="Group 53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88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695" name="Rectangle 53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696" name="Line 53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697" name="Line 53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698" name="Line 53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699" name="Line 53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700" name="Line 53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6671" name="Group 53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976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689" name="Rectangle 53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690" name="Line 54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691" name="Line 54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692" name="Line 54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693" name="Line 54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694" name="Line 54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6672" name="Group 54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264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683" name="Rectangle 54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684" name="Line 54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685" name="Line 54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686" name="Line 54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687" name="Line 55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688" name="Line 55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6673" name="Group 55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552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677" name="Rectangle 55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678" name="Line 55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679" name="Line 55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680" name="Line 55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681" name="Line 55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682" name="Line 55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6674" name="Line 55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152"/>
                      <a:ext cx="3168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675" name="Line 56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152"/>
                      <a:ext cx="0" cy="24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676" name="Line 56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840" y="1152"/>
                      <a:ext cx="0" cy="24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177" name="Group 562"/>
                  <p:cNvGrpSpPr>
                    <a:grpSpLocks/>
                  </p:cNvGrpSpPr>
                  <p:nvPr/>
                </p:nvGrpSpPr>
                <p:grpSpPr bwMode="auto">
                  <a:xfrm>
                    <a:off x="1344" y="1856"/>
                    <a:ext cx="3168" cy="251"/>
                    <a:chOff x="672" y="1152"/>
                    <a:chExt cx="3168" cy="240"/>
                  </a:xfrm>
                </p:grpSpPr>
                <p:grpSp>
                  <p:nvGrpSpPr>
                    <p:cNvPr id="6583" name="Group 56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72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657" name="Rectangle 56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658" name="Line 56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659" name="Line 56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660" name="Line 56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661" name="Line 56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662" name="Line 56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6584" name="Group 57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960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651" name="Rectangle 57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652" name="Line 57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653" name="Line 57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654" name="Line 57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655" name="Line 57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656" name="Line 57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6585" name="Group 57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248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645" name="Rectangle 57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646" name="Line 57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647" name="Line 58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648" name="Line 58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649" name="Line 58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650" name="Line 58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6586" name="Group 58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536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639" name="Rectangle 58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640" name="Line 58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641" name="Line 58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642" name="Line 58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643" name="Line 58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644" name="Line 59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6587" name="Group 59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824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633" name="Rectangle 59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634" name="Line 59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635" name="Line 59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636" name="Line 59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637" name="Line 59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638" name="Line 59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6588" name="Group 59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112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627" name="Rectangle 59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628" name="Line 60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629" name="Line 60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630" name="Line 60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631" name="Line 60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632" name="Line 60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6589" name="Group 60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400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621" name="Rectangle 60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622" name="Line 60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623" name="Line 60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624" name="Line 60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625" name="Line 61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626" name="Line 61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6590" name="Group 61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88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615" name="Rectangle 61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616" name="Line 61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617" name="Line 61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618" name="Line 61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619" name="Line 61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620" name="Line 61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6591" name="Group 61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976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609" name="Rectangle 62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610" name="Line 62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611" name="Line 62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612" name="Line 62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613" name="Line 62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614" name="Line 62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6592" name="Group 62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264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603" name="Rectangle 62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604" name="Line 62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605" name="Line 62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606" name="Line 63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607" name="Line 63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608" name="Line 63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6593" name="Group 63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552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597" name="Rectangle 63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598" name="Line 63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599" name="Line 63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600" name="Line 63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601" name="Line 63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602" name="Line 63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6594" name="Line 64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152"/>
                      <a:ext cx="3168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595" name="Line 64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152"/>
                      <a:ext cx="0" cy="24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596" name="Line 64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840" y="1152"/>
                      <a:ext cx="0" cy="24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178" name="Group 643"/>
                  <p:cNvGrpSpPr>
                    <a:grpSpLocks/>
                  </p:cNvGrpSpPr>
                  <p:nvPr/>
                </p:nvGrpSpPr>
                <p:grpSpPr bwMode="auto">
                  <a:xfrm>
                    <a:off x="1344" y="2107"/>
                    <a:ext cx="3168" cy="250"/>
                    <a:chOff x="672" y="1152"/>
                    <a:chExt cx="3168" cy="240"/>
                  </a:xfrm>
                </p:grpSpPr>
                <p:grpSp>
                  <p:nvGrpSpPr>
                    <p:cNvPr id="6503" name="Group 64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72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577" name="Rectangle 64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578" name="Line 64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579" name="Line 64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580" name="Line 64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581" name="Line 64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582" name="Line 65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6504" name="Group 65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960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571" name="Rectangle 65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572" name="Line 65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573" name="Line 65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574" name="Line 65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575" name="Line 65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576" name="Line 65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6505" name="Group 65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248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565" name="Rectangle 65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566" name="Line 66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567" name="Line 66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568" name="Line 66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569" name="Line 66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570" name="Line 66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6506" name="Group 66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536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559" name="Rectangle 66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560" name="Line 66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561" name="Line 66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562" name="Line 66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563" name="Line 67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564" name="Line 67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6507" name="Group 67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824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553" name="Rectangle 67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554" name="Line 67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555" name="Line 67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556" name="Line 67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557" name="Line 67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558" name="Line 67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6508" name="Group 67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112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547" name="Rectangle 68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548" name="Line 68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549" name="Line 68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550" name="Line 68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551" name="Line 68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552" name="Line 68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6509" name="Group 68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400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541" name="Rectangle 68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542" name="Line 68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543" name="Line 68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544" name="Line 69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545" name="Line 69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546" name="Line 69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6510" name="Group 69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88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535" name="Rectangle 69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536" name="Line 69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537" name="Line 69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538" name="Line 69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539" name="Line 69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540" name="Line 69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6511" name="Group 70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976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529" name="Rectangle 70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530" name="Line 70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531" name="Line 70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532" name="Line 70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533" name="Line 70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534" name="Line 70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6512" name="Group 70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264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523" name="Rectangle 70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524" name="Line 70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525" name="Line 71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526" name="Line 71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527" name="Line 71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528" name="Line 71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6513" name="Group 71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552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517" name="Rectangle 71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518" name="Line 71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519" name="Line 71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520" name="Line 71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521" name="Line 71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522" name="Line 72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6514" name="Line 72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152"/>
                      <a:ext cx="3168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515" name="Line 72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152"/>
                      <a:ext cx="0" cy="24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516" name="Line 72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840" y="1152"/>
                      <a:ext cx="0" cy="24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179" name="Group 724"/>
                  <p:cNvGrpSpPr>
                    <a:grpSpLocks/>
                  </p:cNvGrpSpPr>
                  <p:nvPr/>
                </p:nvGrpSpPr>
                <p:grpSpPr bwMode="auto">
                  <a:xfrm>
                    <a:off x="1344" y="2357"/>
                    <a:ext cx="3168" cy="251"/>
                    <a:chOff x="672" y="1152"/>
                    <a:chExt cx="3168" cy="240"/>
                  </a:xfrm>
                </p:grpSpPr>
                <p:grpSp>
                  <p:nvGrpSpPr>
                    <p:cNvPr id="6423" name="Group 72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72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497" name="Rectangle 72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498" name="Line 72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499" name="Line 72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500" name="Line 72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501" name="Line 73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502" name="Line 73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6424" name="Group 73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960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491" name="Rectangle 73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492" name="Line 73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493" name="Line 73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494" name="Line 73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495" name="Line 73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496" name="Line 73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6425" name="Group 73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248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485" name="Rectangle 74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486" name="Line 74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487" name="Line 74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488" name="Line 74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489" name="Line 74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490" name="Line 74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6426" name="Group 74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536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479" name="Rectangle 74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480" name="Line 74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481" name="Line 74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482" name="Line 75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483" name="Line 75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484" name="Line 75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6427" name="Group 75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824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473" name="Rectangle 75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474" name="Line 75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475" name="Line 75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476" name="Line 75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477" name="Line 75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478" name="Line 75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6428" name="Group 76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112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467" name="Rectangle 76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468" name="Line 76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469" name="Line 76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470" name="Line 76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471" name="Line 76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472" name="Line 76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6429" name="Group 76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400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461" name="Rectangle 76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462" name="Line 76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463" name="Line 77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464" name="Line 77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465" name="Line 77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466" name="Line 77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6430" name="Group 77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88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455" name="Rectangle 77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456" name="Line 77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457" name="Line 77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458" name="Line 77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459" name="Line 77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460" name="Line 78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6431" name="Group 78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976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449" name="Rectangle 78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450" name="Line 78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451" name="Line 78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452" name="Line 78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453" name="Line 78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454" name="Line 78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6432" name="Group 78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264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443" name="Rectangle 78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444" name="Line 79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445" name="Line 79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446" name="Line 79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447" name="Line 79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448" name="Line 79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6433" name="Group 79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552" y="1152"/>
                      <a:ext cx="288" cy="240"/>
                      <a:chOff x="1296" y="1392"/>
                      <a:chExt cx="288" cy="240"/>
                    </a:xfrm>
                  </p:grpSpPr>
                  <p:sp>
                    <p:nvSpPr>
                      <p:cNvPr id="6437" name="Rectangle 79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6" y="1392"/>
                        <a:ext cx="288" cy="24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>
                          <a:latin typeface="Arial" charset="0"/>
                        </a:endParaRPr>
                      </a:p>
                    </p:txBody>
                  </p:sp>
                  <p:sp>
                    <p:nvSpPr>
                      <p:cNvPr id="6438" name="Line 79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40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439" name="Line 79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488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440" name="Line 79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36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441" name="Line 80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584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442" name="Line 80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96" y="1632"/>
                        <a:ext cx="2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6434" name="Line 80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152"/>
                      <a:ext cx="3168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435" name="Line 80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152"/>
                      <a:ext cx="0" cy="24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436" name="Line 80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840" y="1152"/>
                      <a:ext cx="0" cy="24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180" name="Group 806"/>
                  <p:cNvGrpSpPr>
                    <a:grpSpLocks/>
                  </p:cNvGrpSpPr>
                  <p:nvPr/>
                </p:nvGrpSpPr>
                <p:grpSpPr bwMode="auto">
                  <a:xfrm>
                    <a:off x="1344" y="2608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6417" name="Rectangle 80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sz="2400">
                        <a:latin typeface="Arial" charset="0"/>
                      </a:endParaRPr>
                    </a:p>
                  </p:txBody>
                </p:sp>
                <p:sp>
                  <p:nvSpPr>
                    <p:cNvPr id="6418" name="Line 80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419" name="Line 80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420" name="Line 81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421" name="Line 81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422" name="Line 81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181" name="Group 813"/>
                  <p:cNvGrpSpPr>
                    <a:grpSpLocks/>
                  </p:cNvGrpSpPr>
                  <p:nvPr/>
                </p:nvGrpSpPr>
                <p:grpSpPr bwMode="auto">
                  <a:xfrm>
                    <a:off x="1632" y="2608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6411" name="Rectangle 81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sz="2400">
                        <a:latin typeface="Arial" charset="0"/>
                      </a:endParaRPr>
                    </a:p>
                  </p:txBody>
                </p:sp>
                <p:sp>
                  <p:nvSpPr>
                    <p:cNvPr id="6412" name="Line 81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413" name="Line 81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414" name="Line 81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415" name="Line 81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416" name="Line 81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182" name="Group 820"/>
                  <p:cNvGrpSpPr>
                    <a:grpSpLocks/>
                  </p:cNvGrpSpPr>
                  <p:nvPr/>
                </p:nvGrpSpPr>
                <p:grpSpPr bwMode="auto">
                  <a:xfrm>
                    <a:off x="1920" y="2608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6405" name="Rectangle 82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sz="2400">
                        <a:latin typeface="Arial" charset="0"/>
                      </a:endParaRPr>
                    </a:p>
                  </p:txBody>
                </p:sp>
                <p:sp>
                  <p:nvSpPr>
                    <p:cNvPr id="6406" name="Line 82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407" name="Line 82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408" name="Line 82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409" name="Line 82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410" name="Line 82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183" name="Group 827"/>
                  <p:cNvGrpSpPr>
                    <a:grpSpLocks/>
                  </p:cNvGrpSpPr>
                  <p:nvPr/>
                </p:nvGrpSpPr>
                <p:grpSpPr bwMode="auto">
                  <a:xfrm>
                    <a:off x="2208" y="2608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6399" name="Rectangle 82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sz="2400">
                        <a:latin typeface="Arial" charset="0"/>
                      </a:endParaRPr>
                    </a:p>
                  </p:txBody>
                </p:sp>
                <p:sp>
                  <p:nvSpPr>
                    <p:cNvPr id="6400" name="Line 82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401" name="Line 83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402" name="Line 83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403" name="Line 83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404" name="Line 83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184" name="Group 834"/>
                  <p:cNvGrpSpPr>
                    <a:grpSpLocks/>
                  </p:cNvGrpSpPr>
                  <p:nvPr/>
                </p:nvGrpSpPr>
                <p:grpSpPr bwMode="auto">
                  <a:xfrm>
                    <a:off x="2496" y="2608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6393" name="Rectangle 83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sz="2400">
                        <a:latin typeface="Arial" charset="0"/>
                      </a:endParaRPr>
                    </a:p>
                  </p:txBody>
                </p:sp>
                <p:sp>
                  <p:nvSpPr>
                    <p:cNvPr id="6394" name="Line 83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95" name="Line 83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96" name="Line 83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97" name="Line 83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98" name="Line 84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185" name="Group 841"/>
                  <p:cNvGrpSpPr>
                    <a:grpSpLocks/>
                  </p:cNvGrpSpPr>
                  <p:nvPr/>
                </p:nvGrpSpPr>
                <p:grpSpPr bwMode="auto">
                  <a:xfrm>
                    <a:off x="2784" y="2608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6387" name="Rectangle 8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sz="2400">
                        <a:latin typeface="Arial" charset="0"/>
                      </a:endParaRPr>
                    </a:p>
                  </p:txBody>
                </p:sp>
                <p:sp>
                  <p:nvSpPr>
                    <p:cNvPr id="6388" name="Line 84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89" name="Line 84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90" name="Line 84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91" name="Line 84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92" name="Line 84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186" name="Group 848"/>
                  <p:cNvGrpSpPr>
                    <a:grpSpLocks/>
                  </p:cNvGrpSpPr>
                  <p:nvPr/>
                </p:nvGrpSpPr>
                <p:grpSpPr bwMode="auto">
                  <a:xfrm>
                    <a:off x="3072" y="2608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6381" name="Rectangle 84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sz="2400">
                        <a:latin typeface="Arial" charset="0"/>
                      </a:endParaRPr>
                    </a:p>
                  </p:txBody>
                </p:sp>
                <p:sp>
                  <p:nvSpPr>
                    <p:cNvPr id="6382" name="Line 85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83" name="Line 85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84" name="Line 85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85" name="Line 85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86" name="Line 85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187" name="Group 855"/>
                  <p:cNvGrpSpPr>
                    <a:grpSpLocks/>
                  </p:cNvGrpSpPr>
                  <p:nvPr/>
                </p:nvGrpSpPr>
                <p:grpSpPr bwMode="auto">
                  <a:xfrm>
                    <a:off x="3360" y="2608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6375" name="Rectangle 8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sz="2400">
                        <a:latin typeface="Arial" charset="0"/>
                      </a:endParaRPr>
                    </a:p>
                  </p:txBody>
                </p:sp>
                <p:sp>
                  <p:nvSpPr>
                    <p:cNvPr id="6376" name="Line 85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77" name="Line 85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78" name="Line 85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79" name="Line 86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80" name="Line 86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188" name="Group 862"/>
                  <p:cNvGrpSpPr>
                    <a:grpSpLocks/>
                  </p:cNvGrpSpPr>
                  <p:nvPr/>
                </p:nvGrpSpPr>
                <p:grpSpPr bwMode="auto">
                  <a:xfrm>
                    <a:off x="3648" y="2608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6369" name="Rectangle 86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sz="2400">
                        <a:latin typeface="Arial" charset="0"/>
                      </a:endParaRPr>
                    </a:p>
                  </p:txBody>
                </p:sp>
                <p:sp>
                  <p:nvSpPr>
                    <p:cNvPr id="6370" name="Line 86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71" name="Line 86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72" name="Line 86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73" name="Line 86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74" name="Line 86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189" name="Group 869"/>
                  <p:cNvGrpSpPr>
                    <a:grpSpLocks/>
                  </p:cNvGrpSpPr>
                  <p:nvPr/>
                </p:nvGrpSpPr>
                <p:grpSpPr bwMode="auto">
                  <a:xfrm>
                    <a:off x="3936" y="2608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6363" name="Rectangle 87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solidFill>
                      <a:schemeClr val="hlink"/>
                    </a:solidFill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sz="2400">
                        <a:latin typeface="Arial" charset="0"/>
                      </a:endParaRPr>
                    </a:p>
                  </p:txBody>
                </p:sp>
                <p:sp>
                  <p:nvSpPr>
                    <p:cNvPr id="6364" name="Line 87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65" name="Line 87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66" name="Line 87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67" name="Line 87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68" name="Line 87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190" name="Group 876"/>
                  <p:cNvGrpSpPr>
                    <a:grpSpLocks/>
                  </p:cNvGrpSpPr>
                  <p:nvPr/>
                </p:nvGrpSpPr>
                <p:grpSpPr bwMode="auto">
                  <a:xfrm>
                    <a:off x="4224" y="2608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6357" name="Rectangle 87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sz="2400">
                        <a:latin typeface="Arial" charset="0"/>
                      </a:endParaRPr>
                    </a:p>
                  </p:txBody>
                </p:sp>
                <p:sp>
                  <p:nvSpPr>
                    <p:cNvPr id="6358" name="Line 87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59" name="Line 87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60" name="Line 88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61" name="Line 88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62" name="Line 88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6191" name="Line 883"/>
                  <p:cNvSpPr>
                    <a:spLocks noChangeShapeType="1"/>
                  </p:cNvSpPr>
                  <p:nvPr/>
                </p:nvSpPr>
                <p:spPr bwMode="auto">
                  <a:xfrm>
                    <a:off x="1344" y="2608"/>
                    <a:ext cx="3168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hlink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192" name="Line 884"/>
                  <p:cNvSpPr>
                    <a:spLocks noChangeShapeType="1"/>
                  </p:cNvSpPr>
                  <p:nvPr/>
                </p:nvSpPr>
                <p:spPr bwMode="auto">
                  <a:xfrm>
                    <a:off x="1344" y="2608"/>
                    <a:ext cx="0" cy="251"/>
                  </a:xfrm>
                  <a:prstGeom prst="line">
                    <a:avLst/>
                  </a:prstGeom>
                  <a:noFill/>
                  <a:ln w="19050">
                    <a:solidFill>
                      <a:schemeClr val="hlink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193" name="Line 885"/>
                  <p:cNvSpPr>
                    <a:spLocks noChangeShapeType="1"/>
                  </p:cNvSpPr>
                  <p:nvPr/>
                </p:nvSpPr>
                <p:spPr bwMode="auto">
                  <a:xfrm>
                    <a:off x="4512" y="2608"/>
                    <a:ext cx="0" cy="251"/>
                  </a:xfrm>
                  <a:prstGeom prst="line">
                    <a:avLst/>
                  </a:prstGeom>
                  <a:noFill/>
                  <a:ln w="19050">
                    <a:solidFill>
                      <a:schemeClr val="hlink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6194" name="Group 887"/>
                  <p:cNvGrpSpPr>
                    <a:grpSpLocks/>
                  </p:cNvGrpSpPr>
                  <p:nvPr/>
                </p:nvGrpSpPr>
                <p:grpSpPr bwMode="auto">
                  <a:xfrm>
                    <a:off x="1344" y="2859"/>
                    <a:ext cx="288" cy="250"/>
                    <a:chOff x="1296" y="1392"/>
                    <a:chExt cx="288" cy="240"/>
                  </a:xfrm>
                </p:grpSpPr>
                <p:sp>
                  <p:nvSpPr>
                    <p:cNvPr id="6351" name="Rectangle 88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sz="2400">
                        <a:latin typeface="Arial" charset="0"/>
                      </a:endParaRPr>
                    </a:p>
                  </p:txBody>
                </p:sp>
                <p:sp>
                  <p:nvSpPr>
                    <p:cNvPr id="6352" name="Line 88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53" name="Line 89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54" name="Line 89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55" name="Line 89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56" name="Line 89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195" name="Group 894"/>
                  <p:cNvGrpSpPr>
                    <a:grpSpLocks/>
                  </p:cNvGrpSpPr>
                  <p:nvPr/>
                </p:nvGrpSpPr>
                <p:grpSpPr bwMode="auto">
                  <a:xfrm>
                    <a:off x="1632" y="2859"/>
                    <a:ext cx="288" cy="250"/>
                    <a:chOff x="1296" y="1392"/>
                    <a:chExt cx="288" cy="240"/>
                  </a:xfrm>
                </p:grpSpPr>
                <p:sp>
                  <p:nvSpPr>
                    <p:cNvPr id="6345" name="Rectangle 89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sz="2400">
                        <a:latin typeface="Arial" charset="0"/>
                      </a:endParaRPr>
                    </a:p>
                  </p:txBody>
                </p:sp>
                <p:sp>
                  <p:nvSpPr>
                    <p:cNvPr id="6346" name="Line 89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47" name="Line 89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48" name="Line 89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49" name="Line 89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50" name="Line 90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196" name="Group 901"/>
                  <p:cNvGrpSpPr>
                    <a:grpSpLocks/>
                  </p:cNvGrpSpPr>
                  <p:nvPr/>
                </p:nvGrpSpPr>
                <p:grpSpPr bwMode="auto">
                  <a:xfrm>
                    <a:off x="1920" y="2859"/>
                    <a:ext cx="288" cy="250"/>
                    <a:chOff x="1296" y="1392"/>
                    <a:chExt cx="288" cy="240"/>
                  </a:xfrm>
                </p:grpSpPr>
                <p:sp>
                  <p:nvSpPr>
                    <p:cNvPr id="6339" name="Rectangle 90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sz="2400">
                        <a:latin typeface="Arial" charset="0"/>
                      </a:endParaRPr>
                    </a:p>
                  </p:txBody>
                </p:sp>
                <p:sp>
                  <p:nvSpPr>
                    <p:cNvPr id="6340" name="Line 90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41" name="Line 90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42" name="Line 90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43" name="Line 90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44" name="Line 90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197" name="Group 908"/>
                  <p:cNvGrpSpPr>
                    <a:grpSpLocks/>
                  </p:cNvGrpSpPr>
                  <p:nvPr/>
                </p:nvGrpSpPr>
                <p:grpSpPr bwMode="auto">
                  <a:xfrm>
                    <a:off x="2208" y="2859"/>
                    <a:ext cx="288" cy="250"/>
                    <a:chOff x="1296" y="1392"/>
                    <a:chExt cx="288" cy="240"/>
                  </a:xfrm>
                </p:grpSpPr>
                <p:sp>
                  <p:nvSpPr>
                    <p:cNvPr id="6333" name="Rectangle 90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sz="2400">
                        <a:latin typeface="Arial" charset="0"/>
                      </a:endParaRPr>
                    </a:p>
                  </p:txBody>
                </p:sp>
                <p:sp>
                  <p:nvSpPr>
                    <p:cNvPr id="6334" name="Line 91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35" name="Line 91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36" name="Line 91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37" name="Line 91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38" name="Line 91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198" name="Group 915"/>
                  <p:cNvGrpSpPr>
                    <a:grpSpLocks/>
                  </p:cNvGrpSpPr>
                  <p:nvPr/>
                </p:nvGrpSpPr>
                <p:grpSpPr bwMode="auto">
                  <a:xfrm>
                    <a:off x="2496" y="2859"/>
                    <a:ext cx="288" cy="250"/>
                    <a:chOff x="1296" y="1392"/>
                    <a:chExt cx="288" cy="240"/>
                  </a:xfrm>
                </p:grpSpPr>
                <p:sp>
                  <p:nvSpPr>
                    <p:cNvPr id="6327" name="Rectangle 9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sz="2400">
                        <a:latin typeface="Arial" charset="0"/>
                      </a:endParaRPr>
                    </a:p>
                  </p:txBody>
                </p:sp>
                <p:sp>
                  <p:nvSpPr>
                    <p:cNvPr id="6328" name="Line 91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29" name="Line 91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30" name="Line 91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31" name="Line 92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32" name="Line 92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199" name="Group 922"/>
                  <p:cNvGrpSpPr>
                    <a:grpSpLocks/>
                  </p:cNvGrpSpPr>
                  <p:nvPr/>
                </p:nvGrpSpPr>
                <p:grpSpPr bwMode="auto">
                  <a:xfrm>
                    <a:off x="2784" y="2859"/>
                    <a:ext cx="288" cy="250"/>
                    <a:chOff x="1296" y="1392"/>
                    <a:chExt cx="288" cy="240"/>
                  </a:xfrm>
                </p:grpSpPr>
                <p:sp>
                  <p:nvSpPr>
                    <p:cNvPr id="6321" name="Rectangle 92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sz="2400">
                        <a:latin typeface="Arial" charset="0"/>
                      </a:endParaRPr>
                    </a:p>
                  </p:txBody>
                </p:sp>
                <p:sp>
                  <p:nvSpPr>
                    <p:cNvPr id="6322" name="Line 92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23" name="Line 92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24" name="Line 92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25" name="Line 92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26" name="Line 92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200" name="Group 929"/>
                  <p:cNvGrpSpPr>
                    <a:grpSpLocks/>
                  </p:cNvGrpSpPr>
                  <p:nvPr/>
                </p:nvGrpSpPr>
                <p:grpSpPr bwMode="auto">
                  <a:xfrm>
                    <a:off x="3072" y="2859"/>
                    <a:ext cx="288" cy="250"/>
                    <a:chOff x="1296" y="1392"/>
                    <a:chExt cx="288" cy="240"/>
                  </a:xfrm>
                </p:grpSpPr>
                <p:sp>
                  <p:nvSpPr>
                    <p:cNvPr id="6315" name="Rectangle 9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sz="2400">
                        <a:latin typeface="Arial" charset="0"/>
                      </a:endParaRPr>
                    </a:p>
                  </p:txBody>
                </p:sp>
                <p:sp>
                  <p:nvSpPr>
                    <p:cNvPr id="6316" name="Line 93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17" name="Line 93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18" name="Line 93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19" name="Line 93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20" name="Line 93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201" name="Group 936"/>
                  <p:cNvGrpSpPr>
                    <a:grpSpLocks/>
                  </p:cNvGrpSpPr>
                  <p:nvPr/>
                </p:nvGrpSpPr>
                <p:grpSpPr bwMode="auto">
                  <a:xfrm>
                    <a:off x="3360" y="2859"/>
                    <a:ext cx="288" cy="250"/>
                    <a:chOff x="1296" y="1392"/>
                    <a:chExt cx="288" cy="240"/>
                  </a:xfrm>
                </p:grpSpPr>
                <p:sp>
                  <p:nvSpPr>
                    <p:cNvPr id="6309" name="Rectangle 93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sz="2400">
                        <a:latin typeface="Arial" charset="0"/>
                      </a:endParaRPr>
                    </a:p>
                  </p:txBody>
                </p:sp>
                <p:sp>
                  <p:nvSpPr>
                    <p:cNvPr id="6310" name="Line 93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11" name="Line 93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12" name="Line 94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13" name="Line 94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14" name="Line 94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202" name="Group 943"/>
                  <p:cNvGrpSpPr>
                    <a:grpSpLocks/>
                  </p:cNvGrpSpPr>
                  <p:nvPr/>
                </p:nvGrpSpPr>
                <p:grpSpPr bwMode="auto">
                  <a:xfrm>
                    <a:off x="3648" y="2859"/>
                    <a:ext cx="288" cy="250"/>
                    <a:chOff x="1296" y="1392"/>
                    <a:chExt cx="288" cy="240"/>
                  </a:xfrm>
                </p:grpSpPr>
                <p:sp>
                  <p:nvSpPr>
                    <p:cNvPr id="6303" name="Rectangle 94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sz="2400">
                        <a:latin typeface="Arial" charset="0"/>
                      </a:endParaRPr>
                    </a:p>
                  </p:txBody>
                </p:sp>
                <p:sp>
                  <p:nvSpPr>
                    <p:cNvPr id="6304" name="Line 94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05" name="Line 94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06" name="Line 94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07" name="Line 94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08" name="Line 94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203" name="Group 950"/>
                  <p:cNvGrpSpPr>
                    <a:grpSpLocks/>
                  </p:cNvGrpSpPr>
                  <p:nvPr/>
                </p:nvGrpSpPr>
                <p:grpSpPr bwMode="auto">
                  <a:xfrm>
                    <a:off x="3936" y="2859"/>
                    <a:ext cx="288" cy="250"/>
                    <a:chOff x="1296" y="1392"/>
                    <a:chExt cx="288" cy="240"/>
                  </a:xfrm>
                </p:grpSpPr>
                <p:sp>
                  <p:nvSpPr>
                    <p:cNvPr id="6297" name="Rectangle 95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solidFill>
                      <a:schemeClr val="hlink"/>
                    </a:solidFill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sz="2400">
                        <a:latin typeface="Arial" charset="0"/>
                      </a:endParaRPr>
                    </a:p>
                  </p:txBody>
                </p:sp>
                <p:sp>
                  <p:nvSpPr>
                    <p:cNvPr id="6298" name="Line 95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99" name="Line 95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00" name="Line 95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01" name="Line 95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02" name="Line 95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204" name="Group 957"/>
                  <p:cNvGrpSpPr>
                    <a:grpSpLocks/>
                  </p:cNvGrpSpPr>
                  <p:nvPr/>
                </p:nvGrpSpPr>
                <p:grpSpPr bwMode="auto">
                  <a:xfrm>
                    <a:off x="4224" y="2859"/>
                    <a:ext cx="288" cy="250"/>
                    <a:chOff x="1296" y="1392"/>
                    <a:chExt cx="288" cy="240"/>
                  </a:xfrm>
                </p:grpSpPr>
                <p:sp>
                  <p:nvSpPr>
                    <p:cNvPr id="6291" name="Rectangle 9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sz="2400">
                        <a:latin typeface="Arial" charset="0"/>
                      </a:endParaRPr>
                    </a:p>
                  </p:txBody>
                </p:sp>
                <p:sp>
                  <p:nvSpPr>
                    <p:cNvPr id="6292" name="Line 95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93" name="Line 96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94" name="Line 96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95" name="Line 96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96" name="Line 96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6205" name="Line 964"/>
                  <p:cNvSpPr>
                    <a:spLocks noChangeShapeType="1"/>
                  </p:cNvSpPr>
                  <p:nvPr/>
                </p:nvSpPr>
                <p:spPr bwMode="auto">
                  <a:xfrm>
                    <a:off x="1344" y="2859"/>
                    <a:ext cx="3168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hlink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06" name="Line 965"/>
                  <p:cNvSpPr>
                    <a:spLocks noChangeShapeType="1"/>
                  </p:cNvSpPr>
                  <p:nvPr/>
                </p:nvSpPr>
                <p:spPr bwMode="auto">
                  <a:xfrm>
                    <a:off x="1344" y="2859"/>
                    <a:ext cx="0" cy="250"/>
                  </a:xfrm>
                  <a:prstGeom prst="line">
                    <a:avLst/>
                  </a:prstGeom>
                  <a:noFill/>
                  <a:ln w="19050">
                    <a:solidFill>
                      <a:schemeClr val="hlink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07" name="Line 966"/>
                  <p:cNvSpPr>
                    <a:spLocks noChangeShapeType="1"/>
                  </p:cNvSpPr>
                  <p:nvPr/>
                </p:nvSpPr>
                <p:spPr bwMode="auto">
                  <a:xfrm>
                    <a:off x="4512" y="2859"/>
                    <a:ext cx="0" cy="250"/>
                  </a:xfrm>
                  <a:prstGeom prst="line">
                    <a:avLst/>
                  </a:prstGeom>
                  <a:noFill/>
                  <a:ln w="19050">
                    <a:solidFill>
                      <a:schemeClr val="hlink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6208" name="Group 968"/>
                  <p:cNvGrpSpPr>
                    <a:grpSpLocks/>
                  </p:cNvGrpSpPr>
                  <p:nvPr/>
                </p:nvGrpSpPr>
                <p:grpSpPr bwMode="auto">
                  <a:xfrm>
                    <a:off x="1344" y="3109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6285" name="Rectangle 96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sz="2400">
                        <a:latin typeface="Arial" charset="0"/>
                      </a:endParaRPr>
                    </a:p>
                  </p:txBody>
                </p:sp>
                <p:sp>
                  <p:nvSpPr>
                    <p:cNvPr id="6286" name="Line 97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87" name="Line 97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88" name="Line 97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89" name="Line 97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90" name="Line 97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209" name="Group 975"/>
                  <p:cNvGrpSpPr>
                    <a:grpSpLocks/>
                  </p:cNvGrpSpPr>
                  <p:nvPr/>
                </p:nvGrpSpPr>
                <p:grpSpPr bwMode="auto">
                  <a:xfrm>
                    <a:off x="1632" y="3109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6279" name="Rectangle 97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sz="2400">
                        <a:latin typeface="Arial" charset="0"/>
                      </a:endParaRPr>
                    </a:p>
                  </p:txBody>
                </p:sp>
                <p:sp>
                  <p:nvSpPr>
                    <p:cNvPr id="6280" name="Line 97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81" name="Line 97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82" name="Line 97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83" name="Line 98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84" name="Line 98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210" name="Group 982"/>
                  <p:cNvGrpSpPr>
                    <a:grpSpLocks/>
                  </p:cNvGrpSpPr>
                  <p:nvPr/>
                </p:nvGrpSpPr>
                <p:grpSpPr bwMode="auto">
                  <a:xfrm>
                    <a:off x="1920" y="3109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6273" name="Rectangle 98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sz="2400">
                        <a:latin typeface="Arial" charset="0"/>
                      </a:endParaRPr>
                    </a:p>
                  </p:txBody>
                </p:sp>
                <p:sp>
                  <p:nvSpPr>
                    <p:cNvPr id="6274" name="Line 98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75" name="Line 98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76" name="Line 98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77" name="Line 98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78" name="Line 98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211" name="Group 989"/>
                  <p:cNvGrpSpPr>
                    <a:grpSpLocks/>
                  </p:cNvGrpSpPr>
                  <p:nvPr/>
                </p:nvGrpSpPr>
                <p:grpSpPr bwMode="auto">
                  <a:xfrm>
                    <a:off x="2208" y="3109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6267" name="Rectangle 9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sz="2400">
                        <a:latin typeface="Arial" charset="0"/>
                      </a:endParaRPr>
                    </a:p>
                  </p:txBody>
                </p:sp>
                <p:sp>
                  <p:nvSpPr>
                    <p:cNvPr id="6268" name="Line 99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69" name="Line 99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70" name="Line 99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71" name="Line 99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72" name="Line 99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212" name="Group 996"/>
                  <p:cNvGrpSpPr>
                    <a:grpSpLocks/>
                  </p:cNvGrpSpPr>
                  <p:nvPr/>
                </p:nvGrpSpPr>
                <p:grpSpPr bwMode="auto">
                  <a:xfrm>
                    <a:off x="2496" y="3109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6261" name="Rectangle 99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sz="2400">
                        <a:latin typeface="Arial" charset="0"/>
                      </a:endParaRPr>
                    </a:p>
                  </p:txBody>
                </p:sp>
                <p:sp>
                  <p:nvSpPr>
                    <p:cNvPr id="6262" name="Line 99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63" name="Line 99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64" name="Line 100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65" name="Line 100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66" name="Line 100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213" name="Group 1003"/>
                  <p:cNvGrpSpPr>
                    <a:grpSpLocks/>
                  </p:cNvGrpSpPr>
                  <p:nvPr/>
                </p:nvGrpSpPr>
                <p:grpSpPr bwMode="auto">
                  <a:xfrm>
                    <a:off x="2784" y="3109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6255" name="Rectangle 100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sz="2400">
                        <a:latin typeface="Arial" charset="0"/>
                      </a:endParaRPr>
                    </a:p>
                  </p:txBody>
                </p:sp>
                <p:sp>
                  <p:nvSpPr>
                    <p:cNvPr id="6256" name="Line 100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57" name="Line 100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58" name="Line 100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59" name="Line 100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60" name="Line 100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214" name="Group 1010"/>
                  <p:cNvGrpSpPr>
                    <a:grpSpLocks/>
                  </p:cNvGrpSpPr>
                  <p:nvPr/>
                </p:nvGrpSpPr>
                <p:grpSpPr bwMode="auto">
                  <a:xfrm>
                    <a:off x="3072" y="3109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6249" name="Rectangle 10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sz="2400">
                        <a:latin typeface="Arial" charset="0"/>
                      </a:endParaRPr>
                    </a:p>
                  </p:txBody>
                </p:sp>
                <p:sp>
                  <p:nvSpPr>
                    <p:cNvPr id="6250" name="Line 101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51" name="Line 101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52" name="Line 101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53" name="Line 101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54" name="Line 101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215" name="Group 1017"/>
                  <p:cNvGrpSpPr>
                    <a:grpSpLocks/>
                  </p:cNvGrpSpPr>
                  <p:nvPr/>
                </p:nvGrpSpPr>
                <p:grpSpPr bwMode="auto">
                  <a:xfrm>
                    <a:off x="3360" y="3109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6243" name="Rectangle 10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sz="2400">
                        <a:latin typeface="Arial" charset="0"/>
                      </a:endParaRPr>
                    </a:p>
                  </p:txBody>
                </p:sp>
                <p:sp>
                  <p:nvSpPr>
                    <p:cNvPr id="6244" name="Line 101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45" name="Line 102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46" name="Line 102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47" name="Line 102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48" name="Line 102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216" name="Group 1024"/>
                  <p:cNvGrpSpPr>
                    <a:grpSpLocks/>
                  </p:cNvGrpSpPr>
                  <p:nvPr/>
                </p:nvGrpSpPr>
                <p:grpSpPr bwMode="auto">
                  <a:xfrm>
                    <a:off x="3648" y="3109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6237" name="Rectangle 102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sz="2400">
                        <a:latin typeface="Arial" charset="0"/>
                      </a:endParaRPr>
                    </a:p>
                  </p:txBody>
                </p:sp>
                <p:sp>
                  <p:nvSpPr>
                    <p:cNvPr id="6238" name="Line 102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39" name="Line 102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40" name="Line 102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41" name="Line 102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42" name="Line 103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217" name="Group 1031"/>
                  <p:cNvGrpSpPr>
                    <a:grpSpLocks/>
                  </p:cNvGrpSpPr>
                  <p:nvPr/>
                </p:nvGrpSpPr>
                <p:grpSpPr bwMode="auto">
                  <a:xfrm>
                    <a:off x="3936" y="3109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6231" name="Rectangle 10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solidFill>
                      <a:schemeClr val="hlink"/>
                    </a:solidFill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sz="2400">
                        <a:latin typeface="Arial" charset="0"/>
                      </a:endParaRPr>
                    </a:p>
                  </p:txBody>
                </p:sp>
                <p:sp>
                  <p:nvSpPr>
                    <p:cNvPr id="6232" name="Line 103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33" name="Line 103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34" name="Line 103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35" name="Line 103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36" name="Line 103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218" name="Group 1038"/>
                  <p:cNvGrpSpPr>
                    <a:grpSpLocks/>
                  </p:cNvGrpSpPr>
                  <p:nvPr/>
                </p:nvGrpSpPr>
                <p:grpSpPr bwMode="auto">
                  <a:xfrm>
                    <a:off x="4224" y="3109"/>
                    <a:ext cx="288" cy="251"/>
                    <a:chOff x="1296" y="1392"/>
                    <a:chExt cx="288" cy="240"/>
                  </a:xfrm>
                </p:grpSpPr>
                <p:sp>
                  <p:nvSpPr>
                    <p:cNvPr id="6225" name="Rectangle 10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1392"/>
                      <a:ext cx="288" cy="24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sz="2400">
                        <a:latin typeface="Arial" charset="0"/>
                      </a:endParaRPr>
                    </a:p>
                  </p:txBody>
                </p:sp>
                <p:sp>
                  <p:nvSpPr>
                    <p:cNvPr id="6226" name="Line 104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40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27" name="Line 104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488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28" name="Line 104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36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29" name="Line 104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58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30" name="Line 104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1632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6219" name="Line 1045"/>
                  <p:cNvSpPr>
                    <a:spLocks noChangeShapeType="1"/>
                  </p:cNvSpPr>
                  <p:nvPr/>
                </p:nvSpPr>
                <p:spPr bwMode="auto">
                  <a:xfrm>
                    <a:off x="1344" y="3109"/>
                    <a:ext cx="3168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hlink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20" name="Line 1046"/>
                  <p:cNvSpPr>
                    <a:spLocks noChangeShapeType="1"/>
                  </p:cNvSpPr>
                  <p:nvPr/>
                </p:nvSpPr>
                <p:spPr bwMode="auto">
                  <a:xfrm>
                    <a:off x="1344" y="3109"/>
                    <a:ext cx="0" cy="251"/>
                  </a:xfrm>
                  <a:prstGeom prst="line">
                    <a:avLst/>
                  </a:prstGeom>
                  <a:noFill/>
                  <a:ln w="19050">
                    <a:solidFill>
                      <a:schemeClr val="hlink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21" name="Line 1047"/>
                  <p:cNvSpPr>
                    <a:spLocks noChangeShapeType="1"/>
                  </p:cNvSpPr>
                  <p:nvPr/>
                </p:nvSpPr>
                <p:spPr bwMode="auto">
                  <a:xfrm>
                    <a:off x="4512" y="3109"/>
                    <a:ext cx="0" cy="251"/>
                  </a:xfrm>
                  <a:prstGeom prst="line">
                    <a:avLst/>
                  </a:prstGeom>
                  <a:noFill/>
                  <a:ln w="19050">
                    <a:solidFill>
                      <a:schemeClr val="hlink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22" name="Line 1049"/>
                  <p:cNvSpPr>
                    <a:spLocks noChangeShapeType="1"/>
                  </p:cNvSpPr>
                  <p:nvPr/>
                </p:nvSpPr>
                <p:spPr bwMode="auto">
                  <a:xfrm>
                    <a:off x="1344" y="3360"/>
                    <a:ext cx="3168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hlink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23" name="Rectangle 1051"/>
                  <p:cNvSpPr>
                    <a:spLocks noChangeArrowheads="1"/>
                  </p:cNvSpPr>
                  <p:nvPr/>
                </p:nvSpPr>
                <p:spPr bwMode="auto">
                  <a:xfrm>
                    <a:off x="1632" y="2736"/>
                    <a:ext cx="288" cy="624"/>
                  </a:xfrm>
                  <a:prstGeom prst="rect">
                    <a:avLst/>
                  </a:prstGeom>
                  <a:solidFill>
                    <a:schemeClr val="hlink"/>
                  </a:solidFill>
                  <a:ln w="3175">
                    <a:solidFill>
                      <a:schemeClr val="hlink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/>
                    <a:endParaRPr lang="en-US" sz="1800">
                      <a:latin typeface="Arial" charset="0"/>
                    </a:endParaRPr>
                  </a:p>
                </p:txBody>
              </p:sp>
              <p:sp>
                <p:nvSpPr>
                  <p:cNvPr id="6224" name="Rectangle 1053"/>
                  <p:cNvSpPr>
                    <a:spLocks noChangeArrowheads="1"/>
                  </p:cNvSpPr>
                  <p:nvPr/>
                </p:nvSpPr>
                <p:spPr bwMode="auto">
                  <a:xfrm>
                    <a:off x="2784" y="2976"/>
                    <a:ext cx="288" cy="384"/>
                  </a:xfrm>
                  <a:prstGeom prst="rect">
                    <a:avLst/>
                  </a:prstGeom>
                  <a:solidFill>
                    <a:schemeClr val="hlink"/>
                  </a:solidFill>
                  <a:ln w="3175">
                    <a:solidFill>
                      <a:schemeClr val="hlink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/>
                    <a:endParaRPr lang="en-US" sz="1600">
                      <a:latin typeface="Arial" charset="0"/>
                    </a:endParaRPr>
                  </a:p>
                </p:txBody>
              </p:sp>
            </p:grpSp>
            <p:sp>
              <p:nvSpPr>
                <p:cNvPr id="23589" name="Text Box 1061"/>
                <p:cNvSpPr txBox="1">
                  <a:spLocks noChangeArrowheads="1"/>
                </p:cNvSpPr>
                <p:nvPr/>
              </p:nvSpPr>
              <p:spPr bwMode="auto">
                <a:xfrm>
                  <a:off x="1535" y="4032"/>
                  <a:ext cx="529" cy="23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  <a:defRPr/>
                  </a:pPr>
                  <a:r>
                    <a:rPr lang="en-US" sz="1800" b="1">
                      <a:solidFill>
                        <a:srgbClr val="0099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/>
                    </a:rPr>
                    <a:t>Cam</a:t>
                  </a:r>
                </a:p>
              </p:txBody>
            </p:sp>
            <p:sp>
              <p:nvSpPr>
                <p:cNvPr id="23590" name="Text Box 1062"/>
                <p:cNvSpPr txBox="1">
                  <a:spLocks noChangeArrowheads="1"/>
                </p:cNvSpPr>
                <p:nvPr/>
              </p:nvSpPr>
              <p:spPr bwMode="auto">
                <a:xfrm>
                  <a:off x="2112" y="4032"/>
                  <a:ext cx="527" cy="23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  <a:defRPr/>
                  </a:pPr>
                  <a:r>
                    <a:rPr lang="en-US" sz="1800" b="1">
                      <a:solidFill>
                        <a:srgbClr val="0099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/>
                    </a:rPr>
                    <a:t>Táo</a:t>
                  </a:r>
                </a:p>
              </p:txBody>
            </p:sp>
            <p:sp>
              <p:nvSpPr>
                <p:cNvPr id="23591" name="Text Box 1063"/>
                <p:cNvSpPr txBox="1">
                  <a:spLocks noChangeArrowheads="1"/>
                </p:cNvSpPr>
                <p:nvPr/>
              </p:nvSpPr>
              <p:spPr bwMode="auto">
                <a:xfrm>
                  <a:off x="2735" y="4032"/>
                  <a:ext cx="531" cy="23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  <a:defRPr/>
                  </a:pPr>
                  <a:r>
                    <a:rPr lang="en-US" sz="1800" b="1">
                      <a:solidFill>
                        <a:srgbClr val="0099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/>
                    </a:rPr>
                    <a:t>Nhãn</a:t>
                  </a:r>
                </a:p>
              </p:txBody>
            </p:sp>
            <p:sp>
              <p:nvSpPr>
                <p:cNvPr id="23592" name="Text Box 1064"/>
                <p:cNvSpPr txBox="1">
                  <a:spLocks noChangeArrowheads="1"/>
                </p:cNvSpPr>
                <p:nvPr/>
              </p:nvSpPr>
              <p:spPr bwMode="auto">
                <a:xfrm>
                  <a:off x="3263" y="4032"/>
                  <a:ext cx="527" cy="23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  <a:defRPr/>
                  </a:pPr>
                  <a:r>
                    <a:rPr lang="en-US" sz="1800" b="1">
                      <a:solidFill>
                        <a:srgbClr val="0099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/>
                    </a:rPr>
                    <a:t>Chuối</a:t>
                  </a:r>
                </a:p>
              </p:txBody>
            </p:sp>
            <p:sp>
              <p:nvSpPr>
                <p:cNvPr id="23593" name="Text Box 1065"/>
                <p:cNvSpPr txBox="1">
                  <a:spLocks noChangeArrowheads="1"/>
                </p:cNvSpPr>
                <p:nvPr/>
              </p:nvSpPr>
              <p:spPr bwMode="auto">
                <a:xfrm>
                  <a:off x="3840" y="4032"/>
                  <a:ext cx="528" cy="23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  <a:defRPr/>
                  </a:pPr>
                  <a:r>
                    <a:rPr lang="en-US" sz="1800" b="1">
                      <a:solidFill>
                        <a:srgbClr val="0099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/>
                    </a:rPr>
                    <a:t>Xoài</a:t>
                  </a:r>
                </a:p>
              </p:txBody>
            </p:sp>
          </p:grpSp>
        </p:grpSp>
        <p:grpSp>
          <p:nvGrpSpPr>
            <p:cNvPr id="6155" name="Group 1075"/>
            <p:cNvGrpSpPr>
              <a:grpSpLocks/>
            </p:cNvGrpSpPr>
            <p:nvPr/>
          </p:nvGrpSpPr>
          <p:grpSpPr bwMode="auto">
            <a:xfrm>
              <a:off x="1104" y="1881"/>
              <a:ext cx="288" cy="2220"/>
              <a:chOff x="1104" y="1881"/>
              <a:chExt cx="288" cy="2220"/>
            </a:xfrm>
          </p:grpSpPr>
          <p:sp>
            <p:nvSpPr>
              <p:cNvPr id="23594" name="Text Box 1066"/>
              <p:cNvSpPr txBox="1">
                <a:spLocks noChangeArrowheads="1"/>
              </p:cNvSpPr>
              <p:nvPr/>
            </p:nvSpPr>
            <p:spPr bwMode="auto">
              <a:xfrm>
                <a:off x="1104" y="1881"/>
                <a:ext cx="288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  <a:defRPr/>
                </a:pPr>
                <a:r>
                  <a:rPr lang="en-US" sz="1600" b="1">
                    <a:solidFill>
                      <a:srgbClr val="0099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/>
                  </a:rPr>
                  <a:t>16</a:t>
                </a:r>
              </a:p>
            </p:txBody>
          </p:sp>
          <p:sp>
            <p:nvSpPr>
              <p:cNvPr id="23595" name="Text Box 1067"/>
              <p:cNvSpPr txBox="1">
                <a:spLocks noChangeArrowheads="1"/>
              </p:cNvSpPr>
              <p:nvPr/>
            </p:nvSpPr>
            <p:spPr bwMode="auto">
              <a:xfrm>
                <a:off x="1104" y="2121"/>
                <a:ext cx="288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  <a:defRPr/>
                </a:pPr>
                <a:r>
                  <a:rPr lang="en-US" sz="1600" b="1">
                    <a:solidFill>
                      <a:srgbClr val="0099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/>
                  </a:rPr>
                  <a:t>14</a:t>
                </a:r>
              </a:p>
            </p:txBody>
          </p:sp>
          <p:sp>
            <p:nvSpPr>
              <p:cNvPr id="23596" name="Text Box 1068"/>
              <p:cNvSpPr txBox="1">
                <a:spLocks noChangeArrowheads="1"/>
              </p:cNvSpPr>
              <p:nvPr/>
            </p:nvSpPr>
            <p:spPr bwMode="auto">
              <a:xfrm>
                <a:off x="1104" y="2409"/>
                <a:ext cx="288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  <a:defRPr/>
                </a:pPr>
                <a:r>
                  <a:rPr lang="en-US" sz="1600" b="1">
                    <a:solidFill>
                      <a:srgbClr val="0099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/>
                  </a:rPr>
                  <a:t>12</a:t>
                </a:r>
              </a:p>
            </p:txBody>
          </p:sp>
          <p:sp>
            <p:nvSpPr>
              <p:cNvPr id="23597" name="Text Box 1069"/>
              <p:cNvSpPr txBox="1">
                <a:spLocks noChangeArrowheads="1"/>
              </p:cNvSpPr>
              <p:nvPr/>
            </p:nvSpPr>
            <p:spPr bwMode="auto">
              <a:xfrm>
                <a:off x="1104" y="2649"/>
                <a:ext cx="288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  <a:defRPr/>
                </a:pPr>
                <a:r>
                  <a:rPr lang="en-US" sz="1600" b="1">
                    <a:solidFill>
                      <a:srgbClr val="0099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/>
                  </a:rPr>
                  <a:t>10</a:t>
                </a:r>
              </a:p>
            </p:txBody>
          </p:sp>
          <p:sp>
            <p:nvSpPr>
              <p:cNvPr id="23598" name="Text Box 1070"/>
              <p:cNvSpPr txBox="1">
                <a:spLocks noChangeArrowheads="1"/>
              </p:cNvSpPr>
              <p:nvPr/>
            </p:nvSpPr>
            <p:spPr bwMode="auto">
              <a:xfrm>
                <a:off x="1104" y="2880"/>
                <a:ext cx="288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>
                  <a:spcBef>
                    <a:spcPct val="50000"/>
                  </a:spcBef>
                  <a:defRPr/>
                </a:pPr>
                <a:r>
                  <a:rPr lang="en-US" sz="1600" b="1">
                    <a:solidFill>
                      <a:srgbClr val="0099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/>
                  </a:rPr>
                  <a:t>8</a:t>
                </a:r>
              </a:p>
            </p:txBody>
          </p:sp>
          <p:sp>
            <p:nvSpPr>
              <p:cNvPr id="23599" name="Text Box 1071"/>
              <p:cNvSpPr txBox="1">
                <a:spLocks noChangeArrowheads="1"/>
              </p:cNvSpPr>
              <p:nvPr/>
            </p:nvSpPr>
            <p:spPr bwMode="auto">
              <a:xfrm>
                <a:off x="1104" y="3120"/>
                <a:ext cx="288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>
                  <a:spcBef>
                    <a:spcPct val="50000"/>
                  </a:spcBef>
                  <a:defRPr/>
                </a:pPr>
                <a:r>
                  <a:rPr lang="en-US" sz="1600" b="1">
                    <a:solidFill>
                      <a:srgbClr val="0099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/>
                  </a:rPr>
                  <a:t>6</a:t>
                </a:r>
              </a:p>
            </p:txBody>
          </p:sp>
          <p:sp>
            <p:nvSpPr>
              <p:cNvPr id="23600" name="Text Box 1072"/>
              <p:cNvSpPr txBox="1">
                <a:spLocks noChangeArrowheads="1"/>
              </p:cNvSpPr>
              <p:nvPr/>
            </p:nvSpPr>
            <p:spPr bwMode="auto">
              <a:xfrm>
                <a:off x="1104" y="3408"/>
                <a:ext cx="288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>
                  <a:spcBef>
                    <a:spcPct val="50000"/>
                  </a:spcBef>
                  <a:defRPr/>
                </a:pPr>
                <a:r>
                  <a:rPr lang="en-US" sz="1600" b="1">
                    <a:solidFill>
                      <a:srgbClr val="0099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/>
                  </a:rPr>
                  <a:t>4</a:t>
                </a:r>
              </a:p>
            </p:txBody>
          </p:sp>
          <p:sp>
            <p:nvSpPr>
              <p:cNvPr id="23601" name="Text Box 1073"/>
              <p:cNvSpPr txBox="1">
                <a:spLocks noChangeArrowheads="1"/>
              </p:cNvSpPr>
              <p:nvPr/>
            </p:nvSpPr>
            <p:spPr bwMode="auto">
              <a:xfrm>
                <a:off x="1104" y="3648"/>
                <a:ext cx="288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>
                  <a:spcBef>
                    <a:spcPct val="50000"/>
                  </a:spcBef>
                  <a:defRPr/>
                </a:pPr>
                <a:r>
                  <a:rPr lang="en-US" sz="1600" b="1">
                    <a:solidFill>
                      <a:srgbClr val="0099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/>
                  </a:rPr>
                  <a:t>2</a:t>
                </a:r>
              </a:p>
            </p:txBody>
          </p:sp>
          <p:sp>
            <p:nvSpPr>
              <p:cNvPr id="23602" name="Text Box 1074"/>
              <p:cNvSpPr txBox="1">
                <a:spLocks noChangeArrowheads="1"/>
              </p:cNvSpPr>
              <p:nvPr/>
            </p:nvSpPr>
            <p:spPr bwMode="auto">
              <a:xfrm>
                <a:off x="1104" y="3888"/>
                <a:ext cx="288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>
                  <a:spcBef>
                    <a:spcPct val="50000"/>
                  </a:spcBef>
                  <a:defRPr/>
                </a:pPr>
                <a:r>
                  <a:rPr lang="en-US" sz="1600" b="1">
                    <a:solidFill>
                      <a:srgbClr val="0099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/>
                  </a:rPr>
                  <a:t>0</a:t>
                </a:r>
              </a:p>
            </p:txBody>
          </p:sp>
        </p:grpSp>
      </p:grpSp>
      <p:sp>
        <p:nvSpPr>
          <p:cNvPr id="6152" name="Text Box 1083"/>
          <p:cNvSpPr txBox="1">
            <a:spLocks noChangeArrowheads="1"/>
          </p:cNvSpPr>
          <p:nvPr/>
        </p:nvSpPr>
        <p:spPr bwMode="auto">
          <a:xfrm>
            <a:off x="2819400" y="381000"/>
            <a:ext cx="3200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>
                <a:solidFill>
                  <a:schemeClr val="accent2"/>
                </a:solidFill>
                <a:latin typeface="Arial" charset="0"/>
                <a:cs typeface="Arial" charset="0"/>
              </a:rPr>
              <a:t>Ôn tập về biểu đồ</a:t>
            </a:r>
          </a:p>
        </p:txBody>
      </p:sp>
      <p:sp>
        <p:nvSpPr>
          <p:cNvPr id="23612" name="Text Box 1084"/>
          <p:cNvSpPr txBox="1">
            <a:spLocks noChangeArrowheads="1"/>
          </p:cNvSpPr>
          <p:nvPr/>
        </p:nvSpPr>
        <p:spPr bwMode="auto">
          <a:xfrm>
            <a:off x="3200400" y="0"/>
            <a:ext cx="2286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b="1">
                <a:solidFill>
                  <a:srgbClr val="D6009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Toán</a:t>
            </a:r>
            <a:endParaRPr lang="en-US" sz="3600" b="1">
              <a:solidFill>
                <a:srgbClr val="D6009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/>
            </a:endParaRPr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3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84" grpId="0" autoUpdateAnimBg="0"/>
      <p:bldP spid="23586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3" descr="BOOKANI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0"/>
            <a:ext cx="914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78" name="Text Box 18"/>
          <p:cNvSpPr txBox="1">
            <a:spLocks noChangeArrowheads="1"/>
          </p:cNvSpPr>
          <p:nvPr/>
        </p:nvSpPr>
        <p:spPr bwMode="auto">
          <a:xfrm>
            <a:off x="1219200" y="1828800"/>
            <a:ext cx="7924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Biểu đồ dưới đây cho biết kết quả điều tra về ý thích chơi các môn thể thao của 40 học sinh:</a:t>
            </a:r>
          </a:p>
        </p:txBody>
      </p:sp>
      <p:sp>
        <p:nvSpPr>
          <p:cNvPr id="15382" name="Text Box 22"/>
          <p:cNvSpPr txBox="1">
            <a:spLocks noChangeArrowheads="1"/>
          </p:cNvSpPr>
          <p:nvPr/>
        </p:nvSpPr>
        <p:spPr bwMode="auto">
          <a:xfrm>
            <a:off x="1143000" y="1143000"/>
            <a:ext cx="830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Khoanh vào chữ cái trước câu trả lời đúng:</a:t>
            </a:r>
          </a:p>
        </p:txBody>
      </p:sp>
      <p:sp>
        <p:nvSpPr>
          <p:cNvPr id="15385" name="Text Box 25"/>
          <p:cNvSpPr txBox="1">
            <a:spLocks noChangeArrowheads="1"/>
          </p:cNvSpPr>
          <p:nvPr/>
        </p:nvSpPr>
        <p:spPr bwMode="auto">
          <a:xfrm>
            <a:off x="1143000" y="2971800"/>
            <a:ext cx="5867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Học sinh thích đá bóng có khoảng:</a:t>
            </a:r>
          </a:p>
        </p:txBody>
      </p:sp>
      <p:sp>
        <p:nvSpPr>
          <p:cNvPr id="15386" name="Text Box 26"/>
          <p:cNvSpPr txBox="1">
            <a:spLocks noChangeArrowheads="1"/>
          </p:cNvSpPr>
          <p:nvPr/>
        </p:nvSpPr>
        <p:spPr bwMode="auto">
          <a:xfrm>
            <a:off x="1295400" y="3657600"/>
            <a:ext cx="2743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A.  5 học sinh</a:t>
            </a:r>
          </a:p>
        </p:txBody>
      </p:sp>
      <p:sp>
        <p:nvSpPr>
          <p:cNvPr id="15387" name="Text Box 27"/>
          <p:cNvSpPr txBox="1">
            <a:spLocks noChangeArrowheads="1"/>
          </p:cNvSpPr>
          <p:nvPr/>
        </p:nvSpPr>
        <p:spPr bwMode="auto">
          <a:xfrm>
            <a:off x="1295400" y="4191000"/>
            <a:ext cx="2362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B.  9 học sinh</a:t>
            </a:r>
          </a:p>
        </p:txBody>
      </p:sp>
      <p:sp>
        <p:nvSpPr>
          <p:cNvPr id="15388" name="Text Box 28"/>
          <p:cNvSpPr txBox="1">
            <a:spLocks noChangeArrowheads="1"/>
          </p:cNvSpPr>
          <p:nvPr/>
        </p:nvSpPr>
        <p:spPr bwMode="auto">
          <a:xfrm>
            <a:off x="1295400" y="4800600"/>
            <a:ext cx="2743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C.  25 học sinh</a:t>
            </a:r>
          </a:p>
        </p:txBody>
      </p:sp>
      <p:sp>
        <p:nvSpPr>
          <p:cNvPr id="15389" name="Text Box 29"/>
          <p:cNvSpPr txBox="1">
            <a:spLocks noChangeArrowheads="1"/>
          </p:cNvSpPr>
          <p:nvPr/>
        </p:nvSpPr>
        <p:spPr bwMode="auto">
          <a:xfrm>
            <a:off x="1295400" y="5486400"/>
            <a:ext cx="2667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D.  20 học sinh</a:t>
            </a:r>
          </a:p>
        </p:txBody>
      </p:sp>
      <p:pic>
        <p:nvPicPr>
          <p:cNvPr id="15399" name="Picture 39" descr="Bieu do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86400" y="3368675"/>
            <a:ext cx="3048000" cy="272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400" name="Text Box 40"/>
          <p:cNvSpPr txBox="1">
            <a:spLocks noChangeArrowheads="1"/>
          </p:cNvSpPr>
          <p:nvPr/>
        </p:nvSpPr>
        <p:spPr bwMode="auto">
          <a:xfrm>
            <a:off x="5562600" y="4267200"/>
            <a:ext cx="1066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Đá bóng</a:t>
            </a:r>
          </a:p>
        </p:txBody>
      </p:sp>
      <p:sp>
        <p:nvSpPr>
          <p:cNvPr id="15401" name="Text Box 41"/>
          <p:cNvSpPr txBox="1">
            <a:spLocks noChangeArrowheads="1"/>
          </p:cNvSpPr>
          <p:nvPr/>
        </p:nvSpPr>
        <p:spPr bwMode="auto">
          <a:xfrm>
            <a:off x="7010400" y="3733800"/>
            <a:ext cx="91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Chạy</a:t>
            </a:r>
          </a:p>
        </p:txBody>
      </p:sp>
      <p:sp>
        <p:nvSpPr>
          <p:cNvPr id="15402" name="Text Box 42"/>
          <p:cNvSpPr txBox="1">
            <a:spLocks noChangeArrowheads="1"/>
          </p:cNvSpPr>
          <p:nvPr/>
        </p:nvSpPr>
        <p:spPr bwMode="auto">
          <a:xfrm>
            <a:off x="7467600" y="4267200"/>
            <a:ext cx="1371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Đá cầu</a:t>
            </a:r>
          </a:p>
        </p:txBody>
      </p:sp>
      <p:sp>
        <p:nvSpPr>
          <p:cNvPr id="15403" name="Text Box 43"/>
          <p:cNvSpPr txBox="1">
            <a:spLocks noChangeArrowheads="1"/>
          </p:cNvSpPr>
          <p:nvPr/>
        </p:nvSpPr>
        <p:spPr bwMode="auto">
          <a:xfrm>
            <a:off x="7467600" y="4784725"/>
            <a:ext cx="91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Bơi</a:t>
            </a:r>
          </a:p>
        </p:txBody>
      </p:sp>
      <p:sp>
        <p:nvSpPr>
          <p:cNvPr id="15405" name="Oval 45"/>
          <p:cNvSpPr>
            <a:spLocks noChangeArrowheads="1"/>
          </p:cNvSpPr>
          <p:nvPr/>
        </p:nvSpPr>
        <p:spPr bwMode="auto">
          <a:xfrm>
            <a:off x="1219200" y="4800600"/>
            <a:ext cx="609600" cy="6096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15404" name="Oval 44"/>
          <p:cNvSpPr>
            <a:spLocks noChangeArrowheads="1"/>
          </p:cNvSpPr>
          <p:nvPr/>
        </p:nvSpPr>
        <p:spPr bwMode="auto">
          <a:xfrm>
            <a:off x="304800" y="1219200"/>
            <a:ext cx="449263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24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  <a:cs typeface="Arial" charset="0"/>
              </a:rPr>
              <a:t>3</a:t>
            </a:r>
          </a:p>
        </p:txBody>
      </p:sp>
      <p:sp>
        <p:nvSpPr>
          <p:cNvPr id="15407" name="Text Box 47"/>
          <p:cNvSpPr txBox="1">
            <a:spLocks noChangeArrowheads="1"/>
          </p:cNvSpPr>
          <p:nvPr/>
        </p:nvSpPr>
        <p:spPr bwMode="auto">
          <a:xfrm>
            <a:off x="3200400" y="0"/>
            <a:ext cx="2286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b="1">
                <a:solidFill>
                  <a:srgbClr val="D6009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Toán</a:t>
            </a:r>
            <a:endParaRPr lang="en-US" sz="3600" b="1">
              <a:solidFill>
                <a:srgbClr val="D6009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/>
            </a:endParaRPr>
          </a:p>
        </p:txBody>
      </p:sp>
      <p:sp>
        <p:nvSpPr>
          <p:cNvPr id="7186" name="Text Box 48"/>
          <p:cNvSpPr txBox="1">
            <a:spLocks noChangeArrowheads="1"/>
          </p:cNvSpPr>
          <p:nvPr/>
        </p:nvSpPr>
        <p:spPr bwMode="auto">
          <a:xfrm>
            <a:off x="2819400" y="609600"/>
            <a:ext cx="3200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>
                <a:solidFill>
                  <a:schemeClr val="accent2"/>
                </a:solidFill>
                <a:latin typeface="Arial" charset="0"/>
                <a:cs typeface="Arial" charset="0"/>
              </a:rPr>
              <a:t>Ôn tập về biểu đồ</a:t>
            </a:r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5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5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3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3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500"/>
                                        <p:tgtEl>
                                          <p:spTgt spid="15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7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500"/>
                                        <p:tgtEl>
                                          <p:spTgt spid="15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500"/>
                                        <p:tgtEl>
                                          <p:spTgt spid="15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500"/>
                                        <p:tgtEl>
                                          <p:spTgt spid="15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54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54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54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5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8" grpId="0" autoUpdateAnimBg="0"/>
      <p:bldP spid="15382" grpId="0" autoUpdateAnimBg="0"/>
      <p:bldP spid="15385" grpId="0" autoUpdateAnimBg="0"/>
      <p:bldP spid="15386" grpId="0" autoUpdateAnimBg="0"/>
      <p:bldP spid="15387" grpId="0" autoUpdateAnimBg="0"/>
      <p:bldP spid="15388" grpId="0" autoUpdateAnimBg="0"/>
      <p:bldP spid="15389" grpId="0" autoUpdateAnimBg="0"/>
      <p:bldP spid="15400" grpId="0" autoUpdateAnimBg="0"/>
      <p:bldP spid="15401" grpId="0" autoUpdateAnimBg="0"/>
      <p:bldP spid="15402" grpId="0" autoUpdateAnimBg="0"/>
      <p:bldP spid="15403" grpId="0" autoUpdateAnimBg="0"/>
      <p:bldP spid="15405" grpId="0" animBg="1"/>
      <p:bldP spid="15404" grpId="0" animBg="1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</TotalTime>
  <Words>534</Words>
  <Application>Microsoft Office PowerPoint</Application>
  <PresentationFormat>On-screen Show (4:3)</PresentationFormat>
  <Paragraphs>115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.VnTime</vt:lpstr>
      <vt:lpstr>Arial</vt:lpstr>
      <vt:lpstr>Times New Roman</vt:lpstr>
      <vt:lpstr>Default Design</vt:lpstr>
      <vt:lpstr>Slide 1</vt:lpstr>
      <vt:lpstr>Slide 2</vt:lpstr>
      <vt:lpstr>Slide 3</vt:lpstr>
      <vt:lpstr>Slide 4</vt:lpstr>
      <vt:lpstr>Slide 5</vt:lpstr>
      <vt:lpstr>Slide 6</vt:lpstr>
    </vt:vector>
  </TitlesOfParts>
  <Company>SMC., Ltd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Binh Tai</dc:creator>
  <cp:lastModifiedBy>CSTeam</cp:lastModifiedBy>
  <cp:revision>18</cp:revision>
  <dcterms:created xsi:type="dcterms:W3CDTF">2009-04-16T01:11:09Z</dcterms:created>
  <dcterms:modified xsi:type="dcterms:W3CDTF">2016-06-30T03:36:28Z</dcterms:modified>
</cp:coreProperties>
</file>