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5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allowPng="1" imgSz="1024x768" encoding="windows-1252"/>
  <p:clrMru>
    <a:srgbClr val="FF3399"/>
    <a:srgbClr val="FF3300"/>
    <a:srgbClr val="FF9900"/>
    <a:srgbClr val="3366CC"/>
    <a:srgbClr val="FFFF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38" d="100"/>
          <a:sy n="38" d="100"/>
        </p:scale>
        <p:origin x="-1398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2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92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fld id="{42C1DD16-028F-4292-9C19-8B2E47265E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0346BF2-0632-4963-AB04-24DFB0FE3B15}" type="slidenum">
              <a:rPr lang="en-US" smtClean="0"/>
              <a:pPr/>
              <a:t>3</a:t>
            </a:fld>
            <a:endParaRPr lang="en-US" smtClean="0"/>
          </a:p>
        </p:txBody>
      </p:sp>
      <p:sp>
        <p:nvSpPr>
          <p:cNvPr id="1126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4"/>
          <p:cNvSpPr>
            <a:spLocks/>
          </p:cNvSpPr>
          <p:nvPr/>
        </p:nvSpPr>
        <p:spPr bwMode="auto">
          <a:xfrm>
            <a:off x="285750" y="2803525"/>
            <a:ext cx="1588" cy="3035300"/>
          </a:xfrm>
          <a:custGeom>
            <a:avLst/>
            <a:gdLst>
              <a:gd name="T0" fmla="*/ 0 w 1588"/>
              <a:gd name="T1" fmla="*/ 0 h 1912"/>
              <a:gd name="T2" fmla="*/ 0 w 1588"/>
              <a:gd name="T3" fmla="*/ 9525 h 1912"/>
              <a:gd name="T4" fmla="*/ 0 w 1588"/>
              <a:gd name="T5" fmla="*/ 9525 h 1912"/>
              <a:gd name="T6" fmla="*/ 0 w 1588"/>
              <a:gd name="T7" fmla="*/ 95250 h 1912"/>
              <a:gd name="T8" fmla="*/ 0 w 1588"/>
              <a:gd name="T9" fmla="*/ 3035300 h 1912"/>
              <a:gd name="T10" fmla="*/ 0 w 1588"/>
              <a:gd name="T11" fmla="*/ 3035300 h 1912"/>
              <a:gd name="T12" fmla="*/ 0 w 1588"/>
              <a:gd name="T13" fmla="*/ 0 h 1912"/>
              <a:gd name="T14" fmla="*/ 0 w 1588"/>
              <a:gd name="T15" fmla="*/ 0 h 1912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1588" h="1912">
                <a:moveTo>
                  <a:pt x="0" y="0"/>
                </a:moveTo>
                <a:lnTo>
                  <a:pt x="0" y="6"/>
                </a:lnTo>
                <a:lnTo>
                  <a:pt x="0" y="60"/>
                </a:lnTo>
                <a:lnTo>
                  <a:pt x="0" y="1912"/>
                </a:lnTo>
                <a:lnTo>
                  <a:pt x="0" y="0"/>
                </a:lnTo>
                <a:close/>
              </a:path>
            </a:pathLst>
          </a:custGeom>
          <a:solidFill>
            <a:srgbClr val="6BBA27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170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997075"/>
            <a:ext cx="7772400" cy="1431925"/>
          </a:xfrm>
        </p:spPr>
        <p:txBody>
          <a:bodyPr anchor="b" anchorCtr="1"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187F93-B1C9-4F9C-8467-7AC4059A508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dt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  <p:transition>
    <p:rand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15A8F0-F1BD-49DE-8074-84F5E073D2A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rand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92100"/>
            <a:ext cx="2057400" cy="57277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92100"/>
            <a:ext cx="6019800" cy="57277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3B52B9-9F6A-4B96-94F2-94091394942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random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92100"/>
            <a:ext cx="8229600" cy="57277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AA6F62-720B-4BE9-B649-31FBBF09275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random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42E942-2C53-4B17-AA08-696A99B49B2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rand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2B7ED2-6F7A-4B58-A6E5-043F97EAB45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rand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050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050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4B7764-B167-4680-8B0A-52CBE1CBD6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rand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434BAC-1AC9-4E9F-B0C2-2C9050121C7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rand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345044-3953-459B-B79C-A73D37A5550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rand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B4F1E4-5317-4FD6-9D41-9A211A41FEB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random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244C58-4223-44BB-9929-4F7A6B8DA2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rand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1900FF-5EBE-4FD8-B8F3-93245ADE471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rand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>
            <a:duotone>
              <a:schemeClr val="bg1"/>
              <a:srgbClr val="FFFFFF"/>
            </a:duotone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92100"/>
            <a:ext cx="8229600" cy="138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05000"/>
            <a:ext cx="82296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fld id="{DE0DFDB7-CB40-4918-98C3-52315BF05B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13" r:id="rId1"/>
    <p:sldLayoutId id="2147483702" r:id="rId2"/>
    <p:sldLayoutId id="2147483703" r:id="rId3"/>
    <p:sldLayoutId id="2147483704" r:id="rId4"/>
    <p:sldLayoutId id="2147483705" r:id="rId5"/>
    <p:sldLayoutId id="2147483706" r:id="rId6"/>
    <p:sldLayoutId id="2147483707" r:id="rId7"/>
    <p:sldLayoutId id="2147483708" r:id="rId8"/>
    <p:sldLayoutId id="2147483709" r:id="rId9"/>
    <p:sldLayoutId id="2147483710" r:id="rId10"/>
    <p:sldLayoutId id="2147483711" r:id="rId11"/>
    <p:sldLayoutId id="2147483712" r:id="rId12"/>
  </p:sldLayoutIdLst>
  <p:transition>
    <p:random/>
  </p:transition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120000"/>
        <a:buChar char="•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Tahoma" pitchFamily="34" charset="0"/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120000"/>
        <a:buChar char="•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Tahoma" pitchFamily="34" charset="0"/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1.v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4"/>
          <p:cNvSpPr txBox="1">
            <a:spLocks noChangeArrowheads="1"/>
          </p:cNvSpPr>
          <p:nvPr/>
        </p:nvSpPr>
        <p:spPr bwMode="auto">
          <a:xfrm>
            <a:off x="1828800" y="0"/>
            <a:ext cx="5638800" cy="862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2000" b="1">
                <a:solidFill>
                  <a:schemeClr val="hlink"/>
                </a:solidFill>
                <a:latin typeface="Arial" charset="0"/>
              </a:rPr>
              <a:t>Môn</a:t>
            </a:r>
            <a:r>
              <a:rPr lang="en-US" sz="2000" b="1">
                <a:latin typeface="Arial" charset="0"/>
              </a:rPr>
              <a:t>: Toán</a:t>
            </a:r>
          </a:p>
          <a:p>
            <a:pPr algn="ctr" eaLnBrk="1" hangingPunct="1">
              <a:spcBef>
                <a:spcPct val="50000"/>
              </a:spcBef>
            </a:pPr>
            <a:endParaRPr lang="en-US" sz="2000" b="1">
              <a:latin typeface="Arial" charset="0"/>
            </a:endParaRPr>
          </a:p>
        </p:txBody>
      </p:sp>
      <p:sp>
        <p:nvSpPr>
          <p:cNvPr id="2053" name="Text Box 5"/>
          <p:cNvSpPr txBox="1">
            <a:spLocks noChangeArrowheads="1"/>
          </p:cNvSpPr>
          <p:nvPr/>
        </p:nvSpPr>
        <p:spPr bwMode="auto">
          <a:xfrm>
            <a:off x="2971800" y="990600"/>
            <a:ext cx="3810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000" b="1" u="sng">
                <a:solidFill>
                  <a:srgbClr val="FF3300"/>
                </a:solidFill>
                <a:latin typeface="Arial" charset="0"/>
              </a:rPr>
              <a:t>KIỂM TRA BÀI CŨ</a:t>
            </a:r>
            <a:r>
              <a:rPr lang="en-US" sz="2000">
                <a:latin typeface="Arial" charset="0"/>
              </a:rPr>
              <a:t> </a:t>
            </a:r>
          </a:p>
        </p:txBody>
      </p:sp>
      <p:sp>
        <p:nvSpPr>
          <p:cNvPr id="2054" name="Text Box 6"/>
          <p:cNvSpPr txBox="1">
            <a:spLocks noChangeArrowheads="1"/>
          </p:cNvSpPr>
          <p:nvPr/>
        </p:nvSpPr>
        <p:spPr bwMode="auto">
          <a:xfrm>
            <a:off x="457200" y="1371600"/>
            <a:ext cx="8686800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000" b="1">
                <a:solidFill>
                  <a:schemeClr val="hlink"/>
                </a:solidFill>
                <a:latin typeface="Arial" charset="0"/>
              </a:rPr>
              <a:t>Bài 3( 115):</a:t>
            </a:r>
            <a:r>
              <a:rPr lang="en-US" sz="2000">
                <a:latin typeface="Arial" charset="0"/>
              </a:rPr>
              <a:t> </a:t>
            </a:r>
            <a:r>
              <a:rPr lang="en-US" sz="2000" b="1">
                <a:latin typeface="Arial" charset="0"/>
              </a:rPr>
              <a:t>Có 6 hình lập phương nhỏ cạnh 1cm. Hãy xếp 6 hình lập phương đó thành một hình hộp chữ nhật. Có bao nhiêu cách xếp khác nhau?</a:t>
            </a:r>
          </a:p>
        </p:txBody>
      </p:sp>
      <p:sp>
        <p:nvSpPr>
          <p:cNvPr id="2055" name="Text Box 7"/>
          <p:cNvSpPr txBox="1">
            <a:spLocks noChangeArrowheads="1"/>
          </p:cNvSpPr>
          <p:nvPr/>
        </p:nvSpPr>
        <p:spPr bwMode="auto">
          <a:xfrm>
            <a:off x="762000" y="2286000"/>
            <a:ext cx="8153400" cy="1169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2000" b="1" u="sng">
                <a:solidFill>
                  <a:srgbClr val="FF3399"/>
                </a:solidFill>
                <a:latin typeface="Arial" charset="0"/>
              </a:rPr>
              <a:t>Đáp án</a:t>
            </a:r>
          </a:p>
          <a:p>
            <a:pPr algn="ctr" eaLnBrk="1" hangingPunct="1">
              <a:spcBef>
                <a:spcPct val="50000"/>
              </a:spcBef>
            </a:pPr>
            <a:r>
              <a:rPr lang="en-US" sz="2000" b="1">
                <a:latin typeface="Arial" charset="0"/>
              </a:rPr>
              <a:t>Có </a:t>
            </a:r>
            <a:r>
              <a:rPr lang="en-US" sz="2000" b="1" i="1">
                <a:latin typeface="Arial" charset="0"/>
              </a:rPr>
              <a:t>5 cách xếp 6</a:t>
            </a:r>
            <a:r>
              <a:rPr lang="en-US" sz="2000" b="1">
                <a:latin typeface="Arial" charset="0"/>
              </a:rPr>
              <a:t> hình lập phương cạnh 1cm thành hình hộp chữ nhật như sau: </a:t>
            </a:r>
          </a:p>
        </p:txBody>
      </p:sp>
      <p:grpSp>
        <p:nvGrpSpPr>
          <p:cNvPr id="2" name="Group 67"/>
          <p:cNvGrpSpPr>
            <a:grpSpLocks/>
          </p:cNvGrpSpPr>
          <p:nvPr/>
        </p:nvGrpSpPr>
        <p:grpSpPr bwMode="auto">
          <a:xfrm>
            <a:off x="1828800" y="4038600"/>
            <a:ext cx="5105400" cy="2362200"/>
            <a:chOff x="1152" y="2544"/>
            <a:chExt cx="3216" cy="1488"/>
          </a:xfrm>
        </p:grpSpPr>
        <p:grpSp>
          <p:nvGrpSpPr>
            <p:cNvPr id="4103" name="Group 63"/>
            <p:cNvGrpSpPr>
              <a:grpSpLocks/>
            </p:cNvGrpSpPr>
            <p:nvPr/>
          </p:nvGrpSpPr>
          <p:grpSpPr bwMode="auto">
            <a:xfrm>
              <a:off x="2112" y="2544"/>
              <a:ext cx="1248" cy="288"/>
              <a:chOff x="2112" y="2544"/>
              <a:chExt cx="1248" cy="288"/>
            </a:xfrm>
          </p:grpSpPr>
          <p:sp>
            <p:nvSpPr>
              <p:cNvPr id="4132" name="AutoShape 16"/>
              <p:cNvSpPr>
                <a:spLocks noChangeArrowheads="1"/>
              </p:cNvSpPr>
              <p:nvPr/>
            </p:nvSpPr>
            <p:spPr bwMode="auto">
              <a:xfrm>
                <a:off x="2112" y="2544"/>
                <a:ext cx="288" cy="288"/>
              </a:xfrm>
              <a:prstGeom prst="cube">
                <a:avLst>
                  <a:gd name="adj" fmla="val 25000"/>
                </a:avLst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2000">
                  <a:latin typeface="Arial" charset="0"/>
                </a:endParaRPr>
              </a:p>
            </p:txBody>
          </p:sp>
          <p:sp>
            <p:nvSpPr>
              <p:cNvPr id="4133" name="AutoShape 17"/>
              <p:cNvSpPr>
                <a:spLocks noChangeArrowheads="1"/>
              </p:cNvSpPr>
              <p:nvPr/>
            </p:nvSpPr>
            <p:spPr bwMode="auto">
              <a:xfrm>
                <a:off x="2304" y="2544"/>
                <a:ext cx="288" cy="288"/>
              </a:xfrm>
              <a:prstGeom prst="cube">
                <a:avLst>
                  <a:gd name="adj" fmla="val 25000"/>
                </a:avLst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2000">
                  <a:latin typeface="Arial" charset="0"/>
                </a:endParaRPr>
              </a:p>
            </p:txBody>
          </p:sp>
          <p:sp>
            <p:nvSpPr>
              <p:cNvPr id="4134" name="AutoShape 20"/>
              <p:cNvSpPr>
                <a:spLocks noChangeArrowheads="1"/>
              </p:cNvSpPr>
              <p:nvPr/>
            </p:nvSpPr>
            <p:spPr bwMode="auto">
              <a:xfrm>
                <a:off x="2496" y="2544"/>
                <a:ext cx="288" cy="288"/>
              </a:xfrm>
              <a:prstGeom prst="cube">
                <a:avLst>
                  <a:gd name="adj" fmla="val 25000"/>
                </a:avLst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2000">
                  <a:latin typeface="Arial" charset="0"/>
                </a:endParaRPr>
              </a:p>
            </p:txBody>
          </p:sp>
          <p:sp>
            <p:nvSpPr>
              <p:cNvPr id="4135" name="AutoShape 21"/>
              <p:cNvSpPr>
                <a:spLocks noChangeArrowheads="1"/>
              </p:cNvSpPr>
              <p:nvPr/>
            </p:nvSpPr>
            <p:spPr bwMode="auto">
              <a:xfrm>
                <a:off x="2688" y="2544"/>
                <a:ext cx="288" cy="288"/>
              </a:xfrm>
              <a:prstGeom prst="cube">
                <a:avLst>
                  <a:gd name="adj" fmla="val 25000"/>
                </a:avLst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2000">
                  <a:latin typeface="Arial" charset="0"/>
                </a:endParaRPr>
              </a:p>
            </p:txBody>
          </p:sp>
          <p:sp>
            <p:nvSpPr>
              <p:cNvPr id="4136" name="AutoShape 23"/>
              <p:cNvSpPr>
                <a:spLocks noChangeArrowheads="1"/>
              </p:cNvSpPr>
              <p:nvPr/>
            </p:nvSpPr>
            <p:spPr bwMode="auto">
              <a:xfrm>
                <a:off x="2880" y="2544"/>
                <a:ext cx="288" cy="288"/>
              </a:xfrm>
              <a:prstGeom prst="cube">
                <a:avLst>
                  <a:gd name="adj" fmla="val 25000"/>
                </a:avLst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2000">
                  <a:latin typeface="Arial" charset="0"/>
                </a:endParaRPr>
              </a:p>
            </p:txBody>
          </p:sp>
          <p:sp>
            <p:nvSpPr>
              <p:cNvPr id="4137" name="AutoShape 24"/>
              <p:cNvSpPr>
                <a:spLocks noChangeArrowheads="1"/>
              </p:cNvSpPr>
              <p:nvPr/>
            </p:nvSpPr>
            <p:spPr bwMode="auto">
              <a:xfrm>
                <a:off x="3072" y="2544"/>
                <a:ext cx="288" cy="288"/>
              </a:xfrm>
              <a:prstGeom prst="cube">
                <a:avLst>
                  <a:gd name="adj" fmla="val 25000"/>
                </a:avLst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2000">
                  <a:latin typeface="Arial" charset="0"/>
                </a:endParaRPr>
              </a:p>
            </p:txBody>
          </p:sp>
        </p:grpSp>
        <p:grpSp>
          <p:nvGrpSpPr>
            <p:cNvPr id="4104" name="Group 62"/>
            <p:cNvGrpSpPr>
              <a:grpSpLocks/>
            </p:cNvGrpSpPr>
            <p:nvPr/>
          </p:nvGrpSpPr>
          <p:grpSpPr bwMode="auto">
            <a:xfrm>
              <a:off x="1152" y="2784"/>
              <a:ext cx="288" cy="1248"/>
              <a:chOff x="1152" y="2784"/>
              <a:chExt cx="288" cy="1248"/>
            </a:xfrm>
          </p:grpSpPr>
          <p:sp>
            <p:nvSpPr>
              <p:cNvPr id="4126" name="AutoShape 12"/>
              <p:cNvSpPr>
                <a:spLocks noChangeArrowheads="1"/>
              </p:cNvSpPr>
              <p:nvPr/>
            </p:nvSpPr>
            <p:spPr bwMode="auto">
              <a:xfrm>
                <a:off x="1152" y="3744"/>
                <a:ext cx="288" cy="288"/>
              </a:xfrm>
              <a:prstGeom prst="cube">
                <a:avLst>
                  <a:gd name="adj" fmla="val 25000"/>
                </a:avLst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2000">
                  <a:latin typeface="Arial" charset="0"/>
                </a:endParaRPr>
              </a:p>
            </p:txBody>
          </p:sp>
          <p:sp>
            <p:nvSpPr>
              <p:cNvPr id="4127" name="AutoShape 14"/>
              <p:cNvSpPr>
                <a:spLocks noChangeArrowheads="1"/>
              </p:cNvSpPr>
              <p:nvPr/>
            </p:nvSpPr>
            <p:spPr bwMode="auto">
              <a:xfrm>
                <a:off x="1152" y="3552"/>
                <a:ext cx="288" cy="288"/>
              </a:xfrm>
              <a:prstGeom prst="cube">
                <a:avLst>
                  <a:gd name="adj" fmla="val 25000"/>
                </a:avLst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2000">
                  <a:latin typeface="Arial" charset="0"/>
                </a:endParaRPr>
              </a:p>
            </p:txBody>
          </p:sp>
          <p:sp>
            <p:nvSpPr>
              <p:cNvPr id="4128" name="AutoShape 30"/>
              <p:cNvSpPr>
                <a:spLocks noChangeArrowheads="1"/>
              </p:cNvSpPr>
              <p:nvPr/>
            </p:nvSpPr>
            <p:spPr bwMode="auto">
              <a:xfrm>
                <a:off x="1152" y="3360"/>
                <a:ext cx="288" cy="288"/>
              </a:xfrm>
              <a:prstGeom prst="cube">
                <a:avLst>
                  <a:gd name="adj" fmla="val 25000"/>
                </a:avLst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2000">
                  <a:latin typeface="Arial" charset="0"/>
                </a:endParaRPr>
              </a:p>
            </p:txBody>
          </p:sp>
          <p:sp>
            <p:nvSpPr>
              <p:cNvPr id="4129" name="AutoShape 31"/>
              <p:cNvSpPr>
                <a:spLocks noChangeArrowheads="1"/>
              </p:cNvSpPr>
              <p:nvPr/>
            </p:nvSpPr>
            <p:spPr bwMode="auto">
              <a:xfrm>
                <a:off x="1152" y="3168"/>
                <a:ext cx="288" cy="288"/>
              </a:xfrm>
              <a:prstGeom prst="cube">
                <a:avLst>
                  <a:gd name="adj" fmla="val 25000"/>
                </a:avLst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2000">
                  <a:latin typeface="Arial" charset="0"/>
                </a:endParaRPr>
              </a:p>
            </p:txBody>
          </p:sp>
          <p:sp>
            <p:nvSpPr>
              <p:cNvPr id="4130" name="AutoShape 33"/>
              <p:cNvSpPr>
                <a:spLocks noChangeArrowheads="1"/>
              </p:cNvSpPr>
              <p:nvPr/>
            </p:nvSpPr>
            <p:spPr bwMode="auto">
              <a:xfrm>
                <a:off x="1152" y="2976"/>
                <a:ext cx="288" cy="288"/>
              </a:xfrm>
              <a:prstGeom prst="cube">
                <a:avLst>
                  <a:gd name="adj" fmla="val 25000"/>
                </a:avLst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2000">
                  <a:latin typeface="Arial" charset="0"/>
                </a:endParaRPr>
              </a:p>
            </p:txBody>
          </p:sp>
          <p:sp>
            <p:nvSpPr>
              <p:cNvPr id="4131" name="AutoShape 34"/>
              <p:cNvSpPr>
                <a:spLocks noChangeArrowheads="1"/>
              </p:cNvSpPr>
              <p:nvPr/>
            </p:nvSpPr>
            <p:spPr bwMode="auto">
              <a:xfrm>
                <a:off x="1152" y="2784"/>
                <a:ext cx="288" cy="288"/>
              </a:xfrm>
              <a:prstGeom prst="cube">
                <a:avLst>
                  <a:gd name="adj" fmla="val 25000"/>
                </a:avLst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2000">
                  <a:latin typeface="Arial" charset="0"/>
                </a:endParaRPr>
              </a:p>
            </p:txBody>
          </p:sp>
        </p:grpSp>
        <p:grpSp>
          <p:nvGrpSpPr>
            <p:cNvPr id="4105" name="Group 64"/>
            <p:cNvGrpSpPr>
              <a:grpSpLocks/>
            </p:cNvGrpSpPr>
            <p:nvPr/>
          </p:nvGrpSpPr>
          <p:grpSpPr bwMode="auto">
            <a:xfrm>
              <a:off x="1728" y="3552"/>
              <a:ext cx="672" cy="480"/>
              <a:chOff x="1728" y="3552"/>
              <a:chExt cx="672" cy="480"/>
            </a:xfrm>
          </p:grpSpPr>
          <p:sp>
            <p:nvSpPr>
              <p:cNvPr id="4120" name="AutoShape 36"/>
              <p:cNvSpPr>
                <a:spLocks noChangeArrowheads="1"/>
              </p:cNvSpPr>
              <p:nvPr/>
            </p:nvSpPr>
            <p:spPr bwMode="auto">
              <a:xfrm>
                <a:off x="1728" y="3744"/>
                <a:ext cx="288" cy="288"/>
              </a:xfrm>
              <a:prstGeom prst="cube">
                <a:avLst>
                  <a:gd name="adj" fmla="val 25000"/>
                </a:avLst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2000">
                  <a:latin typeface="Arial" charset="0"/>
                </a:endParaRPr>
              </a:p>
            </p:txBody>
          </p:sp>
          <p:sp>
            <p:nvSpPr>
              <p:cNvPr id="4121" name="AutoShape 37"/>
              <p:cNvSpPr>
                <a:spLocks noChangeArrowheads="1"/>
              </p:cNvSpPr>
              <p:nvPr/>
            </p:nvSpPr>
            <p:spPr bwMode="auto">
              <a:xfrm>
                <a:off x="1920" y="3744"/>
                <a:ext cx="288" cy="288"/>
              </a:xfrm>
              <a:prstGeom prst="cube">
                <a:avLst>
                  <a:gd name="adj" fmla="val 25000"/>
                </a:avLst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2000">
                  <a:latin typeface="Arial" charset="0"/>
                </a:endParaRPr>
              </a:p>
            </p:txBody>
          </p:sp>
          <p:sp>
            <p:nvSpPr>
              <p:cNvPr id="4122" name="AutoShape 38"/>
              <p:cNvSpPr>
                <a:spLocks noChangeArrowheads="1"/>
              </p:cNvSpPr>
              <p:nvPr/>
            </p:nvSpPr>
            <p:spPr bwMode="auto">
              <a:xfrm>
                <a:off x="2112" y="3744"/>
                <a:ext cx="288" cy="288"/>
              </a:xfrm>
              <a:prstGeom prst="cube">
                <a:avLst>
                  <a:gd name="adj" fmla="val 25000"/>
                </a:avLst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2000">
                  <a:latin typeface="Arial" charset="0"/>
                </a:endParaRPr>
              </a:p>
            </p:txBody>
          </p:sp>
          <p:sp>
            <p:nvSpPr>
              <p:cNvPr id="4123" name="AutoShape 41"/>
              <p:cNvSpPr>
                <a:spLocks noChangeArrowheads="1"/>
              </p:cNvSpPr>
              <p:nvPr/>
            </p:nvSpPr>
            <p:spPr bwMode="auto">
              <a:xfrm>
                <a:off x="1728" y="3552"/>
                <a:ext cx="288" cy="288"/>
              </a:xfrm>
              <a:prstGeom prst="cube">
                <a:avLst>
                  <a:gd name="adj" fmla="val 25000"/>
                </a:avLst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2000">
                  <a:latin typeface="Arial" charset="0"/>
                </a:endParaRPr>
              </a:p>
            </p:txBody>
          </p:sp>
          <p:sp>
            <p:nvSpPr>
              <p:cNvPr id="4124" name="AutoShape 42"/>
              <p:cNvSpPr>
                <a:spLocks noChangeArrowheads="1"/>
              </p:cNvSpPr>
              <p:nvPr/>
            </p:nvSpPr>
            <p:spPr bwMode="auto">
              <a:xfrm>
                <a:off x="1920" y="3552"/>
                <a:ext cx="288" cy="288"/>
              </a:xfrm>
              <a:prstGeom prst="cube">
                <a:avLst>
                  <a:gd name="adj" fmla="val 25000"/>
                </a:avLst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2000">
                  <a:latin typeface="Arial" charset="0"/>
                </a:endParaRPr>
              </a:p>
            </p:txBody>
          </p:sp>
          <p:sp>
            <p:nvSpPr>
              <p:cNvPr id="4125" name="AutoShape 43"/>
              <p:cNvSpPr>
                <a:spLocks noChangeArrowheads="1"/>
              </p:cNvSpPr>
              <p:nvPr/>
            </p:nvSpPr>
            <p:spPr bwMode="auto">
              <a:xfrm>
                <a:off x="2112" y="3552"/>
                <a:ext cx="288" cy="288"/>
              </a:xfrm>
              <a:prstGeom prst="cube">
                <a:avLst>
                  <a:gd name="adj" fmla="val 25000"/>
                </a:avLst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2000">
                  <a:latin typeface="Arial" charset="0"/>
                </a:endParaRPr>
              </a:p>
            </p:txBody>
          </p:sp>
        </p:grpSp>
        <p:grpSp>
          <p:nvGrpSpPr>
            <p:cNvPr id="4106" name="Group 65"/>
            <p:cNvGrpSpPr>
              <a:grpSpLocks/>
            </p:cNvGrpSpPr>
            <p:nvPr/>
          </p:nvGrpSpPr>
          <p:grpSpPr bwMode="auto">
            <a:xfrm>
              <a:off x="3024" y="3696"/>
              <a:ext cx="720" cy="288"/>
              <a:chOff x="3024" y="3696"/>
              <a:chExt cx="720" cy="288"/>
            </a:xfrm>
          </p:grpSpPr>
          <p:sp>
            <p:nvSpPr>
              <p:cNvPr id="4114" name="AutoShape 44"/>
              <p:cNvSpPr>
                <a:spLocks noChangeArrowheads="1"/>
              </p:cNvSpPr>
              <p:nvPr/>
            </p:nvSpPr>
            <p:spPr bwMode="auto">
              <a:xfrm>
                <a:off x="3072" y="3696"/>
                <a:ext cx="288" cy="240"/>
              </a:xfrm>
              <a:prstGeom prst="cube">
                <a:avLst>
                  <a:gd name="adj" fmla="val 25000"/>
                </a:avLst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2000">
                  <a:latin typeface="Arial" charset="0"/>
                </a:endParaRPr>
              </a:p>
            </p:txBody>
          </p:sp>
          <p:sp>
            <p:nvSpPr>
              <p:cNvPr id="4115" name="AutoShape 45"/>
              <p:cNvSpPr>
                <a:spLocks noChangeArrowheads="1"/>
              </p:cNvSpPr>
              <p:nvPr/>
            </p:nvSpPr>
            <p:spPr bwMode="auto">
              <a:xfrm>
                <a:off x="3264" y="3696"/>
                <a:ext cx="288" cy="240"/>
              </a:xfrm>
              <a:prstGeom prst="cube">
                <a:avLst>
                  <a:gd name="adj" fmla="val 25000"/>
                </a:avLst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2000">
                  <a:latin typeface="Arial" charset="0"/>
                </a:endParaRPr>
              </a:p>
            </p:txBody>
          </p:sp>
          <p:sp>
            <p:nvSpPr>
              <p:cNvPr id="4116" name="AutoShape 46"/>
              <p:cNvSpPr>
                <a:spLocks noChangeArrowheads="1"/>
              </p:cNvSpPr>
              <p:nvPr/>
            </p:nvSpPr>
            <p:spPr bwMode="auto">
              <a:xfrm>
                <a:off x="3456" y="3696"/>
                <a:ext cx="288" cy="240"/>
              </a:xfrm>
              <a:prstGeom prst="cube">
                <a:avLst>
                  <a:gd name="adj" fmla="val 25000"/>
                </a:avLst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2000">
                  <a:latin typeface="Arial" charset="0"/>
                </a:endParaRPr>
              </a:p>
            </p:txBody>
          </p:sp>
          <p:sp>
            <p:nvSpPr>
              <p:cNvPr id="4117" name="AutoShape 49"/>
              <p:cNvSpPr>
                <a:spLocks noChangeArrowheads="1"/>
              </p:cNvSpPr>
              <p:nvPr/>
            </p:nvSpPr>
            <p:spPr bwMode="auto">
              <a:xfrm>
                <a:off x="3024" y="3744"/>
                <a:ext cx="288" cy="240"/>
              </a:xfrm>
              <a:prstGeom prst="cube">
                <a:avLst>
                  <a:gd name="adj" fmla="val 25000"/>
                </a:avLst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2000">
                  <a:latin typeface="Arial" charset="0"/>
                </a:endParaRPr>
              </a:p>
            </p:txBody>
          </p:sp>
          <p:sp>
            <p:nvSpPr>
              <p:cNvPr id="4118" name="AutoShape 50"/>
              <p:cNvSpPr>
                <a:spLocks noChangeArrowheads="1"/>
              </p:cNvSpPr>
              <p:nvPr/>
            </p:nvSpPr>
            <p:spPr bwMode="auto">
              <a:xfrm>
                <a:off x="3216" y="3744"/>
                <a:ext cx="288" cy="240"/>
              </a:xfrm>
              <a:prstGeom prst="cube">
                <a:avLst>
                  <a:gd name="adj" fmla="val 25000"/>
                </a:avLst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2000">
                  <a:latin typeface="Arial" charset="0"/>
                </a:endParaRPr>
              </a:p>
            </p:txBody>
          </p:sp>
          <p:sp>
            <p:nvSpPr>
              <p:cNvPr id="4119" name="AutoShape 51"/>
              <p:cNvSpPr>
                <a:spLocks noChangeArrowheads="1"/>
              </p:cNvSpPr>
              <p:nvPr/>
            </p:nvSpPr>
            <p:spPr bwMode="auto">
              <a:xfrm>
                <a:off x="3408" y="3744"/>
                <a:ext cx="288" cy="240"/>
              </a:xfrm>
              <a:prstGeom prst="cube">
                <a:avLst>
                  <a:gd name="adj" fmla="val 25000"/>
                </a:avLst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2000">
                  <a:latin typeface="Arial" charset="0"/>
                </a:endParaRPr>
              </a:p>
            </p:txBody>
          </p:sp>
        </p:grpSp>
        <p:grpSp>
          <p:nvGrpSpPr>
            <p:cNvPr id="4107" name="Group 66"/>
            <p:cNvGrpSpPr>
              <a:grpSpLocks/>
            </p:cNvGrpSpPr>
            <p:nvPr/>
          </p:nvGrpSpPr>
          <p:grpSpPr bwMode="auto">
            <a:xfrm>
              <a:off x="3888" y="2736"/>
              <a:ext cx="480" cy="672"/>
              <a:chOff x="3888" y="2736"/>
              <a:chExt cx="480" cy="672"/>
            </a:xfrm>
          </p:grpSpPr>
          <p:sp>
            <p:nvSpPr>
              <p:cNvPr id="4108" name="AutoShape 54"/>
              <p:cNvSpPr>
                <a:spLocks noChangeArrowheads="1"/>
              </p:cNvSpPr>
              <p:nvPr/>
            </p:nvSpPr>
            <p:spPr bwMode="auto">
              <a:xfrm rot="5400000">
                <a:off x="3888" y="2736"/>
                <a:ext cx="288" cy="288"/>
              </a:xfrm>
              <a:prstGeom prst="cube">
                <a:avLst>
                  <a:gd name="adj" fmla="val 25000"/>
                </a:avLst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2000">
                  <a:latin typeface="Arial" charset="0"/>
                </a:endParaRPr>
              </a:p>
            </p:txBody>
          </p:sp>
          <p:sp>
            <p:nvSpPr>
              <p:cNvPr id="4109" name="AutoShape 55"/>
              <p:cNvSpPr>
                <a:spLocks noChangeArrowheads="1"/>
              </p:cNvSpPr>
              <p:nvPr/>
            </p:nvSpPr>
            <p:spPr bwMode="auto">
              <a:xfrm rot="5400000">
                <a:off x="3888" y="2928"/>
                <a:ext cx="288" cy="288"/>
              </a:xfrm>
              <a:prstGeom prst="cube">
                <a:avLst>
                  <a:gd name="adj" fmla="val 25000"/>
                </a:avLst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2000">
                  <a:latin typeface="Arial" charset="0"/>
                </a:endParaRPr>
              </a:p>
            </p:txBody>
          </p:sp>
          <p:sp>
            <p:nvSpPr>
              <p:cNvPr id="4110" name="AutoShape 56"/>
              <p:cNvSpPr>
                <a:spLocks noChangeArrowheads="1"/>
              </p:cNvSpPr>
              <p:nvPr/>
            </p:nvSpPr>
            <p:spPr bwMode="auto">
              <a:xfrm rot="5400000">
                <a:off x="3888" y="3120"/>
                <a:ext cx="288" cy="288"/>
              </a:xfrm>
              <a:prstGeom prst="cube">
                <a:avLst>
                  <a:gd name="adj" fmla="val 25000"/>
                </a:avLst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2000">
                  <a:latin typeface="Arial" charset="0"/>
                </a:endParaRPr>
              </a:p>
            </p:txBody>
          </p:sp>
          <p:sp>
            <p:nvSpPr>
              <p:cNvPr id="4111" name="AutoShape 57"/>
              <p:cNvSpPr>
                <a:spLocks noChangeArrowheads="1"/>
              </p:cNvSpPr>
              <p:nvPr/>
            </p:nvSpPr>
            <p:spPr bwMode="auto">
              <a:xfrm rot="5400000">
                <a:off x="4080" y="2736"/>
                <a:ext cx="288" cy="288"/>
              </a:xfrm>
              <a:prstGeom prst="cube">
                <a:avLst>
                  <a:gd name="adj" fmla="val 25000"/>
                </a:avLst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2000">
                  <a:latin typeface="Arial" charset="0"/>
                </a:endParaRPr>
              </a:p>
            </p:txBody>
          </p:sp>
          <p:sp>
            <p:nvSpPr>
              <p:cNvPr id="4112" name="AutoShape 58"/>
              <p:cNvSpPr>
                <a:spLocks noChangeArrowheads="1"/>
              </p:cNvSpPr>
              <p:nvPr/>
            </p:nvSpPr>
            <p:spPr bwMode="auto">
              <a:xfrm rot="5400000">
                <a:off x="4080" y="2928"/>
                <a:ext cx="288" cy="288"/>
              </a:xfrm>
              <a:prstGeom prst="cube">
                <a:avLst>
                  <a:gd name="adj" fmla="val 25000"/>
                </a:avLst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2000">
                  <a:latin typeface="Arial" charset="0"/>
                </a:endParaRPr>
              </a:p>
            </p:txBody>
          </p:sp>
          <p:sp>
            <p:nvSpPr>
              <p:cNvPr id="4113" name="AutoShape 59"/>
              <p:cNvSpPr>
                <a:spLocks noChangeArrowheads="1"/>
              </p:cNvSpPr>
              <p:nvPr/>
            </p:nvSpPr>
            <p:spPr bwMode="auto">
              <a:xfrm rot="5400000">
                <a:off x="4080" y="3120"/>
                <a:ext cx="288" cy="288"/>
              </a:xfrm>
              <a:prstGeom prst="cube">
                <a:avLst>
                  <a:gd name="adj" fmla="val 25000"/>
                </a:avLst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2000">
                  <a:latin typeface="Arial" charset="0"/>
                </a:endParaRPr>
              </a:p>
            </p:txBody>
          </p:sp>
        </p:grpSp>
      </p:grp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0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205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205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4" grpId="0"/>
      <p:bldP spid="205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4"/>
          <p:cNvSpPr txBox="1">
            <a:spLocks noChangeArrowheads="1"/>
          </p:cNvSpPr>
          <p:nvPr/>
        </p:nvSpPr>
        <p:spPr bwMode="auto">
          <a:xfrm>
            <a:off x="1066800" y="0"/>
            <a:ext cx="72390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endParaRPr lang="en-US" sz="1600">
              <a:latin typeface="Arial" charset="0"/>
            </a:endParaRPr>
          </a:p>
        </p:txBody>
      </p:sp>
      <p:sp>
        <p:nvSpPr>
          <p:cNvPr id="5123" name="Text Box 5"/>
          <p:cNvSpPr txBox="1">
            <a:spLocks noChangeArrowheads="1"/>
          </p:cNvSpPr>
          <p:nvPr/>
        </p:nvSpPr>
        <p:spPr bwMode="auto">
          <a:xfrm>
            <a:off x="1371600" y="0"/>
            <a:ext cx="5410200" cy="1477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en-US" sz="2000" b="1">
                <a:solidFill>
                  <a:srgbClr val="FF9900"/>
                </a:solidFill>
                <a:latin typeface="Arial" charset="0"/>
              </a:rPr>
              <a:t>Môn</a:t>
            </a:r>
            <a:r>
              <a:rPr lang="en-US" sz="2000" b="1">
                <a:latin typeface="Arial" charset="0"/>
              </a:rPr>
              <a:t>: Toán</a:t>
            </a:r>
          </a:p>
          <a:p>
            <a:pPr eaLnBrk="1" hangingPunct="1"/>
            <a:r>
              <a:rPr lang="en-US" sz="2000" b="1">
                <a:latin typeface="Arial" charset="0"/>
              </a:rPr>
              <a:t>                         </a:t>
            </a:r>
            <a:r>
              <a:rPr lang="en-US" sz="2000" b="1">
                <a:solidFill>
                  <a:srgbClr val="FF9900"/>
                </a:solidFill>
                <a:latin typeface="Arial" charset="0"/>
              </a:rPr>
              <a:t>B</a:t>
            </a:r>
            <a:r>
              <a:rPr lang="en-US" sz="1600" b="1">
                <a:solidFill>
                  <a:srgbClr val="FF9900"/>
                </a:solidFill>
                <a:latin typeface="Arial" charset="0"/>
              </a:rPr>
              <a:t>ài</a:t>
            </a:r>
            <a:r>
              <a:rPr lang="en-US" sz="1600" b="1">
                <a:latin typeface="Arial" charset="0"/>
              </a:rPr>
              <a:t>:</a:t>
            </a:r>
            <a:endParaRPr lang="en-US" sz="2000" b="1">
              <a:latin typeface="Arial" charset="0"/>
            </a:endParaRPr>
          </a:p>
          <a:p>
            <a:pPr eaLnBrk="1" hangingPunct="1"/>
            <a:endParaRPr lang="en-US" sz="2000" b="1">
              <a:latin typeface="Arial" charset="0"/>
            </a:endParaRPr>
          </a:p>
          <a:p>
            <a:pPr eaLnBrk="1" hangingPunct="1">
              <a:spcBef>
                <a:spcPct val="50000"/>
              </a:spcBef>
            </a:pPr>
            <a:endParaRPr lang="en-US" sz="2000">
              <a:latin typeface="Arial" charset="0"/>
            </a:endParaRPr>
          </a:p>
        </p:txBody>
      </p:sp>
      <p:sp>
        <p:nvSpPr>
          <p:cNvPr id="3078" name="Text Box 6"/>
          <p:cNvSpPr txBox="1">
            <a:spLocks noChangeArrowheads="1"/>
          </p:cNvSpPr>
          <p:nvPr/>
        </p:nvSpPr>
        <p:spPr bwMode="auto">
          <a:xfrm>
            <a:off x="3886200" y="762000"/>
            <a:ext cx="56388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000" b="1">
                <a:solidFill>
                  <a:srgbClr val="FF3300"/>
                </a:solidFill>
                <a:latin typeface="Arial" charset="0"/>
              </a:rPr>
              <a:t>Xăng – ti – mét khối. Đề - xi – mét khối</a:t>
            </a:r>
          </a:p>
        </p:txBody>
      </p:sp>
      <p:sp>
        <p:nvSpPr>
          <p:cNvPr id="5125" name="Text Box 7"/>
          <p:cNvSpPr txBox="1">
            <a:spLocks noChangeArrowheads="1"/>
          </p:cNvSpPr>
          <p:nvPr/>
        </p:nvSpPr>
        <p:spPr bwMode="auto">
          <a:xfrm>
            <a:off x="304800" y="1524000"/>
            <a:ext cx="70866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endParaRPr lang="en-US" sz="1600">
              <a:latin typeface="Arial" charset="0"/>
            </a:endParaRPr>
          </a:p>
        </p:txBody>
      </p:sp>
      <p:sp>
        <p:nvSpPr>
          <p:cNvPr id="3080" name="Text Box 8"/>
          <p:cNvSpPr txBox="1">
            <a:spLocks noChangeArrowheads="1"/>
          </p:cNvSpPr>
          <p:nvPr/>
        </p:nvSpPr>
        <p:spPr bwMode="auto">
          <a:xfrm>
            <a:off x="-1905000" y="1752600"/>
            <a:ext cx="73152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vl="4" eaLnBrk="1" hangingPunct="1">
              <a:spcBef>
                <a:spcPct val="50000"/>
              </a:spcBef>
              <a:buFont typeface="Wingdings" pitchFamily="2" charset="2"/>
              <a:buChar char="v"/>
            </a:pPr>
            <a:r>
              <a:rPr lang="en-US" sz="2000" b="1" u="sng">
                <a:solidFill>
                  <a:srgbClr val="FFFF00"/>
                </a:solidFill>
                <a:latin typeface="Arial" charset="0"/>
              </a:rPr>
              <a:t>Hoạt động 1: Xăng- ti- mét khối.</a:t>
            </a:r>
          </a:p>
        </p:txBody>
      </p:sp>
      <p:grpSp>
        <p:nvGrpSpPr>
          <p:cNvPr id="2" name="Group 41"/>
          <p:cNvGrpSpPr>
            <a:grpSpLocks/>
          </p:cNvGrpSpPr>
          <p:nvPr/>
        </p:nvGrpSpPr>
        <p:grpSpPr bwMode="auto">
          <a:xfrm>
            <a:off x="914400" y="2590800"/>
            <a:ext cx="762000" cy="995363"/>
            <a:chOff x="576" y="1632"/>
            <a:chExt cx="480" cy="627"/>
          </a:xfrm>
        </p:grpSpPr>
        <p:sp>
          <p:nvSpPr>
            <p:cNvPr id="5144" name="AutoShape 9"/>
            <p:cNvSpPr>
              <a:spLocks noChangeArrowheads="1"/>
            </p:cNvSpPr>
            <p:nvPr/>
          </p:nvSpPr>
          <p:spPr bwMode="auto">
            <a:xfrm>
              <a:off x="634" y="1632"/>
              <a:ext cx="422" cy="41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9525">
              <a:solidFill>
                <a:srgbClr val="FF99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sp>
          <p:nvSpPr>
            <p:cNvPr id="5145" name="Text Box 10"/>
            <p:cNvSpPr txBox="1">
              <a:spLocks noChangeArrowheads="1"/>
            </p:cNvSpPr>
            <p:nvPr/>
          </p:nvSpPr>
          <p:spPr bwMode="auto">
            <a:xfrm>
              <a:off x="576" y="2046"/>
              <a:ext cx="480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n-US" sz="1600" b="1">
                  <a:solidFill>
                    <a:srgbClr val="FF9900"/>
                  </a:solidFill>
                  <a:latin typeface="Arial" charset="0"/>
                </a:rPr>
                <a:t>1cm</a:t>
              </a:r>
            </a:p>
          </p:txBody>
        </p:sp>
      </p:grpSp>
      <p:sp>
        <p:nvSpPr>
          <p:cNvPr id="3091" name="Text Box 19"/>
          <p:cNvSpPr txBox="1">
            <a:spLocks noChangeArrowheads="1"/>
          </p:cNvSpPr>
          <p:nvPr/>
        </p:nvSpPr>
        <p:spPr bwMode="auto">
          <a:xfrm>
            <a:off x="762000" y="2819400"/>
            <a:ext cx="8382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1600">
                <a:latin typeface="Arial" charset="0"/>
              </a:rPr>
              <a:t>  </a:t>
            </a:r>
            <a:r>
              <a:rPr lang="en-US" sz="1600" b="1">
                <a:solidFill>
                  <a:schemeClr val="bg2"/>
                </a:solidFill>
                <a:latin typeface="Arial" charset="0"/>
              </a:rPr>
              <a:t>1cm</a:t>
            </a:r>
            <a:r>
              <a:rPr lang="en-US" sz="1600" b="1" baseline="30000">
                <a:solidFill>
                  <a:schemeClr val="bg2"/>
                </a:solidFill>
                <a:latin typeface="Arial" charset="0"/>
              </a:rPr>
              <a:t>3</a:t>
            </a:r>
          </a:p>
        </p:txBody>
      </p:sp>
      <p:sp>
        <p:nvSpPr>
          <p:cNvPr id="3093" name="Text Box 21"/>
          <p:cNvSpPr txBox="1">
            <a:spLocks noChangeArrowheads="1"/>
          </p:cNvSpPr>
          <p:nvPr/>
        </p:nvSpPr>
        <p:spPr bwMode="auto">
          <a:xfrm>
            <a:off x="0" y="3733800"/>
            <a:ext cx="4191000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 typeface="Wingdings" pitchFamily="2" charset="2"/>
              <a:buChar char="v"/>
            </a:pPr>
            <a:r>
              <a:rPr lang="en-US" sz="1600">
                <a:latin typeface="Arial" charset="0"/>
              </a:rPr>
              <a:t> </a:t>
            </a:r>
            <a:r>
              <a:rPr lang="en-US" sz="2000" b="1" i="1">
                <a:solidFill>
                  <a:srgbClr val="FFFF00"/>
                </a:solidFill>
                <a:latin typeface="Arial" charset="0"/>
              </a:rPr>
              <a:t>Xăng – ti – mét khối</a:t>
            </a:r>
            <a:r>
              <a:rPr lang="en-US" sz="2000" b="1">
                <a:solidFill>
                  <a:srgbClr val="FFFF00"/>
                </a:solidFill>
                <a:latin typeface="Arial" charset="0"/>
              </a:rPr>
              <a:t> là thể tích của hình lập phương có cạnh dài 1cm.</a:t>
            </a:r>
          </a:p>
        </p:txBody>
      </p:sp>
      <p:sp>
        <p:nvSpPr>
          <p:cNvPr id="3094" name="Text Box 22"/>
          <p:cNvSpPr txBox="1">
            <a:spLocks noChangeArrowheads="1"/>
          </p:cNvSpPr>
          <p:nvPr/>
        </p:nvSpPr>
        <p:spPr bwMode="auto">
          <a:xfrm>
            <a:off x="0" y="5029200"/>
            <a:ext cx="38862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 typeface="Wingdings" pitchFamily="2" charset="2"/>
              <a:buChar char="v"/>
            </a:pPr>
            <a:r>
              <a:rPr lang="en-US" sz="1600">
                <a:latin typeface="Arial" charset="0"/>
              </a:rPr>
              <a:t> </a:t>
            </a:r>
            <a:r>
              <a:rPr lang="en-US" sz="2000">
                <a:latin typeface="Arial" charset="0"/>
              </a:rPr>
              <a:t>Xăng – ti – mét khối viết tắt là:</a:t>
            </a:r>
            <a:r>
              <a:rPr lang="en-US" sz="1600">
                <a:latin typeface="Arial" charset="0"/>
              </a:rPr>
              <a:t> </a:t>
            </a:r>
          </a:p>
        </p:txBody>
      </p:sp>
      <p:sp>
        <p:nvSpPr>
          <p:cNvPr id="3095" name="Text Box 23"/>
          <p:cNvSpPr txBox="1">
            <a:spLocks noChangeArrowheads="1"/>
          </p:cNvSpPr>
          <p:nvPr/>
        </p:nvSpPr>
        <p:spPr bwMode="auto">
          <a:xfrm>
            <a:off x="381000" y="5410200"/>
            <a:ext cx="9144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FFFF00"/>
                </a:solidFill>
                <a:latin typeface="Arial" charset="0"/>
              </a:rPr>
              <a:t>cm</a:t>
            </a:r>
          </a:p>
        </p:txBody>
      </p:sp>
      <p:sp>
        <p:nvSpPr>
          <p:cNvPr id="3096" name="Text Box 24"/>
          <p:cNvSpPr txBox="1">
            <a:spLocks noChangeArrowheads="1"/>
          </p:cNvSpPr>
          <p:nvPr/>
        </p:nvSpPr>
        <p:spPr bwMode="auto">
          <a:xfrm>
            <a:off x="838200" y="5257800"/>
            <a:ext cx="7620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FFFF00"/>
                </a:solidFill>
                <a:latin typeface="Arial" charset="0"/>
              </a:rPr>
              <a:t>3</a:t>
            </a:r>
          </a:p>
        </p:txBody>
      </p:sp>
      <p:sp>
        <p:nvSpPr>
          <p:cNvPr id="3097" name="Line 25"/>
          <p:cNvSpPr>
            <a:spLocks noChangeShapeType="1"/>
          </p:cNvSpPr>
          <p:nvPr/>
        </p:nvSpPr>
        <p:spPr bwMode="auto">
          <a:xfrm>
            <a:off x="4495800" y="1905000"/>
            <a:ext cx="0" cy="4724400"/>
          </a:xfrm>
          <a:prstGeom prst="line">
            <a:avLst/>
          </a:prstGeom>
          <a:noFill/>
          <a:ln w="9525">
            <a:solidFill>
              <a:srgbClr val="FFFF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34" name="Text Box 26"/>
          <p:cNvSpPr txBox="1">
            <a:spLocks noChangeArrowheads="1"/>
          </p:cNvSpPr>
          <p:nvPr/>
        </p:nvSpPr>
        <p:spPr bwMode="auto">
          <a:xfrm>
            <a:off x="4953000" y="1752600"/>
            <a:ext cx="41910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1600">
              <a:latin typeface="Arial" charset="0"/>
            </a:endParaRPr>
          </a:p>
        </p:txBody>
      </p:sp>
      <p:sp>
        <p:nvSpPr>
          <p:cNvPr id="3099" name="Text Box 27"/>
          <p:cNvSpPr txBox="1">
            <a:spLocks noChangeArrowheads="1"/>
          </p:cNvSpPr>
          <p:nvPr/>
        </p:nvSpPr>
        <p:spPr bwMode="auto">
          <a:xfrm>
            <a:off x="2667000" y="1752600"/>
            <a:ext cx="64770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vl="4" eaLnBrk="1" hangingPunct="1">
              <a:spcBef>
                <a:spcPct val="50000"/>
              </a:spcBef>
              <a:buFont typeface="Wingdings" pitchFamily="2" charset="2"/>
              <a:buChar char="v"/>
            </a:pPr>
            <a:r>
              <a:rPr lang="en-US" sz="2000" b="1">
                <a:solidFill>
                  <a:srgbClr val="FFFF00"/>
                </a:solidFill>
                <a:latin typeface="Arial" charset="0"/>
              </a:rPr>
              <a:t> </a:t>
            </a:r>
            <a:r>
              <a:rPr lang="en-US" sz="2000" b="1" u="sng">
                <a:solidFill>
                  <a:srgbClr val="FFFF00"/>
                </a:solidFill>
                <a:latin typeface="Arial" charset="0"/>
              </a:rPr>
              <a:t>Hoạt động 2: Đề - xi - mét khối.</a:t>
            </a:r>
          </a:p>
          <a:p>
            <a:endParaRPr lang="en-US" sz="2000" b="1">
              <a:solidFill>
                <a:srgbClr val="FFFF00"/>
              </a:solidFill>
              <a:latin typeface="Arial" charset="0"/>
            </a:endParaRPr>
          </a:p>
        </p:txBody>
      </p:sp>
      <p:grpSp>
        <p:nvGrpSpPr>
          <p:cNvPr id="3" name="Group 32"/>
          <p:cNvGrpSpPr>
            <a:grpSpLocks/>
          </p:cNvGrpSpPr>
          <p:nvPr/>
        </p:nvGrpSpPr>
        <p:grpSpPr bwMode="auto">
          <a:xfrm>
            <a:off x="5181600" y="2209800"/>
            <a:ext cx="2819400" cy="2992438"/>
            <a:chOff x="3312" y="1392"/>
            <a:chExt cx="2160" cy="2164"/>
          </a:xfrm>
        </p:grpSpPr>
        <p:sp>
          <p:nvSpPr>
            <p:cNvPr id="5142" name="AutoShape 30"/>
            <p:cNvSpPr>
              <a:spLocks noChangeArrowheads="1"/>
            </p:cNvSpPr>
            <p:nvPr/>
          </p:nvSpPr>
          <p:spPr bwMode="auto">
            <a:xfrm>
              <a:off x="3312" y="1392"/>
              <a:ext cx="2160" cy="1920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9525">
              <a:solidFill>
                <a:srgbClr val="FF99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sp>
          <p:nvSpPr>
            <p:cNvPr id="5143" name="Text Box 31"/>
            <p:cNvSpPr txBox="1">
              <a:spLocks noChangeArrowheads="1"/>
            </p:cNvSpPr>
            <p:nvPr/>
          </p:nvSpPr>
          <p:spPr bwMode="auto">
            <a:xfrm>
              <a:off x="3840" y="3311"/>
              <a:ext cx="1152" cy="24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600" b="1">
                  <a:solidFill>
                    <a:srgbClr val="FF9900"/>
                  </a:solidFill>
                  <a:latin typeface="Arial" charset="0"/>
                </a:rPr>
                <a:t>1 dm</a:t>
              </a:r>
            </a:p>
          </p:txBody>
        </p:sp>
      </p:grpSp>
      <p:sp>
        <p:nvSpPr>
          <p:cNvPr id="3105" name="Text Box 33"/>
          <p:cNvSpPr txBox="1">
            <a:spLocks noChangeArrowheads="1"/>
          </p:cNvSpPr>
          <p:nvPr/>
        </p:nvSpPr>
        <p:spPr bwMode="auto">
          <a:xfrm>
            <a:off x="5562600" y="3352800"/>
            <a:ext cx="16002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chemeClr val="bg2"/>
                </a:solidFill>
                <a:latin typeface="Arial" charset="0"/>
              </a:rPr>
              <a:t>1dm</a:t>
            </a:r>
            <a:r>
              <a:rPr lang="en-US" sz="3200" b="1" baseline="30000">
                <a:solidFill>
                  <a:schemeClr val="bg2"/>
                </a:solidFill>
                <a:latin typeface="Arial" charset="0"/>
              </a:rPr>
              <a:t>3</a:t>
            </a:r>
          </a:p>
        </p:txBody>
      </p:sp>
      <p:sp>
        <p:nvSpPr>
          <p:cNvPr id="3107" name="Text Box 35"/>
          <p:cNvSpPr txBox="1">
            <a:spLocks noChangeArrowheads="1"/>
          </p:cNvSpPr>
          <p:nvPr/>
        </p:nvSpPr>
        <p:spPr bwMode="auto">
          <a:xfrm>
            <a:off x="4495800" y="5181600"/>
            <a:ext cx="46482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 typeface="Wingdings" pitchFamily="2" charset="2"/>
              <a:buChar char="v"/>
            </a:pPr>
            <a:r>
              <a:rPr lang="en-US" sz="1600">
                <a:latin typeface="Arial" charset="0"/>
              </a:rPr>
              <a:t> </a:t>
            </a:r>
            <a:r>
              <a:rPr lang="en-US" sz="2000" b="1" i="1">
                <a:solidFill>
                  <a:srgbClr val="FFFF00"/>
                </a:solidFill>
                <a:latin typeface="Arial" charset="0"/>
              </a:rPr>
              <a:t>Đề - xi – mét khối</a:t>
            </a:r>
            <a:r>
              <a:rPr lang="en-US" sz="2000" b="1">
                <a:solidFill>
                  <a:srgbClr val="FFFF00"/>
                </a:solidFill>
                <a:latin typeface="Arial" charset="0"/>
              </a:rPr>
              <a:t> là thể tích của hình lập phương có cạnh dài 1dm.</a:t>
            </a:r>
          </a:p>
        </p:txBody>
      </p:sp>
      <p:sp>
        <p:nvSpPr>
          <p:cNvPr id="3109" name="Text Box 37"/>
          <p:cNvSpPr txBox="1">
            <a:spLocks noChangeArrowheads="1"/>
          </p:cNvSpPr>
          <p:nvPr/>
        </p:nvSpPr>
        <p:spPr bwMode="auto">
          <a:xfrm>
            <a:off x="8229600" y="6096000"/>
            <a:ext cx="12954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Arial" charset="0"/>
              </a:rPr>
              <a:t>  </a:t>
            </a:r>
            <a:r>
              <a:rPr lang="en-US" b="1">
                <a:solidFill>
                  <a:srgbClr val="FFFF00"/>
                </a:solidFill>
                <a:latin typeface="Arial" charset="0"/>
              </a:rPr>
              <a:t>dm</a:t>
            </a:r>
          </a:p>
        </p:txBody>
      </p:sp>
      <p:sp>
        <p:nvSpPr>
          <p:cNvPr id="3110" name="Text Box 38"/>
          <p:cNvSpPr txBox="1">
            <a:spLocks noChangeArrowheads="1"/>
          </p:cNvSpPr>
          <p:nvPr/>
        </p:nvSpPr>
        <p:spPr bwMode="auto">
          <a:xfrm>
            <a:off x="8839200" y="5943600"/>
            <a:ext cx="63817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FFFF00"/>
                </a:solidFill>
                <a:latin typeface="Arial" charset="0"/>
              </a:rPr>
              <a:t>3</a:t>
            </a:r>
          </a:p>
        </p:txBody>
      </p:sp>
      <p:sp>
        <p:nvSpPr>
          <p:cNvPr id="3112" name="Text Box 40"/>
          <p:cNvSpPr txBox="1">
            <a:spLocks noChangeArrowheads="1"/>
          </p:cNvSpPr>
          <p:nvPr/>
        </p:nvSpPr>
        <p:spPr bwMode="auto">
          <a:xfrm>
            <a:off x="4572000" y="6096000"/>
            <a:ext cx="4038600" cy="862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 typeface="Wingdings" pitchFamily="2" charset="2"/>
              <a:buChar char="v"/>
            </a:pPr>
            <a:r>
              <a:rPr lang="en-US" sz="2000">
                <a:latin typeface="Arial" charset="0"/>
              </a:rPr>
              <a:t>Đề - xi – mét khối viết tắt là: </a:t>
            </a:r>
          </a:p>
          <a:p>
            <a:pPr>
              <a:spcBef>
                <a:spcPct val="50000"/>
              </a:spcBef>
            </a:pPr>
            <a:endParaRPr lang="en-US" sz="2000">
              <a:latin typeface="Arial" charset="0"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307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308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3091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7" dur="1" fill="hold"/>
                                        <p:tgtEl>
                                          <p:spTgt spid="309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2" dur="1" fill="hold"/>
                                        <p:tgtEl>
                                          <p:spTgt spid="309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7" dur="1" fill="hold"/>
                                        <p:tgtEl>
                                          <p:spTgt spid="309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2" dur="1" fill="hold"/>
                                        <p:tgtEl>
                                          <p:spTgt spid="309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7" dur="1" fill="hold"/>
                                        <p:tgtEl>
                                          <p:spTgt spid="309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52" dur="1" fill="hold"/>
                                        <p:tgtEl>
                                          <p:spTgt spid="3099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57" dur="1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62" dur="1" fill="hold"/>
                                        <p:tgtEl>
                                          <p:spTgt spid="310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67" dur="1" fill="hold"/>
                                        <p:tgtEl>
                                          <p:spTgt spid="310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2" dur="1" fill="hold"/>
                                        <p:tgtEl>
                                          <p:spTgt spid="311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7" dur="1" fill="hold"/>
                                        <p:tgtEl>
                                          <p:spTgt spid="3109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82" dur="1" fill="hold"/>
                                        <p:tgtEl>
                                          <p:spTgt spid="311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8" grpId="0"/>
      <p:bldP spid="3080" grpId="0"/>
      <p:bldP spid="3091" grpId="0"/>
      <p:bldP spid="3093" grpId="0"/>
      <p:bldP spid="3094" grpId="0"/>
      <p:bldP spid="3095" grpId="0"/>
      <p:bldP spid="3096" grpId="0"/>
      <p:bldP spid="3097" grpId="0" animBg="1"/>
      <p:bldP spid="3099" grpId="0"/>
      <p:bldP spid="3105" grpId="0"/>
      <p:bldP spid="3107" grpId="0"/>
      <p:bldP spid="3109" grpId="0"/>
      <p:bldP spid="3110" grpId="0"/>
      <p:bldP spid="311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4"/>
          <p:cNvSpPr txBox="1">
            <a:spLocks noChangeArrowheads="1"/>
          </p:cNvSpPr>
          <p:nvPr/>
        </p:nvSpPr>
        <p:spPr bwMode="auto">
          <a:xfrm>
            <a:off x="1066800" y="0"/>
            <a:ext cx="8077200" cy="862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FF9900"/>
                </a:solidFill>
                <a:latin typeface="Arial" charset="0"/>
              </a:rPr>
              <a:t>Môn</a:t>
            </a:r>
            <a:r>
              <a:rPr lang="en-US" sz="2000">
                <a:latin typeface="Arial" charset="0"/>
              </a:rPr>
              <a:t>: Toán</a:t>
            </a:r>
          </a:p>
          <a:p>
            <a:pPr algn="ctr">
              <a:spcBef>
                <a:spcPct val="50000"/>
              </a:spcBef>
            </a:pPr>
            <a:r>
              <a:rPr lang="en-US" sz="2000">
                <a:latin typeface="Arial" charset="0"/>
              </a:rPr>
              <a:t>              </a:t>
            </a:r>
            <a:r>
              <a:rPr lang="en-US" sz="2000" b="1">
                <a:solidFill>
                  <a:srgbClr val="FF9900"/>
                </a:solidFill>
                <a:latin typeface="Arial" charset="0"/>
              </a:rPr>
              <a:t>Bài</a:t>
            </a:r>
            <a:r>
              <a:rPr lang="en-US" sz="2000">
                <a:latin typeface="Arial" charset="0"/>
              </a:rPr>
              <a:t>  : </a:t>
            </a:r>
            <a:r>
              <a:rPr lang="en-US" sz="2000" b="1">
                <a:solidFill>
                  <a:srgbClr val="FF3300"/>
                </a:solidFill>
                <a:latin typeface="Arial" charset="0"/>
              </a:rPr>
              <a:t>Xăng – ti – mét khối. Đề - xi – mét khối</a:t>
            </a:r>
          </a:p>
        </p:txBody>
      </p:sp>
      <p:sp>
        <p:nvSpPr>
          <p:cNvPr id="10245" name="Text Box 5"/>
          <p:cNvSpPr txBox="1">
            <a:spLocks noChangeArrowheads="1"/>
          </p:cNvSpPr>
          <p:nvPr/>
        </p:nvSpPr>
        <p:spPr bwMode="auto">
          <a:xfrm>
            <a:off x="0" y="1600200"/>
            <a:ext cx="9144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 typeface="Wingdings" pitchFamily="2" charset="2"/>
              <a:buChar char="v"/>
            </a:pPr>
            <a:r>
              <a:rPr lang="en-US" sz="2000" b="1">
                <a:solidFill>
                  <a:srgbClr val="FFFF00"/>
                </a:solidFill>
                <a:latin typeface="Arial" charset="0"/>
              </a:rPr>
              <a:t> </a:t>
            </a:r>
            <a:r>
              <a:rPr lang="en-US" sz="2000" b="1" u="sng">
                <a:solidFill>
                  <a:srgbClr val="FFFF00"/>
                </a:solidFill>
                <a:latin typeface="Arial" charset="0"/>
              </a:rPr>
              <a:t>Hoạt động 3: Mối quan hệ giữa xăng - mét khối và đề - xi – mét khối </a:t>
            </a:r>
          </a:p>
        </p:txBody>
      </p:sp>
      <p:sp>
        <p:nvSpPr>
          <p:cNvPr id="10271" name="Rectangle 31"/>
          <p:cNvSpPr>
            <a:spLocks noChangeArrowheads="1"/>
          </p:cNvSpPr>
          <p:nvPr/>
        </p:nvSpPr>
        <p:spPr bwMode="auto">
          <a:xfrm>
            <a:off x="1447800" y="4114800"/>
            <a:ext cx="13716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 b="1">
                <a:solidFill>
                  <a:srgbClr val="FFFF00"/>
                </a:solidFill>
                <a:latin typeface="Arial" charset="0"/>
              </a:rPr>
              <a:t>1dm</a:t>
            </a:r>
            <a:r>
              <a:rPr lang="en-US" sz="3600" b="1" baseline="30000">
                <a:solidFill>
                  <a:srgbClr val="FFFF00"/>
                </a:solidFill>
                <a:latin typeface="Arial" charset="0"/>
              </a:rPr>
              <a:t>3</a:t>
            </a:r>
          </a:p>
        </p:txBody>
      </p:sp>
      <p:grpSp>
        <p:nvGrpSpPr>
          <p:cNvPr id="2" name="Group 86"/>
          <p:cNvGrpSpPr>
            <a:grpSpLocks/>
          </p:cNvGrpSpPr>
          <p:nvPr/>
        </p:nvGrpSpPr>
        <p:grpSpPr bwMode="auto">
          <a:xfrm>
            <a:off x="5715000" y="5638800"/>
            <a:ext cx="1752600" cy="704850"/>
            <a:chOff x="4176" y="3408"/>
            <a:chExt cx="1104" cy="444"/>
          </a:xfrm>
        </p:grpSpPr>
        <p:sp>
          <p:nvSpPr>
            <p:cNvPr id="6187" name="Line 33"/>
            <p:cNvSpPr>
              <a:spLocks noChangeShapeType="1"/>
            </p:cNvSpPr>
            <p:nvPr/>
          </p:nvSpPr>
          <p:spPr bwMode="auto">
            <a:xfrm>
              <a:off x="4176" y="3408"/>
              <a:ext cx="480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188" name="Text Box 38"/>
            <p:cNvSpPr txBox="1">
              <a:spLocks noChangeArrowheads="1"/>
            </p:cNvSpPr>
            <p:nvPr/>
          </p:nvSpPr>
          <p:spPr bwMode="auto">
            <a:xfrm>
              <a:off x="4560" y="3600"/>
              <a:ext cx="720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>
                  <a:solidFill>
                    <a:srgbClr val="FFFF00"/>
                  </a:solidFill>
                  <a:latin typeface="Arial" charset="0"/>
                </a:rPr>
                <a:t>1cm</a:t>
              </a:r>
              <a:r>
                <a:rPr lang="en-US" sz="2000" baseline="30000">
                  <a:solidFill>
                    <a:srgbClr val="FFFF00"/>
                  </a:solidFill>
                  <a:latin typeface="Arial" charset="0"/>
                </a:rPr>
                <a:t>3</a:t>
              </a:r>
            </a:p>
          </p:txBody>
        </p:sp>
      </p:grpSp>
      <p:grpSp>
        <p:nvGrpSpPr>
          <p:cNvPr id="3" name="Group 93"/>
          <p:cNvGrpSpPr>
            <a:grpSpLocks/>
          </p:cNvGrpSpPr>
          <p:nvPr/>
        </p:nvGrpSpPr>
        <p:grpSpPr bwMode="auto">
          <a:xfrm>
            <a:off x="4419600" y="2590800"/>
            <a:ext cx="4419600" cy="2362200"/>
            <a:chOff x="3168" y="1440"/>
            <a:chExt cx="2736" cy="1632"/>
          </a:xfrm>
        </p:grpSpPr>
        <p:sp>
          <p:nvSpPr>
            <p:cNvPr id="6184" name="Rectangle 90"/>
            <p:cNvSpPr>
              <a:spLocks noChangeArrowheads="1"/>
            </p:cNvSpPr>
            <p:nvPr/>
          </p:nvSpPr>
          <p:spPr bwMode="auto">
            <a:xfrm>
              <a:off x="3168" y="2304"/>
              <a:ext cx="2736" cy="768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>
                <a:buFont typeface="Wingdings" pitchFamily="2" charset="2"/>
                <a:buChar char="v"/>
              </a:pPr>
              <a:r>
                <a:rPr lang="en-US" sz="2000">
                  <a:latin typeface="Arial" charset="0"/>
                </a:rPr>
                <a:t>   </a:t>
              </a:r>
              <a:r>
                <a:rPr lang="en-US" sz="2000" b="1">
                  <a:solidFill>
                    <a:schemeClr val="bg2"/>
                  </a:solidFill>
                  <a:latin typeface="Arial" charset="0"/>
                </a:rPr>
                <a:t>Cần bao nhiêu hộp hình lập</a:t>
              </a:r>
            </a:p>
            <a:p>
              <a:pPr>
                <a:buFont typeface="Wingdings" pitchFamily="2" charset="2"/>
                <a:buNone/>
              </a:pPr>
              <a:r>
                <a:rPr lang="en-US" sz="2000" b="1">
                  <a:solidFill>
                    <a:schemeClr val="bg2"/>
                  </a:solidFill>
                  <a:latin typeface="Arial" charset="0"/>
                </a:rPr>
                <a:t> cạnh 1cm để xếp đầy  hộp</a:t>
              </a:r>
              <a:r>
                <a:rPr lang="en-US" sz="2000" b="1">
                  <a:latin typeface="Arial" charset="0"/>
                </a:rPr>
                <a:t> </a:t>
              </a:r>
              <a:r>
                <a:rPr lang="en-US" sz="2000" b="1">
                  <a:solidFill>
                    <a:schemeClr val="bg2"/>
                  </a:solidFill>
                  <a:latin typeface="Arial" charset="0"/>
                </a:rPr>
                <a:t>hình </a:t>
              </a:r>
            </a:p>
            <a:p>
              <a:pPr>
                <a:buFont typeface="Wingdings" pitchFamily="2" charset="2"/>
                <a:buNone/>
              </a:pPr>
              <a:r>
                <a:rPr lang="en-US" sz="2000" b="1">
                  <a:solidFill>
                    <a:schemeClr val="bg2"/>
                  </a:solidFill>
                  <a:latin typeface="Arial" charset="0"/>
                </a:rPr>
                <a:t>lập phương cạnh 1dm?</a:t>
              </a:r>
            </a:p>
          </p:txBody>
        </p:sp>
        <p:sp>
          <p:nvSpPr>
            <p:cNvPr id="6185" name="Rectangle 91"/>
            <p:cNvSpPr>
              <a:spLocks noChangeArrowheads="1"/>
            </p:cNvSpPr>
            <p:nvPr/>
          </p:nvSpPr>
          <p:spPr bwMode="auto">
            <a:xfrm>
              <a:off x="3360" y="1440"/>
              <a:ext cx="2304" cy="33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2000" b="1">
                  <a:solidFill>
                    <a:schemeClr val="bg2"/>
                  </a:solidFill>
                  <a:latin typeface="Arial" charset="0"/>
                </a:rPr>
                <a:t>Câu hỏi thảo luận</a:t>
              </a:r>
            </a:p>
          </p:txBody>
        </p:sp>
        <p:sp>
          <p:nvSpPr>
            <p:cNvPr id="6186" name="AutoShape 92"/>
            <p:cNvSpPr>
              <a:spLocks noChangeArrowheads="1"/>
            </p:cNvSpPr>
            <p:nvPr/>
          </p:nvSpPr>
          <p:spPr bwMode="auto">
            <a:xfrm>
              <a:off x="4320" y="1776"/>
              <a:ext cx="336" cy="528"/>
            </a:xfrm>
            <a:prstGeom prst="downArrow">
              <a:avLst>
                <a:gd name="adj1" fmla="val 50000"/>
                <a:gd name="adj2" fmla="val 39286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</p:grpSp>
      <p:grpSp>
        <p:nvGrpSpPr>
          <p:cNvPr id="4" name="Group 97"/>
          <p:cNvGrpSpPr>
            <a:grpSpLocks/>
          </p:cNvGrpSpPr>
          <p:nvPr/>
        </p:nvGrpSpPr>
        <p:grpSpPr bwMode="auto">
          <a:xfrm>
            <a:off x="304800" y="2362200"/>
            <a:ext cx="5715000" cy="4133850"/>
            <a:chOff x="192" y="1488"/>
            <a:chExt cx="3600" cy="2604"/>
          </a:xfrm>
        </p:grpSpPr>
        <p:grpSp>
          <p:nvGrpSpPr>
            <p:cNvPr id="6155" name="Group 94"/>
            <p:cNvGrpSpPr>
              <a:grpSpLocks/>
            </p:cNvGrpSpPr>
            <p:nvPr/>
          </p:nvGrpSpPr>
          <p:grpSpPr bwMode="auto">
            <a:xfrm>
              <a:off x="192" y="1488"/>
              <a:ext cx="3600" cy="2604"/>
              <a:chOff x="192" y="1488"/>
              <a:chExt cx="3600" cy="2604"/>
            </a:xfrm>
          </p:grpSpPr>
          <p:grpSp>
            <p:nvGrpSpPr>
              <p:cNvPr id="6157" name="Group 37"/>
              <p:cNvGrpSpPr>
                <a:grpSpLocks/>
              </p:cNvGrpSpPr>
              <p:nvPr/>
            </p:nvGrpSpPr>
            <p:grpSpPr bwMode="auto">
              <a:xfrm>
                <a:off x="3216" y="3408"/>
                <a:ext cx="576" cy="521"/>
                <a:chOff x="4224" y="3456"/>
                <a:chExt cx="576" cy="521"/>
              </a:xfrm>
            </p:grpSpPr>
            <p:sp>
              <p:nvSpPr>
                <p:cNvPr id="6182" name="AutoShape 12"/>
                <p:cNvSpPr>
                  <a:spLocks noChangeArrowheads="1"/>
                </p:cNvSpPr>
                <p:nvPr/>
              </p:nvSpPr>
              <p:spPr bwMode="auto">
                <a:xfrm>
                  <a:off x="4320" y="3456"/>
                  <a:ext cx="288" cy="294"/>
                </a:xfrm>
                <a:prstGeom prst="cube">
                  <a:avLst>
                    <a:gd name="adj" fmla="val 25000"/>
                  </a:avLst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 sz="2000">
                    <a:latin typeface="Arial" charset="0"/>
                  </a:endParaRPr>
                </a:p>
              </p:txBody>
            </p:sp>
            <p:sp>
              <p:nvSpPr>
                <p:cNvPr id="6183" name="Text Box 36"/>
                <p:cNvSpPr txBox="1">
                  <a:spLocks noChangeArrowheads="1"/>
                </p:cNvSpPr>
                <p:nvPr/>
              </p:nvSpPr>
              <p:spPr bwMode="auto">
                <a:xfrm>
                  <a:off x="4224" y="3744"/>
                  <a:ext cx="576" cy="23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>
                    <a:spcBef>
                      <a:spcPct val="50000"/>
                    </a:spcBef>
                  </a:pPr>
                  <a:r>
                    <a:rPr lang="en-US" sz="1800">
                      <a:solidFill>
                        <a:srgbClr val="FF9900"/>
                      </a:solidFill>
                      <a:latin typeface="Arial" charset="0"/>
                    </a:rPr>
                    <a:t>1cm</a:t>
                  </a:r>
                </a:p>
              </p:txBody>
            </p:sp>
          </p:grpSp>
          <p:grpSp>
            <p:nvGrpSpPr>
              <p:cNvPr id="6158" name="Group 85"/>
              <p:cNvGrpSpPr>
                <a:grpSpLocks/>
              </p:cNvGrpSpPr>
              <p:nvPr/>
            </p:nvGrpSpPr>
            <p:grpSpPr bwMode="auto">
              <a:xfrm>
                <a:off x="192" y="1488"/>
                <a:ext cx="2544" cy="2604"/>
                <a:chOff x="480" y="1441"/>
                <a:chExt cx="2544" cy="2604"/>
              </a:xfrm>
            </p:grpSpPr>
            <p:grpSp>
              <p:nvGrpSpPr>
                <p:cNvPr id="6159" name="Group 35"/>
                <p:cNvGrpSpPr>
                  <a:grpSpLocks/>
                </p:cNvGrpSpPr>
                <p:nvPr/>
              </p:nvGrpSpPr>
              <p:grpSpPr bwMode="auto">
                <a:xfrm>
                  <a:off x="480" y="1441"/>
                  <a:ext cx="2544" cy="2604"/>
                  <a:chOff x="480" y="1440"/>
                  <a:chExt cx="2544" cy="2604"/>
                </a:xfrm>
              </p:grpSpPr>
              <p:sp>
                <p:nvSpPr>
                  <p:cNvPr id="6180" name="AutoShape 6"/>
                  <p:cNvSpPr>
                    <a:spLocks noChangeArrowheads="1"/>
                  </p:cNvSpPr>
                  <p:nvPr/>
                </p:nvSpPr>
                <p:spPr bwMode="auto">
                  <a:xfrm>
                    <a:off x="480" y="1440"/>
                    <a:ext cx="2544" cy="2352"/>
                  </a:xfrm>
                  <a:prstGeom prst="cube">
                    <a:avLst>
                      <a:gd name="adj" fmla="val 25000"/>
                    </a:avLst>
                  </a:prstGeom>
                  <a:noFill/>
                  <a:ln w="9525">
                    <a:solidFill>
                      <a:srgbClr val="FFFF00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 sz="2000">
                      <a:latin typeface="Arial" charset="0"/>
                    </a:endParaRPr>
                  </a:p>
                </p:txBody>
              </p:sp>
              <p:sp>
                <p:nvSpPr>
                  <p:cNvPr id="6181" name="Text Box 34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864" y="3792"/>
                    <a:ext cx="1344" cy="252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>
                    <a:spAutoFit/>
                  </a:bodyPr>
                  <a:lstStyle/>
                  <a:p>
                    <a:pPr algn="ctr">
                      <a:spcBef>
                        <a:spcPct val="50000"/>
                      </a:spcBef>
                    </a:pPr>
                    <a:r>
                      <a:rPr lang="en-US" sz="2000">
                        <a:solidFill>
                          <a:srgbClr val="FF9900"/>
                        </a:solidFill>
                        <a:latin typeface="Arial" charset="0"/>
                      </a:rPr>
                      <a:t>1dm</a:t>
                    </a:r>
                  </a:p>
                </p:txBody>
              </p:sp>
            </p:grpSp>
            <p:grpSp>
              <p:nvGrpSpPr>
                <p:cNvPr id="6160" name="Group 58"/>
                <p:cNvGrpSpPr>
                  <a:grpSpLocks/>
                </p:cNvGrpSpPr>
                <p:nvPr/>
              </p:nvGrpSpPr>
              <p:grpSpPr bwMode="auto">
                <a:xfrm>
                  <a:off x="1056" y="1441"/>
                  <a:ext cx="0" cy="1776"/>
                  <a:chOff x="1056" y="1440"/>
                  <a:chExt cx="0" cy="1776"/>
                </a:xfrm>
              </p:grpSpPr>
              <p:sp>
                <p:nvSpPr>
                  <p:cNvPr id="6174" name="Line 51"/>
                  <p:cNvSpPr>
                    <a:spLocks noChangeShapeType="1"/>
                  </p:cNvSpPr>
                  <p:nvPr/>
                </p:nvSpPr>
                <p:spPr bwMode="auto">
                  <a:xfrm>
                    <a:off x="1056" y="1776"/>
                    <a:ext cx="0" cy="192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6175" name="Line 52"/>
                  <p:cNvSpPr>
                    <a:spLocks noChangeShapeType="1"/>
                  </p:cNvSpPr>
                  <p:nvPr/>
                </p:nvSpPr>
                <p:spPr bwMode="auto">
                  <a:xfrm>
                    <a:off x="1056" y="2064"/>
                    <a:ext cx="0" cy="192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6176" name="Line 53"/>
                  <p:cNvSpPr>
                    <a:spLocks noChangeShapeType="1"/>
                  </p:cNvSpPr>
                  <p:nvPr/>
                </p:nvSpPr>
                <p:spPr bwMode="auto">
                  <a:xfrm>
                    <a:off x="1056" y="2400"/>
                    <a:ext cx="0" cy="192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6177" name="Line 54"/>
                  <p:cNvSpPr>
                    <a:spLocks noChangeShapeType="1"/>
                  </p:cNvSpPr>
                  <p:nvPr/>
                </p:nvSpPr>
                <p:spPr bwMode="auto">
                  <a:xfrm>
                    <a:off x="1056" y="2688"/>
                    <a:ext cx="0" cy="192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6178" name="Line 55"/>
                  <p:cNvSpPr>
                    <a:spLocks noChangeShapeType="1"/>
                  </p:cNvSpPr>
                  <p:nvPr/>
                </p:nvSpPr>
                <p:spPr bwMode="auto">
                  <a:xfrm>
                    <a:off x="1056" y="3024"/>
                    <a:ext cx="0" cy="192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6179" name="Line 56"/>
                  <p:cNvSpPr>
                    <a:spLocks noChangeShapeType="1"/>
                  </p:cNvSpPr>
                  <p:nvPr/>
                </p:nvSpPr>
                <p:spPr bwMode="auto">
                  <a:xfrm>
                    <a:off x="1056" y="1440"/>
                    <a:ext cx="0" cy="192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6161" name="Group 70"/>
                <p:cNvGrpSpPr>
                  <a:grpSpLocks/>
                </p:cNvGrpSpPr>
                <p:nvPr/>
              </p:nvGrpSpPr>
              <p:grpSpPr bwMode="auto">
                <a:xfrm>
                  <a:off x="1056" y="3216"/>
                  <a:ext cx="1968" cy="2"/>
                  <a:chOff x="1056" y="3215"/>
                  <a:chExt cx="1968" cy="2"/>
                </a:xfrm>
              </p:grpSpPr>
              <p:sp>
                <p:nvSpPr>
                  <p:cNvPr id="6165" name="Line 60"/>
                  <p:cNvSpPr>
                    <a:spLocks noChangeShapeType="1"/>
                  </p:cNvSpPr>
                  <p:nvPr/>
                </p:nvSpPr>
                <p:spPr bwMode="auto">
                  <a:xfrm rot="-5400000">
                    <a:off x="2080" y="3147"/>
                    <a:ext cx="0" cy="135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6166" name="Line 61"/>
                  <p:cNvSpPr>
                    <a:spLocks noChangeShapeType="1"/>
                  </p:cNvSpPr>
                  <p:nvPr/>
                </p:nvSpPr>
                <p:spPr bwMode="auto">
                  <a:xfrm rot="-5400000">
                    <a:off x="2282" y="3147"/>
                    <a:ext cx="0" cy="135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6167" name="Line 62"/>
                  <p:cNvSpPr>
                    <a:spLocks noChangeShapeType="1"/>
                  </p:cNvSpPr>
                  <p:nvPr/>
                </p:nvSpPr>
                <p:spPr bwMode="auto">
                  <a:xfrm rot="-5400000">
                    <a:off x="2519" y="3147"/>
                    <a:ext cx="0" cy="135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6168" name="Line 63"/>
                  <p:cNvSpPr>
                    <a:spLocks noChangeShapeType="1"/>
                  </p:cNvSpPr>
                  <p:nvPr/>
                </p:nvSpPr>
                <p:spPr bwMode="auto">
                  <a:xfrm rot="-5400000">
                    <a:off x="2721" y="3147"/>
                    <a:ext cx="0" cy="135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6169" name="Line 64"/>
                  <p:cNvSpPr>
                    <a:spLocks noChangeShapeType="1"/>
                  </p:cNvSpPr>
                  <p:nvPr/>
                </p:nvSpPr>
                <p:spPr bwMode="auto">
                  <a:xfrm rot="-5400000">
                    <a:off x="2957" y="3147"/>
                    <a:ext cx="0" cy="135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6170" name="Line 65"/>
                  <p:cNvSpPr>
                    <a:spLocks noChangeShapeType="1"/>
                  </p:cNvSpPr>
                  <p:nvPr/>
                </p:nvSpPr>
                <p:spPr bwMode="auto">
                  <a:xfrm rot="5400000" flipV="1">
                    <a:off x="1823" y="3168"/>
                    <a:ext cx="1" cy="96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6171" name="Line 66"/>
                  <p:cNvSpPr>
                    <a:spLocks noChangeShapeType="1"/>
                  </p:cNvSpPr>
                  <p:nvPr/>
                </p:nvSpPr>
                <p:spPr bwMode="auto">
                  <a:xfrm rot="5400000" flipV="1">
                    <a:off x="1559" y="3097"/>
                    <a:ext cx="1" cy="24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6172" name="Line 67"/>
                  <p:cNvSpPr>
                    <a:spLocks noChangeShapeType="1"/>
                  </p:cNvSpPr>
                  <p:nvPr/>
                </p:nvSpPr>
                <p:spPr bwMode="auto">
                  <a:xfrm rot="5400000" flipV="1">
                    <a:off x="1103" y="3169"/>
                    <a:ext cx="1" cy="96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6173" name="Line 68"/>
                  <p:cNvSpPr>
                    <a:spLocks noChangeShapeType="1"/>
                  </p:cNvSpPr>
                  <p:nvPr/>
                </p:nvSpPr>
                <p:spPr bwMode="auto">
                  <a:xfrm rot="5400000" flipV="1">
                    <a:off x="1295" y="3169"/>
                    <a:ext cx="1" cy="96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6162" name="Group 84"/>
                <p:cNvGrpSpPr>
                  <a:grpSpLocks/>
                </p:cNvGrpSpPr>
                <p:nvPr/>
              </p:nvGrpSpPr>
              <p:grpSpPr bwMode="auto">
                <a:xfrm>
                  <a:off x="768" y="3217"/>
                  <a:ext cx="288" cy="288"/>
                  <a:chOff x="768" y="3216"/>
                  <a:chExt cx="288" cy="288"/>
                </a:xfrm>
              </p:grpSpPr>
              <p:sp>
                <p:nvSpPr>
                  <p:cNvPr id="6163" name="Line 79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768" y="3408"/>
                    <a:ext cx="96" cy="96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6164" name="Line 83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960" y="3216"/>
                    <a:ext cx="96" cy="96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</p:grpSp>
        </p:grpSp>
        <p:sp>
          <p:nvSpPr>
            <p:cNvPr id="6156" name="Line 96"/>
            <p:cNvSpPr>
              <a:spLocks noChangeShapeType="1"/>
            </p:cNvSpPr>
            <p:nvPr/>
          </p:nvSpPr>
          <p:spPr bwMode="auto">
            <a:xfrm flipV="1">
              <a:off x="192" y="3696"/>
              <a:ext cx="144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2" name="Group 95"/>
          <p:cNvGrpSpPr>
            <a:grpSpLocks/>
          </p:cNvGrpSpPr>
          <p:nvPr/>
        </p:nvGrpSpPr>
        <p:grpSpPr bwMode="auto">
          <a:xfrm>
            <a:off x="304800" y="5638800"/>
            <a:ext cx="5024438" cy="990600"/>
            <a:chOff x="192" y="3552"/>
            <a:chExt cx="3165" cy="624"/>
          </a:xfrm>
        </p:grpSpPr>
        <p:sp>
          <p:nvSpPr>
            <p:cNvPr id="6153" name="AutoShape 7"/>
            <p:cNvSpPr>
              <a:spLocks noChangeArrowheads="1"/>
            </p:cNvSpPr>
            <p:nvPr/>
          </p:nvSpPr>
          <p:spPr bwMode="auto">
            <a:xfrm>
              <a:off x="192" y="3552"/>
              <a:ext cx="288" cy="288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sp>
          <p:nvSpPr>
            <p:cNvPr id="6154" name="Arc 43"/>
            <p:cNvSpPr>
              <a:spLocks/>
            </p:cNvSpPr>
            <p:nvPr/>
          </p:nvSpPr>
          <p:spPr bwMode="auto">
            <a:xfrm rot="10578097">
              <a:off x="383" y="3665"/>
              <a:ext cx="2974" cy="511"/>
            </a:xfrm>
            <a:custGeom>
              <a:avLst/>
              <a:gdLst>
                <a:gd name="T0" fmla="*/ 0 w 42813"/>
                <a:gd name="T1" fmla="*/ 0 h 21600"/>
                <a:gd name="T2" fmla="*/ 1 w 42813"/>
                <a:gd name="T3" fmla="*/ 0 h 21600"/>
                <a:gd name="T4" fmla="*/ 0 w 42813"/>
                <a:gd name="T5" fmla="*/ 0 h 21600"/>
                <a:gd name="T6" fmla="*/ 0 60000 65536"/>
                <a:gd name="T7" fmla="*/ 0 60000 65536"/>
                <a:gd name="T8" fmla="*/ 0 60000 65536"/>
                <a:gd name="T9" fmla="*/ 0 w 42813"/>
                <a:gd name="T10" fmla="*/ 0 h 21600"/>
                <a:gd name="T11" fmla="*/ 42813 w 42813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2813" h="21600" fill="none" extrusionOk="0">
                  <a:moveTo>
                    <a:pt x="-1" y="18245"/>
                  </a:moveTo>
                  <a:cubicBezTo>
                    <a:pt x="1651" y="7740"/>
                    <a:pt x="10703" y="-1"/>
                    <a:pt x="21338" y="0"/>
                  </a:cubicBezTo>
                  <a:cubicBezTo>
                    <a:pt x="32368" y="0"/>
                    <a:pt x="41627" y="8311"/>
                    <a:pt x="42812" y="19278"/>
                  </a:cubicBezTo>
                </a:path>
                <a:path w="42813" h="21600" stroke="0" extrusionOk="0">
                  <a:moveTo>
                    <a:pt x="-1" y="18245"/>
                  </a:moveTo>
                  <a:cubicBezTo>
                    <a:pt x="1651" y="7740"/>
                    <a:pt x="10703" y="-1"/>
                    <a:pt x="21338" y="0"/>
                  </a:cubicBezTo>
                  <a:cubicBezTo>
                    <a:pt x="32368" y="0"/>
                    <a:pt x="41627" y="8311"/>
                    <a:pt x="42812" y="19278"/>
                  </a:cubicBezTo>
                  <a:lnTo>
                    <a:pt x="21338" y="21600"/>
                  </a:lnTo>
                  <a:lnTo>
                    <a:pt x="-1" y="18245"/>
                  </a:lnTo>
                  <a:close/>
                </a:path>
              </a:pathLst>
            </a:custGeom>
            <a:noFill/>
            <a:ln w="9525">
              <a:solidFill>
                <a:srgbClr val="FFFF00"/>
              </a:solidFill>
              <a:round/>
              <a:headEnd/>
              <a:tailEnd/>
            </a:ln>
          </p:spPr>
          <p:txBody>
            <a:bodyPr rot="10800000" wrap="none" anchor="ctr"/>
            <a:lstStyle/>
            <a:p>
              <a:endParaRPr lang="en-US" sz="2000"/>
            </a:p>
          </p:txBody>
        </p:sp>
      </p:grp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1024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10271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7" dur="1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2" dur="1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5" grpId="0"/>
      <p:bldP spid="1027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4"/>
          <p:cNvSpPr txBox="1">
            <a:spLocks noChangeArrowheads="1"/>
          </p:cNvSpPr>
          <p:nvPr/>
        </p:nvSpPr>
        <p:spPr bwMode="auto">
          <a:xfrm>
            <a:off x="1752600" y="0"/>
            <a:ext cx="7391400" cy="1169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>
                <a:solidFill>
                  <a:schemeClr val="hlink"/>
                </a:solidFill>
                <a:latin typeface="Arial" charset="0"/>
              </a:rPr>
              <a:t>Môn</a:t>
            </a:r>
            <a:r>
              <a:rPr lang="en-US" sz="2000">
                <a:latin typeface="Arial" charset="0"/>
              </a:rPr>
              <a:t>: Toán</a:t>
            </a:r>
          </a:p>
          <a:p>
            <a:r>
              <a:rPr lang="en-US" sz="2000">
                <a:latin typeface="Arial" charset="0"/>
              </a:rPr>
              <a:t>             </a:t>
            </a:r>
            <a:r>
              <a:rPr lang="en-US" sz="2000">
                <a:solidFill>
                  <a:schemeClr val="hlink"/>
                </a:solidFill>
                <a:latin typeface="Arial" charset="0"/>
              </a:rPr>
              <a:t>Bài</a:t>
            </a:r>
            <a:r>
              <a:rPr lang="en-US" sz="2000">
                <a:latin typeface="Arial" charset="0"/>
              </a:rPr>
              <a:t>  : </a:t>
            </a:r>
            <a:r>
              <a:rPr lang="en-US" sz="2000" b="1">
                <a:solidFill>
                  <a:srgbClr val="FF3399"/>
                </a:solidFill>
                <a:latin typeface="Arial" charset="0"/>
              </a:rPr>
              <a:t>Xăng – ti – mét khối. Đề - xi – mét khối</a:t>
            </a:r>
          </a:p>
          <a:p>
            <a:pPr>
              <a:spcBef>
                <a:spcPct val="50000"/>
              </a:spcBef>
            </a:pPr>
            <a:endParaRPr lang="en-US" sz="2000" b="1">
              <a:solidFill>
                <a:srgbClr val="FF3399"/>
              </a:solidFill>
              <a:latin typeface="Arial" charset="0"/>
            </a:endParaRPr>
          </a:p>
        </p:txBody>
      </p:sp>
      <p:sp>
        <p:nvSpPr>
          <p:cNvPr id="7171" name="Text Box 7"/>
          <p:cNvSpPr txBox="1">
            <a:spLocks noChangeArrowheads="1"/>
          </p:cNvSpPr>
          <p:nvPr/>
        </p:nvSpPr>
        <p:spPr bwMode="auto">
          <a:xfrm>
            <a:off x="304800" y="1676400"/>
            <a:ext cx="88392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 typeface="Wingdings" pitchFamily="2" charset="2"/>
              <a:buChar char="v"/>
            </a:pPr>
            <a:r>
              <a:rPr lang="en-US" sz="2000" b="1" u="sng">
                <a:solidFill>
                  <a:srgbClr val="FFFF00"/>
                </a:solidFill>
                <a:latin typeface="Arial" charset="0"/>
              </a:rPr>
              <a:t>Hoạt động 3: Mối quan hệ giữa xăng - mét khối và đề - xi – mét khối</a:t>
            </a:r>
          </a:p>
        </p:txBody>
      </p:sp>
      <p:sp>
        <p:nvSpPr>
          <p:cNvPr id="11272" name="Text Box 8"/>
          <p:cNvSpPr txBox="1">
            <a:spLocks noChangeArrowheads="1"/>
          </p:cNvSpPr>
          <p:nvPr/>
        </p:nvSpPr>
        <p:spPr bwMode="auto">
          <a:xfrm>
            <a:off x="4572000" y="2895600"/>
            <a:ext cx="4572000" cy="1477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 typeface="Wingdings" pitchFamily="2" charset="2"/>
              <a:buChar char="v"/>
            </a:pPr>
            <a:r>
              <a:rPr lang="en-US" sz="2000">
                <a:latin typeface="Arial" charset="0"/>
              </a:rPr>
              <a:t>Hình lập phương cạnh 1dm gồm : 10 x 10 x 10 = </a:t>
            </a:r>
            <a:r>
              <a:rPr lang="en-US" sz="2000" b="1">
                <a:solidFill>
                  <a:srgbClr val="FF3300"/>
                </a:solidFill>
                <a:latin typeface="Arial" charset="0"/>
              </a:rPr>
              <a:t>1000</a:t>
            </a:r>
            <a:r>
              <a:rPr lang="en-US" sz="2000">
                <a:latin typeface="Arial" charset="0"/>
              </a:rPr>
              <a:t> hình lập phương cạnh 1cm.</a:t>
            </a:r>
          </a:p>
          <a:p>
            <a:pPr>
              <a:spcBef>
                <a:spcPct val="50000"/>
              </a:spcBef>
              <a:buFont typeface="Wingdings" pitchFamily="2" charset="2"/>
              <a:buNone/>
            </a:pPr>
            <a:endParaRPr lang="en-US" sz="2000">
              <a:latin typeface="Arial" charset="0"/>
            </a:endParaRPr>
          </a:p>
        </p:txBody>
      </p:sp>
      <p:sp>
        <p:nvSpPr>
          <p:cNvPr id="11284" name="Rectangle 20"/>
          <p:cNvSpPr>
            <a:spLocks noChangeArrowheads="1"/>
          </p:cNvSpPr>
          <p:nvPr/>
        </p:nvSpPr>
        <p:spPr bwMode="auto">
          <a:xfrm>
            <a:off x="4343400" y="4419600"/>
            <a:ext cx="4800600" cy="1219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2000">
              <a:latin typeface="Arial" charset="0"/>
            </a:endParaRPr>
          </a:p>
        </p:txBody>
      </p:sp>
      <p:sp>
        <p:nvSpPr>
          <p:cNvPr id="11273" name="Text Box 9"/>
          <p:cNvSpPr txBox="1">
            <a:spLocks noChangeArrowheads="1"/>
          </p:cNvSpPr>
          <p:nvPr/>
        </p:nvSpPr>
        <p:spPr bwMode="auto">
          <a:xfrm>
            <a:off x="5029200" y="4495800"/>
            <a:ext cx="41148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 typeface="Wingdings" pitchFamily="2" charset="2"/>
              <a:buChar char="v"/>
            </a:pPr>
            <a:r>
              <a:rPr lang="en-US" sz="2000">
                <a:latin typeface="Arial" charset="0"/>
              </a:rPr>
              <a:t>Ta có: </a:t>
            </a:r>
            <a:r>
              <a:rPr lang="en-US" sz="2000" b="1">
                <a:solidFill>
                  <a:srgbClr val="FFFF00"/>
                </a:solidFill>
                <a:latin typeface="Arial" charset="0"/>
              </a:rPr>
              <a:t>1dm</a:t>
            </a:r>
            <a:r>
              <a:rPr lang="en-US" sz="2000" b="1" baseline="30000">
                <a:solidFill>
                  <a:srgbClr val="FFFF00"/>
                </a:solidFill>
                <a:latin typeface="Arial" charset="0"/>
              </a:rPr>
              <a:t>3 </a:t>
            </a:r>
            <a:r>
              <a:rPr lang="en-US" sz="2000" b="1">
                <a:solidFill>
                  <a:srgbClr val="FFFF00"/>
                </a:solidFill>
                <a:latin typeface="Arial" charset="0"/>
              </a:rPr>
              <a:t>  = 1000cm</a:t>
            </a:r>
            <a:r>
              <a:rPr lang="en-US" sz="2000" b="1" baseline="30000">
                <a:solidFill>
                  <a:srgbClr val="FFFF00"/>
                </a:solidFill>
                <a:latin typeface="Arial" charset="0"/>
              </a:rPr>
              <a:t>3</a:t>
            </a:r>
          </a:p>
        </p:txBody>
      </p:sp>
      <p:sp>
        <p:nvSpPr>
          <p:cNvPr id="11277" name="Text Box 13"/>
          <p:cNvSpPr txBox="1">
            <a:spLocks noChangeArrowheads="1"/>
          </p:cNvSpPr>
          <p:nvPr/>
        </p:nvSpPr>
        <p:spPr bwMode="auto">
          <a:xfrm>
            <a:off x="4343400" y="5029200"/>
            <a:ext cx="48006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Arial" charset="0"/>
              </a:rPr>
              <a:t>Vậy : </a:t>
            </a:r>
            <a:r>
              <a:rPr lang="en-US" sz="2000" b="1">
                <a:solidFill>
                  <a:srgbClr val="FFFF00"/>
                </a:solidFill>
                <a:latin typeface="Arial" charset="0"/>
              </a:rPr>
              <a:t>1cm</a:t>
            </a:r>
            <a:r>
              <a:rPr lang="en-US" sz="2000" b="1" baseline="30000">
                <a:solidFill>
                  <a:srgbClr val="FFFF00"/>
                </a:solidFill>
                <a:latin typeface="Arial" charset="0"/>
              </a:rPr>
              <a:t>3</a:t>
            </a:r>
            <a:r>
              <a:rPr lang="en-US" sz="2000">
                <a:latin typeface="Arial" charset="0"/>
              </a:rPr>
              <a:t> = .…....</a:t>
            </a:r>
            <a:r>
              <a:rPr lang="en-US" sz="2000" b="1">
                <a:solidFill>
                  <a:srgbClr val="FFFF00"/>
                </a:solidFill>
                <a:latin typeface="Arial" charset="0"/>
              </a:rPr>
              <a:t>dm</a:t>
            </a:r>
            <a:r>
              <a:rPr lang="en-US" sz="2000" b="1" baseline="30000">
                <a:solidFill>
                  <a:srgbClr val="FFFF00"/>
                </a:solidFill>
                <a:latin typeface="Arial" charset="0"/>
              </a:rPr>
              <a:t>3</a:t>
            </a:r>
            <a:r>
              <a:rPr lang="en-US" sz="2000">
                <a:latin typeface="Arial" charset="0"/>
              </a:rPr>
              <a:t>  = ……. </a:t>
            </a:r>
            <a:r>
              <a:rPr lang="en-US" sz="2000" b="1">
                <a:solidFill>
                  <a:srgbClr val="FFFF00"/>
                </a:solidFill>
                <a:latin typeface="Arial" charset="0"/>
              </a:rPr>
              <a:t>dm</a:t>
            </a:r>
            <a:r>
              <a:rPr lang="en-US" sz="2000" b="1" baseline="30000">
                <a:solidFill>
                  <a:srgbClr val="FFFF00"/>
                </a:solidFill>
                <a:latin typeface="Arial" charset="0"/>
              </a:rPr>
              <a:t>3</a:t>
            </a:r>
          </a:p>
        </p:txBody>
      </p:sp>
      <p:sp>
        <p:nvSpPr>
          <p:cNvPr id="11282" name="Text Box 18"/>
          <p:cNvSpPr txBox="1">
            <a:spLocks noChangeArrowheads="1"/>
          </p:cNvSpPr>
          <p:nvPr/>
        </p:nvSpPr>
        <p:spPr bwMode="auto">
          <a:xfrm>
            <a:off x="7315200" y="5029200"/>
            <a:ext cx="9906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FF3300"/>
                </a:solidFill>
                <a:latin typeface="Arial" charset="0"/>
              </a:rPr>
              <a:t>0,001</a:t>
            </a:r>
          </a:p>
        </p:txBody>
      </p:sp>
      <p:grpSp>
        <p:nvGrpSpPr>
          <p:cNvPr id="2" name="Group 41"/>
          <p:cNvGrpSpPr>
            <a:grpSpLocks/>
          </p:cNvGrpSpPr>
          <p:nvPr/>
        </p:nvGrpSpPr>
        <p:grpSpPr bwMode="auto">
          <a:xfrm>
            <a:off x="5943600" y="4876800"/>
            <a:ext cx="1219200" cy="1273175"/>
            <a:chOff x="1440" y="3744"/>
            <a:chExt cx="768" cy="802"/>
          </a:xfrm>
        </p:grpSpPr>
        <p:sp>
          <p:nvSpPr>
            <p:cNvPr id="7179" name="Text Box 38"/>
            <p:cNvSpPr txBox="1">
              <a:spLocks noChangeArrowheads="1"/>
            </p:cNvSpPr>
            <p:nvPr/>
          </p:nvSpPr>
          <p:spPr bwMode="auto">
            <a:xfrm>
              <a:off x="1584" y="3744"/>
              <a:ext cx="624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b="1">
                  <a:solidFill>
                    <a:srgbClr val="FF3300"/>
                  </a:solidFill>
                  <a:latin typeface="Arial" charset="0"/>
                </a:rPr>
                <a:t>1</a:t>
              </a:r>
            </a:p>
          </p:txBody>
        </p:sp>
        <p:sp>
          <p:nvSpPr>
            <p:cNvPr id="7180" name="Line 39"/>
            <p:cNvSpPr>
              <a:spLocks noChangeShapeType="1"/>
            </p:cNvSpPr>
            <p:nvPr/>
          </p:nvSpPr>
          <p:spPr bwMode="auto">
            <a:xfrm>
              <a:off x="1440" y="3984"/>
              <a:ext cx="528" cy="0"/>
            </a:xfrm>
            <a:prstGeom prst="line">
              <a:avLst/>
            </a:prstGeom>
            <a:noFill/>
            <a:ln w="9525">
              <a:solidFill>
                <a:srgbClr val="FF3399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181" name="Text Box 40"/>
            <p:cNvSpPr txBox="1">
              <a:spLocks noChangeArrowheads="1"/>
            </p:cNvSpPr>
            <p:nvPr/>
          </p:nvSpPr>
          <p:spPr bwMode="auto">
            <a:xfrm>
              <a:off x="1440" y="4003"/>
              <a:ext cx="576" cy="54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2000" b="1">
                  <a:solidFill>
                    <a:srgbClr val="FF3399"/>
                  </a:solidFill>
                  <a:latin typeface="Arial" charset="0"/>
                </a:rPr>
                <a:t>1000</a:t>
              </a:r>
            </a:p>
            <a:p>
              <a:pPr>
                <a:spcBef>
                  <a:spcPct val="50000"/>
                </a:spcBef>
              </a:pPr>
              <a:endParaRPr lang="en-US" sz="2000">
                <a:latin typeface="Arial" charset="0"/>
              </a:endParaRPr>
            </a:p>
          </p:txBody>
        </p:sp>
      </p:grpSp>
      <p:pic>
        <p:nvPicPr>
          <p:cNvPr id="11307" name="Picture 43" descr="scan000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81000" y="2590800"/>
            <a:ext cx="3276600" cy="304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1130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1127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1127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1127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7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2" dur="1" fill="hold"/>
                                        <p:tgtEl>
                                          <p:spTgt spid="1128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7" dur="1" fill="hold"/>
                                        <p:tgtEl>
                                          <p:spTgt spid="1128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72" grpId="0"/>
      <p:bldP spid="11284" grpId="0" animBg="1"/>
      <p:bldP spid="11273" grpId="0"/>
      <p:bldP spid="11277" grpId="0"/>
      <p:bldP spid="1128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Text Box 2"/>
          <p:cNvSpPr txBox="1">
            <a:spLocks noChangeArrowheads="1"/>
          </p:cNvSpPr>
          <p:nvPr/>
        </p:nvSpPr>
        <p:spPr bwMode="auto">
          <a:xfrm>
            <a:off x="1219200" y="0"/>
            <a:ext cx="7924800" cy="1169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>
                <a:solidFill>
                  <a:srgbClr val="FF9900"/>
                </a:solidFill>
                <a:latin typeface="Arial" charset="0"/>
              </a:rPr>
              <a:t>Môn</a:t>
            </a:r>
            <a:r>
              <a:rPr lang="en-US" sz="2000">
                <a:latin typeface="Arial" charset="0"/>
              </a:rPr>
              <a:t>: Toán</a:t>
            </a:r>
          </a:p>
          <a:p>
            <a:r>
              <a:rPr lang="en-US" sz="2000">
                <a:latin typeface="Arial" charset="0"/>
              </a:rPr>
              <a:t>             </a:t>
            </a:r>
            <a:r>
              <a:rPr lang="en-US" sz="2000">
                <a:solidFill>
                  <a:srgbClr val="FF9900"/>
                </a:solidFill>
                <a:latin typeface="Arial" charset="0"/>
              </a:rPr>
              <a:t>Bài</a:t>
            </a:r>
            <a:r>
              <a:rPr lang="en-US" sz="2000">
                <a:latin typeface="Arial" charset="0"/>
              </a:rPr>
              <a:t>  : </a:t>
            </a:r>
            <a:r>
              <a:rPr lang="en-US" sz="2000" b="1">
                <a:solidFill>
                  <a:srgbClr val="FF3300"/>
                </a:solidFill>
                <a:latin typeface="Arial" charset="0"/>
              </a:rPr>
              <a:t>Xăng – ti – mét khối. Đề - xi – mét khối</a:t>
            </a:r>
          </a:p>
          <a:p>
            <a:pPr>
              <a:spcBef>
                <a:spcPct val="50000"/>
              </a:spcBef>
            </a:pPr>
            <a:endParaRPr lang="en-US" sz="2000" b="1">
              <a:solidFill>
                <a:srgbClr val="FF3300"/>
              </a:solidFill>
              <a:latin typeface="Arial" charset="0"/>
            </a:endParaRPr>
          </a:p>
        </p:txBody>
      </p:sp>
      <p:sp>
        <p:nvSpPr>
          <p:cNvPr id="26627" name="Text Box 3"/>
          <p:cNvSpPr txBox="1">
            <a:spLocks noChangeArrowheads="1"/>
          </p:cNvSpPr>
          <p:nvPr/>
        </p:nvSpPr>
        <p:spPr bwMode="auto">
          <a:xfrm>
            <a:off x="304800" y="1143000"/>
            <a:ext cx="88392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vl="4">
              <a:spcBef>
                <a:spcPct val="50000"/>
              </a:spcBef>
              <a:buFont typeface="Wingdings" pitchFamily="2" charset="2"/>
              <a:buChar char="v"/>
            </a:pPr>
            <a:r>
              <a:rPr lang="en-US" sz="2000" b="1">
                <a:solidFill>
                  <a:srgbClr val="FFFF00"/>
                </a:solidFill>
                <a:latin typeface="Arial" charset="0"/>
              </a:rPr>
              <a:t>Hoạt động 4 : Luyện tập </a:t>
            </a:r>
          </a:p>
        </p:txBody>
      </p:sp>
      <p:sp>
        <p:nvSpPr>
          <p:cNvPr id="26628" name="Text Box 4"/>
          <p:cNvSpPr txBox="1">
            <a:spLocks noChangeArrowheads="1"/>
          </p:cNvSpPr>
          <p:nvPr/>
        </p:nvSpPr>
        <p:spPr bwMode="auto">
          <a:xfrm>
            <a:off x="685800" y="1524000"/>
            <a:ext cx="82296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FF9900"/>
                </a:solidFill>
                <a:latin typeface="Arial" charset="0"/>
              </a:rPr>
              <a:t>Bài 1 ( 116 ) Viết vào ô trống</a:t>
            </a:r>
            <a:endParaRPr lang="en-US" sz="2000">
              <a:latin typeface="Arial" charset="0"/>
            </a:endParaRPr>
          </a:p>
        </p:txBody>
      </p:sp>
      <p:sp>
        <p:nvSpPr>
          <p:cNvPr id="26631" name="Rectangle 7"/>
          <p:cNvSpPr>
            <a:spLocks noChangeArrowheads="1"/>
          </p:cNvSpPr>
          <p:nvPr/>
        </p:nvSpPr>
        <p:spPr bwMode="auto">
          <a:xfrm>
            <a:off x="457200" y="6010275"/>
            <a:ext cx="2016125" cy="455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eaLnBrk="1" hangingPunct="1">
              <a:spcBef>
                <a:spcPct val="20000"/>
              </a:spcBef>
              <a:buClr>
                <a:schemeClr val="hlink"/>
              </a:buClr>
              <a:buSzPct val="120000"/>
              <a:defRPr/>
            </a:pPr>
            <a:endParaRPr lang="en-US" sz="2000">
              <a:effectLst>
                <a:outerShdw blurRad="38100" dist="38100" dir="2700000" algn="tl">
                  <a:srgbClr val="000000"/>
                </a:outerShdw>
              </a:effectLst>
              <a:latin typeface="Arial"/>
            </a:endParaRPr>
          </a:p>
        </p:txBody>
      </p:sp>
      <p:sp>
        <p:nvSpPr>
          <p:cNvPr id="1031" name="Line 44"/>
          <p:cNvSpPr>
            <a:spLocks noChangeShapeType="1"/>
          </p:cNvSpPr>
          <p:nvPr/>
        </p:nvSpPr>
        <p:spPr bwMode="auto">
          <a:xfrm>
            <a:off x="9144000" y="2819400"/>
            <a:ext cx="0" cy="3646488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aphicFrame>
        <p:nvGraphicFramePr>
          <p:cNvPr id="1026" name="Object 61"/>
          <p:cNvGraphicFramePr>
            <a:graphicFrameLocks noChangeAspect="1"/>
          </p:cNvGraphicFramePr>
          <p:nvPr>
            <p:ph sz="half" idx="2"/>
          </p:nvPr>
        </p:nvGraphicFramePr>
        <p:xfrm>
          <a:off x="6610350" y="3854450"/>
          <a:ext cx="114300" cy="215900"/>
        </p:xfrm>
        <a:graphic>
          <a:graphicData uri="http://schemas.openxmlformats.org/presentationml/2006/ole">
            <p:oleObj spid="_x0000_s1026" name="Equation" r:id="rId3" imgW="114151" imgH="215619" progId="Equation.3">
              <p:embed/>
            </p:oleObj>
          </a:graphicData>
        </a:graphic>
      </p:graphicFrame>
      <p:sp>
        <p:nvSpPr>
          <p:cNvPr id="1032" name="Rectangle 62"/>
          <p:cNvSpPr>
            <a:spLocks noChangeArrowheads="1"/>
          </p:cNvSpPr>
          <p:nvPr/>
        </p:nvSpPr>
        <p:spPr bwMode="auto">
          <a:xfrm>
            <a:off x="0" y="-230188"/>
            <a:ext cx="184150" cy="4000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sz="2000">
              <a:latin typeface="Arial" charset="0"/>
            </a:endParaRPr>
          </a:p>
        </p:txBody>
      </p:sp>
      <p:sp>
        <p:nvSpPr>
          <p:cNvPr id="1033" name="Rectangle 63"/>
          <p:cNvSpPr>
            <a:spLocks noChangeArrowheads="1"/>
          </p:cNvSpPr>
          <p:nvPr/>
        </p:nvSpPr>
        <p:spPr bwMode="auto">
          <a:xfrm>
            <a:off x="0" y="-230188"/>
            <a:ext cx="184150" cy="4000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sz="2000">
              <a:latin typeface="Arial" charset="0"/>
            </a:endParaRPr>
          </a:p>
        </p:txBody>
      </p:sp>
      <p:graphicFrame>
        <p:nvGraphicFramePr>
          <p:cNvPr id="26844" name="Group 220"/>
          <p:cNvGraphicFramePr>
            <a:graphicFrameLocks noGrp="1"/>
          </p:cNvGraphicFramePr>
          <p:nvPr>
            <p:ph sz="half" idx="1"/>
          </p:nvPr>
        </p:nvGraphicFramePr>
        <p:xfrm>
          <a:off x="381000" y="1912938"/>
          <a:ext cx="8382000" cy="4949825"/>
        </p:xfrm>
        <a:graphic>
          <a:graphicData uri="http://schemas.openxmlformats.org/drawingml/2006/table">
            <a:tbl>
              <a:tblPr/>
              <a:tblGrid>
                <a:gridCol w="1516063"/>
                <a:gridCol w="6865937"/>
              </a:tblGrid>
              <a:tr h="50798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Viết số</a:t>
                      </a:r>
                    </a:p>
                  </a:txBody>
                  <a:tcPr marT="45719" marB="4571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Đọc số</a:t>
                      </a:r>
                    </a:p>
                  </a:txBody>
                  <a:tcPr marT="45719" marB="4571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798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76cm</a:t>
                      </a:r>
                      <a:r>
                        <a:rPr kumimoji="0" lang="en-US" sz="2400" b="0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3</a:t>
                      </a:r>
                    </a:p>
                  </a:txBody>
                  <a:tcPr marT="45719" marB="4571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Bảy mươi sáu xăng – ti –mét khối</a:t>
                      </a:r>
                    </a:p>
                  </a:txBody>
                  <a:tcPr marT="45719" marB="4571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798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519dm</a:t>
                      </a:r>
                      <a:r>
                        <a:rPr kumimoji="0" lang="en-US" sz="2400" b="1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3</a:t>
                      </a:r>
                    </a:p>
                  </a:txBody>
                  <a:tcPr marT="45719" marB="4571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T="45719" marB="4571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798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85,08dm</a:t>
                      </a:r>
                      <a:r>
                        <a:rPr kumimoji="0" lang="en-US" sz="2400" b="0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3</a:t>
                      </a:r>
                    </a:p>
                  </a:txBody>
                  <a:tcPr marT="45719" marB="4571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T="45719" marB="4571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9608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T="45719" marB="4571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T="45719" marB="4571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798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T="45719" marB="4571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một trăm chín mươi hai xăng – ti – mét khối</a:t>
                      </a:r>
                    </a:p>
                  </a:txBody>
                  <a:tcPr marT="45719" marB="4571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798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T="45719" marB="4571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hai nghìn không trăm linh một đề - xi – mét khối</a:t>
                      </a:r>
                    </a:p>
                  </a:txBody>
                  <a:tcPr marT="45719" marB="4571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0581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T="45719" marB="4571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ba phần tám xăng – ti – mét khối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T="45719" marB="4571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6785" name="Text Box 161"/>
          <p:cNvSpPr txBox="1">
            <a:spLocks noChangeArrowheads="1"/>
          </p:cNvSpPr>
          <p:nvPr/>
        </p:nvSpPr>
        <p:spPr bwMode="auto">
          <a:xfrm>
            <a:off x="1905000" y="3048000"/>
            <a:ext cx="6096000" cy="862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20000"/>
              </a:spcBef>
              <a:buClr>
                <a:schemeClr val="hlink"/>
              </a:buClr>
              <a:buSzPct val="120000"/>
            </a:pPr>
            <a:r>
              <a:rPr lang="en-US" sz="2000" b="1">
                <a:solidFill>
                  <a:srgbClr val="FF3399"/>
                </a:solidFill>
                <a:latin typeface="Arial" charset="0"/>
              </a:rPr>
              <a:t>năm trăm mười chín đề - xi - mét khối</a:t>
            </a:r>
          </a:p>
          <a:p>
            <a:pPr>
              <a:spcBef>
                <a:spcPct val="50000"/>
              </a:spcBef>
            </a:pPr>
            <a:endParaRPr lang="en-US" sz="2000">
              <a:latin typeface="Arial" charset="0"/>
            </a:endParaRPr>
          </a:p>
        </p:txBody>
      </p:sp>
      <p:sp>
        <p:nvSpPr>
          <p:cNvPr id="26786" name="Text Box 162"/>
          <p:cNvSpPr txBox="1">
            <a:spLocks noChangeArrowheads="1"/>
          </p:cNvSpPr>
          <p:nvPr/>
        </p:nvSpPr>
        <p:spPr bwMode="auto">
          <a:xfrm>
            <a:off x="1828800" y="3581400"/>
            <a:ext cx="6934200" cy="862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FF3399"/>
                </a:solidFill>
                <a:latin typeface="Arial" charset="0"/>
              </a:rPr>
              <a:t> tám mươi lăm phẩy không tám đề - xi – mét khối</a:t>
            </a:r>
          </a:p>
          <a:p>
            <a:pPr>
              <a:spcBef>
                <a:spcPct val="50000"/>
              </a:spcBef>
            </a:pPr>
            <a:endParaRPr lang="en-US" sz="2000">
              <a:latin typeface="Arial" charset="0"/>
            </a:endParaRPr>
          </a:p>
        </p:txBody>
      </p:sp>
      <p:sp>
        <p:nvSpPr>
          <p:cNvPr id="26787" name="Text Box 163"/>
          <p:cNvSpPr txBox="1">
            <a:spLocks noChangeArrowheads="1"/>
          </p:cNvSpPr>
          <p:nvPr/>
        </p:nvSpPr>
        <p:spPr bwMode="auto">
          <a:xfrm>
            <a:off x="1905000" y="4114800"/>
            <a:ext cx="6400800" cy="862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 b="1">
                <a:solidFill>
                  <a:srgbClr val="FF3399"/>
                </a:solidFill>
                <a:latin typeface="Arial"/>
              </a:rPr>
              <a:t>bốn phần năm xăng – ti – mét khối</a:t>
            </a:r>
            <a:endParaRPr lang="en-US" sz="2000">
              <a:solidFill>
                <a:srgbClr val="FF3399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/>
            </a:endParaRPr>
          </a:p>
          <a:p>
            <a:pPr>
              <a:spcBef>
                <a:spcPct val="50000"/>
              </a:spcBef>
              <a:defRPr/>
            </a:pPr>
            <a:endParaRPr lang="en-US" sz="2000">
              <a:latin typeface="Arial"/>
            </a:endParaRPr>
          </a:p>
        </p:txBody>
      </p:sp>
      <p:sp>
        <p:nvSpPr>
          <p:cNvPr id="1066" name="Text Box 168"/>
          <p:cNvSpPr txBox="1">
            <a:spLocks noChangeArrowheads="1"/>
          </p:cNvSpPr>
          <p:nvPr/>
        </p:nvSpPr>
        <p:spPr bwMode="auto">
          <a:xfrm>
            <a:off x="685800" y="5486400"/>
            <a:ext cx="12192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2000">
              <a:latin typeface="Arial" charset="0"/>
            </a:endParaRPr>
          </a:p>
        </p:txBody>
      </p:sp>
      <p:sp>
        <p:nvSpPr>
          <p:cNvPr id="26794" name="Text Box 170"/>
          <p:cNvSpPr txBox="1">
            <a:spLocks noChangeArrowheads="1"/>
          </p:cNvSpPr>
          <p:nvPr/>
        </p:nvSpPr>
        <p:spPr bwMode="auto">
          <a:xfrm>
            <a:off x="381000" y="5410200"/>
            <a:ext cx="1905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FF3399"/>
                </a:solidFill>
                <a:latin typeface="Arial" charset="0"/>
              </a:rPr>
              <a:t>2001dm</a:t>
            </a:r>
            <a:r>
              <a:rPr lang="en-US" sz="2000" b="1" baseline="30000">
                <a:solidFill>
                  <a:srgbClr val="FF3399"/>
                </a:solidFill>
                <a:latin typeface="Arial" charset="0"/>
              </a:rPr>
              <a:t>3</a:t>
            </a:r>
            <a:r>
              <a:rPr lang="en-US" sz="2000">
                <a:solidFill>
                  <a:srgbClr val="FF3399"/>
                </a:solidFill>
                <a:latin typeface="Arial" charset="0"/>
              </a:rPr>
              <a:t> </a:t>
            </a:r>
          </a:p>
        </p:txBody>
      </p:sp>
      <p:sp>
        <p:nvSpPr>
          <p:cNvPr id="26802" name="Text Box 178"/>
          <p:cNvSpPr txBox="1">
            <a:spLocks noChangeArrowheads="1"/>
          </p:cNvSpPr>
          <p:nvPr/>
        </p:nvSpPr>
        <p:spPr bwMode="auto">
          <a:xfrm>
            <a:off x="381000" y="4876800"/>
            <a:ext cx="19812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FF3399"/>
                </a:solidFill>
                <a:latin typeface="Arial" charset="0"/>
              </a:rPr>
              <a:t>192cm</a:t>
            </a:r>
            <a:r>
              <a:rPr lang="en-US" sz="2000" b="1" baseline="30000">
                <a:solidFill>
                  <a:srgbClr val="FF3399"/>
                </a:solidFill>
                <a:latin typeface="Arial" charset="0"/>
              </a:rPr>
              <a:t>3</a:t>
            </a:r>
          </a:p>
        </p:txBody>
      </p:sp>
      <p:grpSp>
        <p:nvGrpSpPr>
          <p:cNvPr id="2" name="Group 236"/>
          <p:cNvGrpSpPr>
            <a:grpSpLocks/>
          </p:cNvGrpSpPr>
          <p:nvPr/>
        </p:nvGrpSpPr>
        <p:grpSpPr bwMode="auto">
          <a:xfrm>
            <a:off x="609600" y="4038600"/>
            <a:ext cx="1143000" cy="693738"/>
            <a:chOff x="384" y="2544"/>
            <a:chExt cx="720" cy="437"/>
          </a:xfrm>
        </p:grpSpPr>
        <p:grpSp>
          <p:nvGrpSpPr>
            <p:cNvPr id="1076" name="Group 222"/>
            <p:cNvGrpSpPr>
              <a:grpSpLocks/>
            </p:cNvGrpSpPr>
            <p:nvPr/>
          </p:nvGrpSpPr>
          <p:grpSpPr bwMode="auto">
            <a:xfrm>
              <a:off x="384" y="2544"/>
              <a:ext cx="240" cy="437"/>
              <a:chOff x="4128" y="816"/>
              <a:chExt cx="232" cy="429"/>
            </a:xfrm>
          </p:grpSpPr>
          <p:sp>
            <p:nvSpPr>
              <p:cNvPr id="1078" name="Line 223"/>
              <p:cNvSpPr>
                <a:spLocks noChangeShapeType="1"/>
              </p:cNvSpPr>
              <p:nvPr/>
            </p:nvSpPr>
            <p:spPr bwMode="auto">
              <a:xfrm>
                <a:off x="4128" y="1056"/>
                <a:ext cx="232" cy="1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79" name="Rectangle 224"/>
              <p:cNvSpPr>
                <a:spLocks noChangeArrowheads="1"/>
              </p:cNvSpPr>
              <p:nvPr/>
            </p:nvSpPr>
            <p:spPr bwMode="auto">
              <a:xfrm>
                <a:off x="4173" y="1055"/>
                <a:ext cx="87" cy="19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2000" b="1">
                    <a:latin typeface="Arial" charset="0"/>
                  </a:rPr>
                  <a:t>5</a:t>
                </a:r>
              </a:p>
            </p:txBody>
          </p:sp>
          <p:sp>
            <p:nvSpPr>
              <p:cNvPr id="1080" name="Rectangle 225"/>
              <p:cNvSpPr>
                <a:spLocks noChangeArrowheads="1"/>
              </p:cNvSpPr>
              <p:nvPr/>
            </p:nvSpPr>
            <p:spPr bwMode="auto">
              <a:xfrm>
                <a:off x="4176" y="816"/>
                <a:ext cx="84" cy="19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lIns="0" tIns="0" rIns="0" bIns="0">
                <a:spAutoFit/>
              </a:bodyPr>
              <a:lstStyle/>
              <a:p>
                <a:r>
                  <a:rPr lang="en-US" sz="2000">
                    <a:latin typeface="Arial" charset="0"/>
                  </a:rPr>
                  <a:t>4</a:t>
                </a:r>
              </a:p>
            </p:txBody>
          </p:sp>
        </p:grpSp>
        <p:sp>
          <p:nvSpPr>
            <p:cNvPr id="26850" name="Text Box 226"/>
            <p:cNvSpPr txBox="1">
              <a:spLocks noChangeArrowheads="1"/>
            </p:cNvSpPr>
            <p:nvPr/>
          </p:nvSpPr>
          <p:spPr bwMode="auto">
            <a:xfrm>
              <a:off x="624" y="2595"/>
              <a:ext cx="480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000"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/>
                </a:rPr>
                <a:t>cm</a:t>
              </a:r>
              <a:r>
                <a:rPr lang="en-US" sz="2000" baseline="30000"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/>
                </a:rPr>
                <a:t>3</a:t>
              </a:r>
            </a:p>
          </p:txBody>
        </p:sp>
      </p:grpSp>
      <p:grpSp>
        <p:nvGrpSpPr>
          <p:cNvPr id="4" name="Group 233"/>
          <p:cNvGrpSpPr>
            <a:grpSpLocks/>
          </p:cNvGrpSpPr>
          <p:nvPr/>
        </p:nvGrpSpPr>
        <p:grpSpPr bwMode="auto">
          <a:xfrm>
            <a:off x="609600" y="5943600"/>
            <a:ext cx="1219200" cy="687388"/>
            <a:chOff x="432" y="3879"/>
            <a:chExt cx="768" cy="433"/>
          </a:xfrm>
        </p:grpSpPr>
        <p:grpSp>
          <p:nvGrpSpPr>
            <p:cNvPr id="1071" name="Group 228"/>
            <p:cNvGrpSpPr>
              <a:grpSpLocks/>
            </p:cNvGrpSpPr>
            <p:nvPr/>
          </p:nvGrpSpPr>
          <p:grpSpPr bwMode="auto">
            <a:xfrm>
              <a:off x="432" y="3879"/>
              <a:ext cx="232" cy="433"/>
              <a:chOff x="4128" y="816"/>
              <a:chExt cx="232" cy="433"/>
            </a:xfrm>
          </p:grpSpPr>
          <p:sp>
            <p:nvSpPr>
              <p:cNvPr id="1073" name="Line 229"/>
              <p:cNvSpPr>
                <a:spLocks noChangeShapeType="1"/>
              </p:cNvSpPr>
              <p:nvPr/>
            </p:nvSpPr>
            <p:spPr bwMode="auto">
              <a:xfrm>
                <a:off x="4128" y="1056"/>
                <a:ext cx="232" cy="1"/>
              </a:xfrm>
              <a:prstGeom prst="line">
                <a:avLst/>
              </a:prstGeom>
              <a:noFill/>
              <a:ln w="25400">
                <a:solidFill>
                  <a:srgbClr val="FF33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74" name="Rectangle 230"/>
              <p:cNvSpPr>
                <a:spLocks noChangeArrowheads="1"/>
              </p:cNvSpPr>
              <p:nvPr/>
            </p:nvSpPr>
            <p:spPr bwMode="auto">
              <a:xfrm>
                <a:off x="4173" y="1055"/>
                <a:ext cx="90" cy="19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2000" b="1">
                    <a:solidFill>
                      <a:srgbClr val="FF3399"/>
                    </a:solidFill>
                    <a:latin typeface="Arial" charset="0"/>
                  </a:rPr>
                  <a:t>8</a:t>
                </a:r>
              </a:p>
            </p:txBody>
          </p:sp>
          <p:sp>
            <p:nvSpPr>
              <p:cNvPr id="1075" name="Rectangle 231"/>
              <p:cNvSpPr>
                <a:spLocks noChangeArrowheads="1"/>
              </p:cNvSpPr>
              <p:nvPr/>
            </p:nvSpPr>
            <p:spPr bwMode="auto">
              <a:xfrm>
                <a:off x="4176" y="816"/>
                <a:ext cx="90" cy="19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2000">
                    <a:solidFill>
                      <a:srgbClr val="FF3300"/>
                    </a:solidFill>
                    <a:latin typeface="Arial" charset="0"/>
                  </a:rPr>
                  <a:t>3</a:t>
                </a:r>
              </a:p>
            </p:txBody>
          </p:sp>
        </p:grpSp>
        <p:sp>
          <p:nvSpPr>
            <p:cNvPr id="26856" name="Text Box 232"/>
            <p:cNvSpPr txBox="1">
              <a:spLocks noChangeArrowheads="1"/>
            </p:cNvSpPr>
            <p:nvPr/>
          </p:nvSpPr>
          <p:spPr bwMode="auto">
            <a:xfrm>
              <a:off x="672" y="3984"/>
              <a:ext cx="528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000" b="1">
                  <a:solidFill>
                    <a:srgbClr val="FF3399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/>
                </a:rPr>
                <a:t>cm</a:t>
              </a:r>
              <a:r>
                <a:rPr lang="en-US" sz="2000" b="1" baseline="30000">
                  <a:solidFill>
                    <a:srgbClr val="FF3399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/>
                </a:rPr>
                <a:t>3</a:t>
              </a:r>
            </a:p>
          </p:txBody>
        </p:sp>
      </p:grp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66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66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2000"/>
                                        <p:tgtEl>
                                          <p:spTgt spid="266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8" dur="1" fill="hold"/>
                                        <p:tgtEl>
                                          <p:spTgt spid="2684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7" dur="1" fill="hold"/>
                                        <p:tgtEl>
                                          <p:spTgt spid="2678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2" dur="1" fill="hold"/>
                                        <p:tgtEl>
                                          <p:spTgt spid="2678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7" dur="1" fill="hold"/>
                                        <p:tgtEl>
                                          <p:spTgt spid="2678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2" dur="1" fill="hold"/>
                                        <p:tgtEl>
                                          <p:spTgt spid="268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7" dur="1" fill="hold"/>
                                        <p:tgtEl>
                                          <p:spTgt spid="267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52" dur="1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7" grpId="0"/>
      <p:bldP spid="26628" grpId="0"/>
      <p:bldP spid="26785" grpId="0"/>
      <p:bldP spid="26786" grpId="0"/>
      <p:bldP spid="2678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2"/>
          <p:cNvSpPr txBox="1">
            <a:spLocks noChangeArrowheads="1"/>
          </p:cNvSpPr>
          <p:nvPr/>
        </p:nvSpPr>
        <p:spPr bwMode="auto">
          <a:xfrm>
            <a:off x="1752600" y="0"/>
            <a:ext cx="7391400" cy="1169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>
                <a:solidFill>
                  <a:schemeClr val="hlink"/>
                </a:solidFill>
                <a:latin typeface="Arial" charset="0"/>
              </a:rPr>
              <a:t>Môn</a:t>
            </a:r>
            <a:r>
              <a:rPr lang="en-US" sz="2000">
                <a:latin typeface="Arial" charset="0"/>
              </a:rPr>
              <a:t>: Toán</a:t>
            </a:r>
          </a:p>
          <a:p>
            <a:r>
              <a:rPr lang="en-US" sz="2000">
                <a:latin typeface="Arial" charset="0"/>
              </a:rPr>
              <a:t>             </a:t>
            </a:r>
            <a:r>
              <a:rPr lang="en-US" sz="2000" b="1">
                <a:solidFill>
                  <a:schemeClr val="hlink"/>
                </a:solidFill>
                <a:latin typeface="Arial" charset="0"/>
              </a:rPr>
              <a:t>Bài </a:t>
            </a:r>
            <a:r>
              <a:rPr lang="en-US" sz="2000">
                <a:latin typeface="Arial" charset="0"/>
              </a:rPr>
              <a:t> : </a:t>
            </a:r>
            <a:r>
              <a:rPr lang="en-US" sz="2000" b="1">
                <a:solidFill>
                  <a:srgbClr val="FF3399"/>
                </a:solidFill>
                <a:latin typeface="Arial" charset="0"/>
              </a:rPr>
              <a:t>Xăng – ti – mét khối. Đề - xi – mét khối</a:t>
            </a:r>
          </a:p>
          <a:p>
            <a:pPr>
              <a:spcBef>
                <a:spcPct val="50000"/>
              </a:spcBef>
            </a:pPr>
            <a:endParaRPr lang="en-US" sz="2000">
              <a:latin typeface="Arial" charset="0"/>
            </a:endParaRPr>
          </a:p>
        </p:txBody>
      </p:sp>
      <p:sp>
        <p:nvSpPr>
          <p:cNvPr id="16388" name="Text Box 4"/>
          <p:cNvSpPr txBox="1">
            <a:spLocks noChangeArrowheads="1"/>
          </p:cNvSpPr>
          <p:nvPr/>
        </p:nvSpPr>
        <p:spPr bwMode="auto">
          <a:xfrm>
            <a:off x="0" y="1447800"/>
            <a:ext cx="88392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buFont typeface="Wingdings" pitchFamily="2" charset="2"/>
              <a:buChar char="v"/>
            </a:pPr>
            <a:r>
              <a:rPr lang="en-US" b="1">
                <a:solidFill>
                  <a:srgbClr val="FFFF00"/>
                </a:solidFill>
                <a:latin typeface="Arial" charset="0"/>
              </a:rPr>
              <a:t>Hoạt động 4:  Luyện tập</a:t>
            </a:r>
            <a:r>
              <a:rPr lang="en-US" sz="2000" b="1">
                <a:solidFill>
                  <a:srgbClr val="FFFF00"/>
                </a:solidFill>
                <a:latin typeface="Arial" charset="0"/>
              </a:rPr>
              <a:t> </a:t>
            </a:r>
          </a:p>
        </p:txBody>
      </p:sp>
      <p:sp>
        <p:nvSpPr>
          <p:cNvPr id="16400" name="Text Box 16"/>
          <p:cNvSpPr txBox="1">
            <a:spLocks noChangeArrowheads="1"/>
          </p:cNvSpPr>
          <p:nvPr/>
        </p:nvSpPr>
        <p:spPr bwMode="auto">
          <a:xfrm>
            <a:off x="1066800" y="2209800"/>
            <a:ext cx="6248400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FF9900"/>
                </a:solidFill>
                <a:latin typeface="Arial" charset="0"/>
              </a:rPr>
              <a:t>Bài 2: Viết số thích hợp vào chỗ chấm:</a:t>
            </a:r>
            <a:r>
              <a:rPr lang="en-US" sz="2000">
                <a:latin typeface="Arial" charset="0"/>
              </a:rPr>
              <a:t> </a:t>
            </a:r>
          </a:p>
          <a:p>
            <a:pPr>
              <a:spcBef>
                <a:spcPct val="50000"/>
              </a:spcBef>
            </a:pPr>
            <a:endParaRPr lang="en-US" sz="2000">
              <a:latin typeface="Arial" charset="0"/>
            </a:endParaRPr>
          </a:p>
        </p:txBody>
      </p:sp>
      <p:sp>
        <p:nvSpPr>
          <p:cNvPr id="16413" name="Line 29"/>
          <p:cNvSpPr>
            <a:spLocks noChangeShapeType="1"/>
          </p:cNvSpPr>
          <p:nvPr/>
        </p:nvSpPr>
        <p:spPr bwMode="auto">
          <a:xfrm>
            <a:off x="5029200" y="2819400"/>
            <a:ext cx="0" cy="1752600"/>
          </a:xfrm>
          <a:prstGeom prst="line">
            <a:avLst/>
          </a:prstGeom>
          <a:noFill/>
          <a:ln w="9525">
            <a:solidFill>
              <a:srgbClr val="FFFF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6401" name="Text Box 17"/>
          <p:cNvSpPr txBox="1">
            <a:spLocks noChangeArrowheads="1"/>
          </p:cNvSpPr>
          <p:nvPr/>
        </p:nvSpPr>
        <p:spPr bwMode="auto">
          <a:xfrm>
            <a:off x="1143000" y="2667000"/>
            <a:ext cx="54102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Arial" charset="0"/>
              </a:rPr>
              <a:t>a) 1dm</a:t>
            </a:r>
            <a:r>
              <a:rPr lang="en-US" sz="2000" b="1" baseline="30000">
                <a:latin typeface="Arial" charset="0"/>
              </a:rPr>
              <a:t>3</a:t>
            </a:r>
            <a:r>
              <a:rPr lang="en-US" sz="2000">
                <a:latin typeface="Arial" charset="0"/>
              </a:rPr>
              <a:t>  = ………… cm</a:t>
            </a:r>
            <a:r>
              <a:rPr lang="en-US" sz="2000" b="1" baseline="30000">
                <a:latin typeface="Arial" charset="0"/>
              </a:rPr>
              <a:t>3</a:t>
            </a:r>
          </a:p>
        </p:txBody>
      </p:sp>
      <p:sp>
        <p:nvSpPr>
          <p:cNvPr id="16403" name="Text Box 19"/>
          <p:cNvSpPr txBox="1">
            <a:spLocks noChangeArrowheads="1"/>
          </p:cNvSpPr>
          <p:nvPr/>
        </p:nvSpPr>
        <p:spPr bwMode="auto">
          <a:xfrm>
            <a:off x="1143000" y="3276600"/>
            <a:ext cx="54102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Arial" charset="0"/>
              </a:rPr>
              <a:t>5,8dm</a:t>
            </a:r>
            <a:r>
              <a:rPr lang="en-US" sz="2000" b="1" baseline="30000">
                <a:latin typeface="Arial" charset="0"/>
              </a:rPr>
              <a:t>3 </a:t>
            </a:r>
            <a:r>
              <a:rPr lang="en-US" sz="2000">
                <a:latin typeface="Arial" charset="0"/>
              </a:rPr>
              <a:t> = …………..cm</a:t>
            </a:r>
            <a:r>
              <a:rPr lang="en-US" sz="2000" b="1" baseline="30000">
                <a:latin typeface="Arial" charset="0"/>
              </a:rPr>
              <a:t>3</a:t>
            </a:r>
          </a:p>
        </p:txBody>
      </p:sp>
      <p:sp>
        <p:nvSpPr>
          <p:cNvPr id="16404" name="Text Box 20"/>
          <p:cNvSpPr txBox="1">
            <a:spLocks noChangeArrowheads="1"/>
          </p:cNvSpPr>
          <p:nvPr/>
        </p:nvSpPr>
        <p:spPr bwMode="auto">
          <a:xfrm>
            <a:off x="1143000" y="3733800"/>
            <a:ext cx="55626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Arial" charset="0"/>
              </a:rPr>
              <a:t>375dm</a:t>
            </a:r>
            <a:r>
              <a:rPr lang="en-US" sz="2000" b="1" baseline="30000">
                <a:latin typeface="Arial" charset="0"/>
              </a:rPr>
              <a:t>3</a:t>
            </a:r>
            <a:r>
              <a:rPr lang="en-US" sz="2000">
                <a:latin typeface="Arial" charset="0"/>
              </a:rPr>
              <a:t>  = ………….cm</a:t>
            </a:r>
            <a:r>
              <a:rPr lang="en-US" sz="2000" b="1" baseline="30000">
                <a:latin typeface="Arial" charset="0"/>
              </a:rPr>
              <a:t>3</a:t>
            </a:r>
          </a:p>
        </p:txBody>
      </p:sp>
      <p:sp>
        <p:nvSpPr>
          <p:cNvPr id="16407" name="Text Box 23"/>
          <p:cNvSpPr txBox="1">
            <a:spLocks noChangeArrowheads="1"/>
          </p:cNvSpPr>
          <p:nvPr/>
        </p:nvSpPr>
        <p:spPr bwMode="auto">
          <a:xfrm>
            <a:off x="5334000" y="2743200"/>
            <a:ext cx="3810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Arial" charset="0"/>
              </a:rPr>
              <a:t>b) 2000cm</a:t>
            </a:r>
            <a:r>
              <a:rPr lang="en-US" sz="2000" b="1" baseline="30000">
                <a:latin typeface="Arial" charset="0"/>
              </a:rPr>
              <a:t>3</a:t>
            </a:r>
            <a:r>
              <a:rPr lang="en-US" sz="2000">
                <a:latin typeface="Arial" charset="0"/>
              </a:rPr>
              <a:t>  = ……….dm</a:t>
            </a:r>
            <a:r>
              <a:rPr lang="en-US" sz="2000" b="1" baseline="30000">
                <a:latin typeface="Arial" charset="0"/>
              </a:rPr>
              <a:t>3</a:t>
            </a:r>
          </a:p>
        </p:txBody>
      </p:sp>
      <p:sp>
        <p:nvSpPr>
          <p:cNvPr id="16408" name="Text Box 24"/>
          <p:cNvSpPr txBox="1">
            <a:spLocks noChangeArrowheads="1"/>
          </p:cNvSpPr>
          <p:nvPr/>
        </p:nvSpPr>
        <p:spPr bwMode="auto">
          <a:xfrm>
            <a:off x="5257800" y="3276600"/>
            <a:ext cx="38862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Arial" charset="0"/>
              </a:rPr>
              <a:t>490 000cm</a:t>
            </a:r>
            <a:r>
              <a:rPr lang="en-US" sz="2000" b="1" baseline="30000">
                <a:latin typeface="Arial" charset="0"/>
              </a:rPr>
              <a:t>3</a:t>
            </a:r>
            <a:r>
              <a:rPr lang="en-US" sz="2000">
                <a:latin typeface="Arial" charset="0"/>
              </a:rPr>
              <a:t>  = ………..dm</a:t>
            </a:r>
            <a:r>
              <a:rPr lang="en-US" sz="2000" b="1" baseline="30000">
                <a:latin typeface="Arial" charset="0"/>
              </a:rPr>
              <a:t>3</a:t>
            </a:r>
          </a:p>
        </p:txBody>
      </p:sp>
      <p:sp>
        <p:nvSpPr>
          <p:cNvPr id="16410" name="Text Box 26"/>
          <p:cNvSpPr txBox="1">
            <a:spLocks noChangeArrowheads="1"/>
          </p:cNvSpPr>
          <p:nvPr/>
        </p:nvSpPr>
        <p:spPr bwMode="auto">
          <a:xfrm>
            <a:off x="5181600" y="3733800"/>
            <a:ext cx="3962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Arial" charset="0"/>
              </a:rPr>
              <a:t> 154 000cm</a:t>
            </a:r>
            <a:r>
              <a:rPr lang="en-US" sz="2000" b="1" baseline="30000">
                <a:latin typeface="Arial" charset="0"/>
              </a:rPr>
              <a:t>3</a:t>
            </a:r>
            <a:r>
              <a:rPr lang="en-US" sz="2000">
                <a:latin typeface="Arial" charset="0"/>
              </a:rPr>
              <a:t> = ………..dm</a:t>
            </a:r>
            <a:r>
              <a:rPr lang="en-US" sz="2000" b="1" baseline="30000">
                <a:latin typeface="Arial" charset="0"/>
              </a:rPr>
              <a:t>3</a:t>
            </a:r>
          </a:p>
        </p:txBody>
      </p:sp>
      <p:sp>
        <p:nvSpPr>
          <p:cNvPr id="16411" name="Text Box 27"/>
          <p:cNvSpPr txBox="1">
            <a:spLocks noChangeArrowheads="1"/>
          </p:cNvSpPr>
          <p:nvPr/>
        </p:nvSpPr>
        <p:spPr bwMode="auto">
          <a:xfrm>
            <a:off x="5257800" y="4191000"/>
            <a:ext cx="38862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Arial" charset="0"/>
              </a:rPr>
              <a:t> 5100cm</a:t>
            </a:r>
            <a:r>
              <a:rPr lang="en-US" sz="2000" b="1" baseline="30000">
                <a:latin typeface="Arial" charset="0"/>
              </a:rPr>
              <a:t>3</a:t>
            </a:r>
            <a:r>
              <a:rPr lang="en-US" sz="2000">
                <a:latin typeface="Arial" charset="0"/>
              </a:rPr>
              <a:t> = …………..dm</a:t>
            </a:r>
            <a:r>
              <a:rPr lang="en-US" sz="2000" b="1" baseline="30000">
                <a:latin typeface="Arial" charset="0"/>
              </a:rPr>
              <a:t>3</a:t>
            </a:r>
          </a:p>
        </p:txBody>
      </p:sp>
      <p:sp>
        <p:nvSpPr>
          <p:cNvPr id="16412" name="Text Box 28"/>
          <p:cNvSpPr txBox="1">
            <a:spLocks noChangeArrowheads="1"/>
          </p:cNvSpPr>
          <p:nvPr/>
        </p:nvSpPr>
        <p:spPr bwMode="auto">
          <a:xfrm>
            <a:off x="1981200" y="4876800"/>
            <a:ext cx="19812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Arial" charset="0"/>
              </a:rPr>
              <a:t>= 0,8dm</a:t>
            </a:r>
            <a:r>
              <a:rPr lang="en-US" sz="2000" b="1" baseline="30000">
                <a:latin typeface="Arial" charset="0"/>
              </a:rPr>
              <a:t>3</a:t>
            </a:r>
          </a:p>
        </p:txBody>
      </p:sp>
      <p:sp>
        <p:nvSpPr>
          <p:cNvPr id="8206" name="AutoShape 64"/>
          <p:cNvSpPr>
            <a:spLocks noChangeAspect="1" noChangeArrowheads="1" noTextEdit="1"/>
          </p:cNvSpPr>
          <p:nvPr/>
        </p:nvSpPr>
        <p:spPr bwMode="auto">
          <a:xfrm>
            <a:off x="990600" y="4749800"/>
            <a:ext cx="6096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2" name="Group 89"/>
          <p:cNvGrpSpPr>
            <a:grpSpLocks/>
          </p:cNvGrpSpPr>
          <p:nvPr/>
        </p:nvGrpSpPr>
        <p:grpSpPr bwMode="auto">
          <a:xfrm>
            <a:off x="1092200" y="4764088"/>
            <a:ext cx="1041400" cy="687387"/>
            <a:chOff x="688" y="3001"/>
            <a:chExt cx="656" cy="433"/>
          </a:xfrm>
        </p:grpSpPr>
        <p:sp>
          <p:nvSpPr>
            <p:cNvPr id="8222" name="Text Box 61"/>
            <p:cNvSpPr txBox="1">
              <a:spLocks noChangeArrowheads="1"/>
            </p:cNvSpPr>
            <p:nvPr/>
          </p:nvSpPr>
          <p:spPr bwMode="auto">
            <a:xfrm>
              <a:off x="912" y="3024"/>
              <a:ext cx="432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>
                  <a:latin typeface="Arial" charset="0"/>
                </a:rPr>
                <a:t>dm</a:t>
              </a:r>
              <a:r>
                <a:rPr lang="en-US" sz="2000" b="1" baseline="30000">
                  <a:latin typeface="Arial" charset="0"/>
                </a:rPr>
                <a:t>3</a:t>
              </a:r>
            </a:p>
          </p:txBody>
        </p:sp>
        <p:grpSp>
          <p:nvGrpSpPr>
            <p:cNvPr id="8223" name="Group 70"/>
            <p:cNvGrpSpPr>
              <a:grpSpLocks/>
            </p:cNvGrpSpPr>
            <p:nvPr/>
          </p:nvGrpSpPr>
          <p:grpSpPr bwMode="auto">
            <a:xfrm>
              <a:off x="688" y="3001"/>
              <a:ext cx="232" cy="433"/>
              <a:chOff x="688" y="3001"/>
              <a:chExt cx="232" cy="433"/>
            </a:xfrm>
          </p:grpSpPr>
          <p:sp>
            <p:nvSpPr>
              <p:cNvPr id="8224" name="Line 65"/>
              <p:cNvSpPr>
                <a:spLocks noChangeShapeType="1"/>
              </p:cNvSpPr>
              <p:nvPr/>
            </p:nvSpPr>
            <p:spPr bwMode="auto">
              <a:xfrm>
                <a:off x="688" y="3215"/>
                <a:ext cx="232" cy="1"/>
              </a:xfrm>
              <a:prstGeom prst="line">
                <a:avLst/>
              </a:prstGeom>
              <a:noFill/>
              <a:ln w="25400">
                <a:solidFill>
                  <a:schemeClr val="tx2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25" name="Rectangle 66"/>
              <p:cNvSpPr>
                <a:spLocks noChangeArrowheads="1"/>
              </p:cNvSpPr>
              <p:nvPr/>
            </p:nvSpPr>
            <p:spPr bwMode="auto">
              <a:xfrm>
                <a:off x="711" y="3240"/>
                <a:ext cx="90" cy="19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2000" b="1">
                    <a:latin typeface="Arial" charset="0"/>
                  </a:rPr>
                  <a:t>5</a:t>
                </a:r>
              </a:p>
            </p:txBody>
          </p:sp>
          <p:sp>
            <p:nvSpPr>
              <p:cNvPr id="8226" name="Rectangle 67"/>
              <p:cNvSpPr>
                <a:spLocks noChangeArrowheads="1"/>
              </p:cNvSpPr>
              <p:nvPr/>
            </p:nvSpPr>
            <p:spPr bwMode="auto">
              <a:xfrm>
                <a:off x="714" y="3001"/>
                <a:ext cx="90" cy="19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2000" b="1">
                    <a:latin typeface="Arial" charset="0"/>
                  </a:rPr>
                  <a:t>4</a:t>
                </a:r>
              </a:p>
            </p:txBody>
          </p:sp>
        </p:grpSp>
      </p:grpSp>
      <p:sp>
        <p:nvSpPr>
          <p:cNvPr id="16456" name="Rectangle 72"/>
          <p:cNvSpPr>
            <a:spLocks noChangeArrowheads="1"/>
          </p:cNvSpPr>
          <p:nvPr/>
        </p:nvSpPr>
        <p:spPr bwMode="auto">
          <a:xfrm>
            <a:off x="2819400" y="2667000"/>
            <a:ext cx="75565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FF3300"/>
                </a:solidFill>
                <a:latin typeface="Arial" charset="0"/>
              </a:rPr>
              <a:t>1000</a:t>
            </a:r>
          </a:p>
        </p:txBody>
      </p:sp>
      <p:sp>
        <p:nvSpPr>
          <p:cNvPr id="16457" name="Text Box 73"/>
          <p:cNvSpPr txBox="1">
            <a:spLocks noChangeArrowheads="1"/>
          </p:cNvSpPr>
          <p:nvPr/>
        </p:nvSpPr>
        <p:spPr bwMode="auto">
          <a:xfrm>
            <a:off x="2743200" y="3276600"/>
            <a:ext cx="1143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FF3300"/>
                </a:solidFill>
                <a:latin typeface="Arial" charset="0"/>
              </a:rPr>
              <a:t>5800</a:t>
            </a:r>
          </a:p>
        </p:txBody>
      </p:sp>
      <p:sp>
        <p:nvSpPr>
          <p:cNvPr id="16458" name="Text Box 74"/>
          <p:cNvSpPr txBox="1">
            <a:spLocks noChangeArrowheads="1"/>
          </p:cNvSpPr>
          <p:nvPr/>
        </p:nvSpPr>
        <p:spPr bwMode="auto">
          <a:xfrm>
            <a:off x="2590800" y="3733800"/>
            <a:ext cx="1905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FF3300"/>
                </a:solidFill>
                <a:latin typeface="Arial" charset="0"/>
              </a:rPr>
              <a:t>375 000</a:t>
            </a:r>
          </a:p>
        </p:txBody>
      </p:sp>
      <p:grpSp>
        <p:nvGrpSpPr>
          <p:cNvPr id="4" name="Group 83"/>
          <p:cNvGrpSpPr>
            <a:grpSpLocks/>
          </p:cNvGrpSpPr>
          <p:nvPr/>
        </p:nvGrpSpPr>
        <p:grpSpPr bwMode="auto">
          <a:xfrm>
            <a:off x="762000" y="4114800"/>
            <a:ext cx="5334000" cy="687388"/>
            <a:chOff x="528" y="2592"/>
            <a:chExt cx="3360" cy="433"/>
          </a:xfrm>
        </p:grpSpPr>
        <p:sp>
          <p:nvSpPr>
            <p:cNvPr id="8217" name="Text Box 21"/>
            <p:cNvSpPr txBox="1">
              <a:spLocks noChangeArrowheads="1"/>
            </p:cNvSpPr>
            <p:nvPr/>
          </p:nvSpPr>
          <p:spPr bwMode="auto">
            <a:xfrm>
              <a:off x="768" y="2640"/>
              <a:ext cx="3120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>
                  <a:latin typeface="Arial" charset="0"/>
                </a:rPr>
                <a:t>dm</a:t>
              </a:r>
              <a:r>
                <a:rPr lang="en-US" sz="2000" b="1" baseline="30000">
                  <a:latin typeface="Arial" charset="0"/>
                </a:rPr>
                <a:t>3</a:t>
              </a:r>
              <a:r>
                <a:rPr lang="en-US" sz="2000">
                  <a:latin typeface="Arial" charset="0"/>
                </a:rPr>
                <a:t>  = ……………....cm</a:t>
              </a:r>
              <a:r>
                <a:rPr lang="en-US" sz="2000" b="1" baseline="30000">
                  <a:latin typeface="Arial" charset="0"/>
                </a:rPr>
                <a:t>3</a:t>
              </a:r>
            </a:p>
          </p:txBody>
        </p:sp>
        <p:grpSp>
          <p:nvGrpSpPr>
            <p:cNvPr id="8218" name="Group 75"/>
            <p:cNvGrpSpPr>
              <a:grpSpLocks/>
            </p:cNvGrpSpPr>
            <p:nvPr/>
          </p:nvGrpSpPr>
          <p:grpSpPr bwMode="auto">
            <a:xfrm>
              <a:off x="528" y="2592"/>
              <a:ext cx="232" cy="433"/>
              <a:chOff x="688" y="3001"/>
              <a:chExt cx="232" cy="433"/>
            </a:xfrm>
          </p:grpSpPr>
          <p:sp>
            <p:nvSpPr>
              <p:cNvPr id="8219" name="Line 76"/>
              <p:cNvSpPr>
                <a:spLocks noChangeShapeType="1"/>
              </p:cNvSpPr>
              <p:nvPr/>
            </p:nvSpPr>
            <p:spPr bwMode="auto">
              <a:xfrm>
                <a:off x="688" y="3215"/>
                <a:ext cx="232" cy="1"/>
              </a:xfrm>
              <a:prstGeom prst="line">
                <a:avLst/>
              </a:prstGeom>
              <a:noFill/>
              <a:ln w="25400">
                <a:solidFill>
                  <a:schemeClr val="tx2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20" name="Rectangle 77"/>
              <p:cNvSpPr>
                <a:spLocks noChangeArrowheads="1"/>
              </p:cNvSpPr>
              <p:nvPr/>
            </p:nvSpPr>
            <p:spPr bwMode="auto">
              <a:xfrm>
                <a:off x="711" y="3240"/>
                <a:ext cx="90" cy="19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2000" b="1">
                    <a:latin typeface="Arial" charset="0"/>
                  </a:rPr>
                  <a:t>5</a:t>
                </a:r>
              </a:p>
            </p:txBody>
          </p:sp>
          <p:sp>
            <p:nvSpPr>
              <p:cNvPr id="8221" name="Rectangle 78"/>
              <p:cNvSpPr>
                <a:spLocks noChangeArrowheads="1"/>
              </p:cNvSpPr>
              <p:nvPr/>
            </p:nvSpPr>
            <p:spPr bwMode="auto">
              <a:xfrm>
                <a:off x="714" y="3001"/>
                <a:ext cx="90" cy="19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2000" b="1">
                    <a:latin typeface="Arial" charset="0"/>
                  </a:rPr>
                  <a:t>4</a:t>
                </a:r>
              </a:p>
            </p:txBody>
          </p:sp>
        </p:grpSp>
      </p:grpSp>
      <p:sp>
        <p:nvSpPr>
          <p:cNvPr id="16468" name="Text Box 84"/>
          <p:cNvSpPr txBox="1">
            <a:spLocks noChangeArrowheads="1"/>
          </p:cNvSpPr>
          <p:nvPr/>
        </p:nvSpPr>
        <p:spPr bwMode="auto">
          <a:xfrm>
            <a:off x="2590800" y="4191000"/>
            <a:ext cx="914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FF3300"/>
                </a:solidFill>
                <a:latin typeface="Arial" charset="0"/>
              </a:rPr>
              <a:t>800</a:t>
            </a:r>
          </a:p>
        </p:txBody>
      </p:sp>
      <p:sp>
        <p:nvSpPr>
          <p:cNvPr id="16469" name="Text Box 85"/>
          <p:cNvSpPr txBox="1">
            <a:spLocks noChangeArrowheads="1"/>
          </p:cNvSpPr>
          <p:nvPr/>
        </p:nvSpPr>
        <p:spPr bwMode="auto">
          <a:xfrm>
            <a:off x="7543800" y="2743200"/>
            <a:ext cx="3048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FF3300"/>
                </a:solidFill>
                <a:latin typeface="Arial" charset="0"/>
              </a:rPr>
              <a:t>2</a:t>
            </a:r>
          </a:p>
        </p:txBody>
      </p:sp>
      <p:sp>
        <p:nvSpPr>
          <p:cNvPr id="16470" name="Text Box 86"/>
          <p:cNvSpPr txBox="1">
            <a:spLocks noChangeArrowheads="1"/>
          </p:cNvSpPr>
          <p:nvPr/>
        </p:nvSpPr>
        <p:spPr bwMode="auto">
          <a:xfrm>
            <a:off x="7315200" y="3276600"/>
            <a:ext cx="762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FF3300"/>
                </a:solidFill>
                <a:latin typeface="Arial" charset="0"/>
              </a:rPr>
              <a:t>490</a:t>
            </a:r>
          </a:p>
        </p:txBody>
      </p:sp>
      <p:sp>
        <p:nvSpPr>
          <p:cNvPr id="16471" name="Text Box 87"/>
          <p:cNvSpPr txBox="1">
            <a:spLocks noChangeArrowheads="1"/>
          </p:cNvSpPr>
          <p:nvPr/>
        </p:nvSpPr>
        <p:spPr bwMode="auto">
          <a:xfrm>
            <a:off x="7239000" y="3733800"/>
            <a:ext cx="8382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FF3300"/>
                </a:solidFill>
                <a:latin typeface="Arial" charset="0"/>
              </a:rPr>
              <a:t>154</a:t>
            </a:r>
          </a:p>
        </p:txBody>
      </p:sp>
      <p:sp>
        <p:nvSpPr>
          <p:cNvPr id="16472" name="Text Box 88"/>
          <p:cNvSpPr txBox="1">
            <a:spLocks noChangeArrowheads="1"/>
          </p:cNvSpPr>
          <p:nvPr/>
        </p:nvSpPr>
        <p:spPr bwMode="auto">
          <a:xfrm>
            <a:off x="7239000" y="4114800"/>
            <a:ext cx="6096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FF3300"/>
                </a:solidFill>
                <a:latin typeface="Arial" charset="0"/>
              </a:rPr>
              <a:t>5,1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1638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1640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16401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1645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7" dur="1" fill="hold"/>
                                        <p:tgtEl>
                                          <p:spTgt spid="1640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2" dur="1" fill="hold"/>
                                        <p:tgtEl>
                                          <p:spTgt spid="1645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7" dur="1" fill="hold"/>
                                        <p:tgtEl>
                                          <p:spTgt spid="1640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2" dur="1" fill="hold"/>
                                        <p:tgtEl>
                                          <p:spTgt spid="1645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7" dur="1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52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57" dur="1" fill="hold"/>
                                        <p:tgtEl>
                                          <p:spTgt spid="1641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62" dur="1" fill="hold"/>
                                        <p:tgtEl>
                                          <p:spTgt spid="1646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67" dur="1" fill="hold"/>
                                        <p:tgtEl>
                                          <p:spTgt spid="1641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2" dur="1" fill="hold"/>
                                        <p:tgtEl>
                                          <p:spTgt spid="1640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7" dur="1" fill="hold"/>
                                        <p:tgtEl>
                                          <p:spTgt spid="16469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82" dur="1" fill="hold"/>
                                        <p:tgtEl>
                                          <p:spTgt spid="1640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87" dur="1" fill="hold"/>
                                        <p:tgtEl>
                                          <p:spTgt spid="1647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92" dur="1" fill="hold"/>
                                        <p:tgtEl>
                                          <p:spTgt spid="1641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97" dur="1" fill="hold"/>
                                        <p:tgtEl>
                                          <p:spTgt spid="16471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 nodeType="clickPar">
                      <p:stCondLst>
                        <p:cond delay="indefinite"/>
                      </p:stCondLst>
                      <p:childTnLst>
                        <p:par>
                          <p:cTn id="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2" dur="1" fill="hold"/>
                                        <p:tgtEl>
                                          <p:spTgt spid="16411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 nodeType="clickPar">
                      <p:stCondLst>
                        <p:cond delay="indefinite"/>
                      </p:stCondLst>
                      <p:childTnLst>
                        <p:par>
                          <p:cTn id="1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7" dur="1" fill="hold"/>
                                        <p:tgtEl>
                                          <p:spTgt spid="1647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8" grpId="0"/>
      <p:bldP spid="16400" grpId="0"/>
      <p:bldP spid="16413" grpId="0" animBg="1"/>
      <p:bldP spid="16401" grpId="0"/>
      <p:bldP spid="16403" grpId="0"/>
      <p:bldP spid="16404" grpId="0"/>
      <p:bldP spid="16407" grpId="0"/>
      <p:bldP spid="16408" grpId="0"/>
      <p:bldP spid="16410" grpId="0"/>
      <p:bldP spid="16411" grpId="0"/>
      <p:bldP spid="16412" grpId="0"/>
      <p:bldP spid="16456" grpId="0"/>
      <p:bldP spid="16457" grpId="0"/>
      <p:bldP spid="16458" grpId="0"/>
      <p:bldP spid="16468" grpId="0"/>
      <p:bldP spid="16469" grpId="0"/>
      <p:bldP spid="16470" grpId="0"/>
      <p:bldP spid="16471" grpId="0"/>
      <p:bldP spid="1647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2"/>
          <p:cNvSpPr txBox="1">
            <a:spLocks noChangeArrowheads="1"/>
          </p:cNvSpPr>
          <p:nvPr/>
        </p:nvSpPr>
        <p:spPr bwMode="auto">
          <a:xfrm>
            <a:off x="2362200" y="0"/>
            <a:ext cx="7391400" cy="1169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b="1">
                <a:solidFill>
                  <a:srgbClr val="FF9900"/>
                </a:solidFill>
                <a:latin typeface="Arial" charset="0"/>
              </a:rPr>
              <a:t>Môn</a:t>
            </a:r>
            <a:r>
              <a:rPr lang="en-US" sz="2000">
                <a:latin typeface="Arial" charset="0"/>
              </a:rPr>
              <a:t>: Toán</a:t>
            </a:r>
          </a:p>
          <a:p>
            <a:r>
              <a:rPr lang="en-US" sz="2000">
                <a:solidFill>
                  <a:srgbClr val="FF9900"/>
                </a:solidFill>
                <a:latin typeface="Arial" charset="0"/>
              </a:rPr>
              <a:t>             </a:t>
            </a:r>
            <a:r>
              <a:rPr lang="en-US" sz="2000" b="1">
                <a:solidFill>
                  <a:srgbClr val="FF9900"/>
                </a:solidFill>
                <a:latin typeface="Arial" charset="0"/>
              </a:rPr>
              <a:t>Bài</a:t>
            </a:r>
            <a:r>
              <a:rPr lang="en-US" sz="2000">
                <a:latin typeface="Arial" charset="0"/>
              </a:rPr>
              <a:t>  : </a:t>
            </a:r>
            <a:r>
              <a:rPr lang="en-US" sz="2000" b="1">
                <a:solidFill>
                  <a:srgbClr val="FF3300"/>
                </a:solidFill>
                <a:latin typeface="Arial" charset="0"/>
              </a:rPr>
              <a:t>Xăng – ti – mét khối. Đề - xi – mét khối</a:t>
            </a:r>
          </a:p>
          <a:p>
            <a:pPr>
              <a:spcBef>
                <a:spcPct val="50000"/>
              </a:spcBef>
            </a:pPr>
            <a:endParaRPr lang="en-US" sz="2000">
              <a:latin typeface="Arial" charset="0"/>
            </a:endParaRPr>
          </a:p>
        </p:txBody>
      </p:sp>
      <p:sp>
        <p:nvSpPr>
          <p:cNvPr id="17450" name="Text Box 42"/>
          <p:cNvSpPr txBox="1">
            <a:spLocks noChangeArrowheads="1"/>
          </p:cNvSpPr>
          <p:nvPr/>
        </p:nvSpPr>
        <p:spPr bwMode="auto">
          <a:xfrm>
            <a:off x="1676400" y="1524000"/>
            <a:ext cx="64770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>
                <a:solidFill>
                  <a:srgbClr val="FFFF00"/>
                </a:solidFill>
                <a:latin typeface="Arial" charset="0"/>
              </a:rPr>
              <a:t>Hoạt động 5: Củng cố:</a:t>
            </a:r>
          </a:p>
        </p:txBody>
      </p:sp>
      <p:sp>
        <p:nvSpPr>
          <p:cNvPr id="17451" name="Text Box 43"/>
          <p:cNvSpPr txBox="1">
            <a:spLocks noChangeArrowheads="1"/>
          </p:cNvSpPr>
          <p:nvPr/>
        </p:nvSpPr>
        <p:spPr bwMode="auto">
          <a:xfrm>
            <a:off x="1219200" y="2209800"/>
            <a:ext cx="7620000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 typeface="Wingdings" pitchFamily="2" charset="2"/>
              <a:buChar char="v"/>
            </a:pPr>
            <a:r>
              <a:rPr lang="en-US" b="1">
                <a:solidFill>
                  <a:srgbClr val="FF3300"/>
                </a:solidFill>
                <a:latin typeface="Arial" charset="0"/>
              </a:rPr>
              <a:t>Nếu đúng giơ thẻ xanh, sai giơ thẻ đỏ: </a:t>
            </a:r>
          </a:p>
          <a:p>
            <a:pPr>
              <a:spcBef>
                <a:spcPct val="50000"/>
              </a:spcBef>
            </a:pPr>
            <a:endParaRPr lang="en-US" b="1">
              <a:solidFill>
                <a:srgbClr val="FF3300"/>
              </a:solidFill>
              <a:latin typeface="Arial" charset="0"/>
            </a:endParaRPr>
          </a:p>
        </p:txBody>
      </p:sp>
      <p:sp>
        <p:nvSpPr>
          <p:cNvPr id="17452" name="Text Box 44"/>
          <p:cNvSpPr txBox="1">
            <a:spLocks noChangeArrowheads="1"/>
          </p:cNvSpPr>
          <p:nvPr/>
        </p:nvSpPr>
        <p:spPr bwMode="auto">
          <a:xfrm>
            <a:off x="381000" y="2895600"/>
            <a:ext cx="79248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Arial" charset="0"/>
              </a:rPr>
              <a:t>1/ Xăng- ti – mét khối là thể tích của hình lập phương dài 1dm.  </a:t>
            </a:r>
          </a:p>
        </p:txBody>
      </p:sp>
      <p:sp>
        <p:nvSpPr>
          <p:cNvPr id="17454" name="Rectangle 46"/>
          <p:cNvSpPr>
            <a:spLocks noChangeArrowheads="1"/>
          </p:cNvSpPr>
          <p:nvPr/>
        </p:nvSpPr>
        <p:spPr bwMode="auto">
          <a:xfrm>
            <a:off x="8229600" y="2895600"/>
            <a:ext cx="533400" cy="457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000">
                <a:latin typeface="Arial" charset="0"/>
              </a:rPr>
              <a:t>S</a:t>
            </a:r>
          </a:p>
        </p:txBody>
      </p:sp>
      <p:sp>
        <p:nvSpPr>
          <p:cNvPr id="17456" name="Text Box 48"/>
          <p:cNvSpPr txBox="1">
            <a:spLocks noChangeArrowheads="1"/>
          </p:cNvSpPr>
          <p:nvPr/>
        </p:nvSpPr>
        <p:spPr bwMode="auto">
          <a:xfrm>
            <a:off x="304800" y="3429000"/>
            <a:ext cx="8153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Arial" charset="0"/>
              </a:rPr>
              <a:t> 2/ Đề - xi – mét khối là thể tích của hình lập phương dài 1dm.</a:t>
            </a:r>
          </a:p>
        </p:txBody>
      </p:sp>
      <p:sp>
        <p:nvSpPr>
          <p:cNvPr id="17457" name="Rectangle 49"/>
          <p:cNvSpPr>
            <a:spLocks noChangeArrowheads="1"/>
          </p:cNvSpPr>
          <p:nvPr/>
        </p:nvSpPr>
        <p:spPr bwMode="auto">
          <a:xfrm>
            <a:off x="8077200" y="3429000"/>
            <a:ext cx="533400" cy="457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000">
                <a:latin typeface="Arial" charset="0"/>
              </a:rPr>
              <a:t>Đ</a:t>
            </a:r>
          </a:p>
        </p:txBody>
      </p:sp>
      <p:sp>
        <p:nvSpPr>
          <p:cNvPr id="17458" name="Rectangle 50"/>
          <p:cNvSpPr>
            <a:spLocks noChangeArrowheads="1"/>
          </p:cNvSpPr>
          <p:nvPr/>
        </p:nvSpPr>
        <p:spPr bwMode="auto">
          <a:xfrm>
            <a:off x="3657600" y="3886200"/>
            <a:ext cx="533400" cy="457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000">
                <a:latin typeface="Arial" charset="0"/>
              </a:rPr>
              <a:t>Đ</a:t>
            </a:r>
          </a:p>
        </p:txBody>
      </p:sp>
      <p:sp>
        <p:nvSpPr>
          <p:cNvPr id="17459" name="Text Box 51"/>
          <p:cNvSpPr txBox="1">
            <a:spLocks noChangeArrowheads="1"/>
          </p:cNvSpPr>
          <p:nvPr/>
        </p:nvSpPr>
        <p:spPr bwMode="auto">
          <a:xfrm>
            <a:off x="304800" y="3886200"/>
            <a:ext cx="31242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Arial" charset="0"/>
              </a:rPr>
              <a:t> 3/ 1dm</a:t>
            </a:r>
            <a:r>
              <a:rPr lang="en-US" sz="2000" b="1" baseline="30000">
                <a:latin typeface="Arial" charset="0"/>
              </a:rPr>
              <a:t>3</a:t>
            </a:r>
            <a:r>
              <a:rPr lang="en-US" sz="2000">
                <a:latin typeface="Arial" charset="0"/>
              </a:rPr>
              <a:t>   = 1000cm</a:t>
            </a:r>
            <a:r>
              <a:rPr lang="en-US" sz="2000" b="1" baseline="30000">
                <a:latin typeface="Arial" charset="0"/>
              </a:rPr>
              <a:t>3</a:t>
            </a:r>
            <a:r>
              <a:rPr lang="en-US" sz="2000" b="1">
                <a:latin typeface="Arial" charset="0"/>
              </a:rPr>
              <a:t> .</a:t>
            </a:r>
            <a:r>
              <a:rPr lang="en-US" sz="2000">
                <a:latin typeface="Arial" charset="0"/>
              </a:rPr>
              <a:t> </a:t>
            </a:r>
          </a:p>
        </p:txBody>
      </p:sp>
      <p:sp>
        <p:nvSpPr>
          <p:cNvPr id="17464" name="Text Box 56"/>
          <p:cNvSpPr txBox="1">
            <a:spLocks noChangeArrowheads="1"/>
          </p:cNvSpPr>
          <p:nvPr/>
        </p:nvSpPr>
        <p:spPr bwMode="auto">
          <a:xfrm>
            <a:off x="381000" y="4419600"/>
            <a:ext cx="3048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Arial" charset="0"/>
              </a:rPr>
              <a:t>4/ 1cm</a:t>
            </a:r>
            <a:r>
              <a:rPr lang="en-US" sz="2000" b="1" baseline="30000">
                <a:latin typeface="Arial" charset="0"/>
              </a:rPr>
              <a:t>3</a:t>
            </a:r>
            <a:r>
              <a:rPr lang="en-US" sz="2000">
                <a:latin typeface="Arial" charset="0"/>
              </a:rPr>
              <a:t>  = 1000dm</a:t>
            </a:r>
            <a:r>
              <a:rPr lang="en-US" sz="2000" b="1" baseline="30000">
                <a:latin typeface="Arial" charset="0"/>
              </a:rPr>
              <a:t>3 </a:t>
            </a:r>
            <a:r>
              <a:rPr lang="en-US" sz="2000" b="1">
                <a:latin typeface="Arial" charset="0"/>
              </a:rPr>
              <a:t> .</a:t>
            </a:r>
          </a:p>
        </p:txBody>
      </p:sp>
      <p:sp>
        <p:nvSpPr>
          <p:cNvPr id="17468" name="Rectangle 60"/>
          <p:cNvSpPr>
            <a:spLocks noChangeArrowheads="1"/>
          </p:cNvSpPr>
          <p:nvPr/>
        </p:nvSpPr>
        <p:spPr bwMode="auto">
          <a:xfrm>
            <a:off x="3581400" y="4495800"/>
            <a:ext cx="533400" cy="457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000">
                <a:latin typeface="Arial" charset="0"/>
              </a:rPr>
              <a:t>S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1745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17451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1745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1745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7" dur="1" fill="hold"/>
                                        <p:tgtEl>
                                          <p:spTgt spid="1745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2" dur="1" fill="hold"/>
                                        <p:tgtEl>
                                          <p:spTgt spid="1745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7" dur="1" fill="hold"/>
                                        <p:tgtEl>
                                          <p:spTgt spid="17459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2" dur="1" fill="hold"/>
                                        <p:tgtEl>
                                          <p:spTgt spid="1745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7" dur="1" fill="hold"/>
                                        <p:tgtEl>
                                          <p:spTgt spid="1746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52" dur="1" fill="hold"/>
                                        <p:tgtEl>
                                          <p:spTgt spid="1746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50" grpId="0"/>
      <p:bldP spid="17451" grpId="0"/>
      <p:bldP spid="17452" grpId="0"/>
      <p:bldP spid="17454" grpId="0" animBg="1"/>
      <p:bldP spid="17456" grpId="0"/>
      <p:bldP spid="17457" grpId="0" animBg="1"/>
      <p:bldP spid="17458" grpId="0" animBg="1"/>
      <p:bldP spid="17459" grpId="0"/>
      <p:bldP spid="17464" grpId="0"/>
      <p:bldP spid="17468" grpId="0" animBg="1"/>
    </p:bldLst>
  </p:timing>
</p:sld>
</file>

<file path=ppt/theme/theme1.xml><?xml version="1.0" encoding="utf-8"?>
<a:theme xmlns:a="http://schemas.openxmlformats.org/drawingml/2006/main" name="Ocean">
  <a:themeElements>
    <a:clrScheme name="Ocean 1">
      <a:dk1>
        <a:srgbClr val="010199"/>
      </a:dk1>
      <a:lt1>
        <a:srgbClr val="FFFFFF"/>
      </a:lt1>
      <a:dk2>
        <a:srgbClr val="000099"/>
      </a:dk2>
      <a:lt2>
        <a:srgbClr val="FFFFFF"/>
      </a:lt2>
      <a:accent1>
        <a:srgbClr val="33CCCC"/>
      </a:accent1>
      <a:accent2>
        <a:srgbClr val="00C600"/>
      </a:accent2>
      <a:accent3>
        <a:srgbClr val="AAAACA"/>
      </a:accent3>
      <a:accent4>
        <a:srgbClr val="DADADA"/>
      </a:accent4>
      <a:accent5>
        <a:srgbClr val="ADE2E2"/>
      </a:accent5>
      <a:accent6>
        <a:srgbClr val="00B300"/>
      </a:accent6>
      <a:hlink>
        <a:srgbClr val="FFCC00"/>
      </a:hlink>
      <a:folHlink>
        <a:srgbClr val="6699FF"/>
      </a:folHlink>
    </a:clrScheme>
    <a:fontScheme name="Ocean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Ocean 1">
        <a:dk1>
          <a:srgbClr val="010199"/>
        </a:dk1>
        <a:lt1>
          <a:srgbClr val="FFFFFF"/>
        </a:lt1>
        <a:dk2>
          <a:srgbClr val="000099"/>
        </a:dk2>
        <a:lt2>
          <a:srgbClr val="FFFFFF"/>
        </a:lt2>
        <a:accent1>
          <a:srgbClr val="33CCCC"/>
        </a:accent1>
        <a:accent2>
          <a:srgbClr val="00C600"/>
        </a:accent2>
        <a:accent3>
          <a:srgbClr val="AAAACA"/>
        </a:accent3>
        <a:accent4>
          <a:srgbClr val="DADADA"/>
        </a:accent4>
        <a:accent5>
          <a:srgbClr val="ADE2E2"/>
        </a:accent5>
        <a:accent6>
          <a:srgbClr val="00B300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2">
        <a:dk1>
          <a:srgbClr val="000066"/>
        </a:dk1>
        <a:lt1>
          <a:srgbClr val="FFFFFF"/>
        </a:lt1>
        <a:dk2>
          <a:srgbClr val="5D93FF"/>
        </a:dk2>
        <a:lt2>
          <a:srgbClr val="FFFFFF"/>
        </a:lt2>
        <a:accent1>
          <a:srgbClr val="6666FF"/>
        </a:accent1>
        <a:accent2>
          <a:srgbClr val="9999FF"/>
        </a:accent2>
        <a:accent3>
          <a:srgbClr val="B6C8FF"/>
        </a:accent3>
        <a:accent4>
          <a:srgbClr val="DADADA"/>
        </a:accent4>
        <a:accent5>
          <a:srgbClr val="B8B8FF"/>
        </a:accent5>
        <a:accent6>
          <a:srgbClr val="8A8AE7"/>
        </a:accent6>
        <a:hlink>
          <a:srgbClr val="FF33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3">
        <a:dk1>
          <a:srgbClr val="000000"/>
        </a:dk1>
        <a:lt1>
          <a:srgbClr val="FFFFFF"/>
        </a:lt1>
        <a:dk2>
          <a:srgbClr val="572E88"/>
        </a:dk2>
        <a:lt2>
          <a:srgbClr val="FFFFFF"/>
        </a:lt2>
        <a:accent1>
          <a:srgbClr val="FF6600"/>
        </a:accent1>
        <a:accent2>
          <a:srgbClr val="FFCC00"/>
        </a:accent2>
        <a:accent3>
          <a:srgbClr val="B4ADC3"/>
        </a:accent3>
        <a:accent4>
          <a:srgbClr val="DADADA"/>
        </a:accent4>
        <a:accent5>
          <a:srgbClr val="FFB8AA"/>
        </a:accent5>
        <a:accent6>
          <a:srgbClr val="E7B900"/>
        </a:accent6>
        <a:hlink>
          <a:srgbClr val="33CCCC"/>
        </a:hlink>
        <a:folHlink>
          <a:srgbClr val="36CC6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4">
        <a:dk1>
          <a:srgbClr val="003366"/>
        </a:dk1>
        <a:lt1>
          <a:srgbClr val="FFFFFF"/>
        </a:lt1>
        <a:dk2>
          <a:srgbClr val="666699"/>
        </a:dk2>
        <a:lt2>
          <a:srgbClr val="FFFFFF"/>
        </a:lt2>
        <a:accent1>
          <a:srgbClr val="9966FF"/>
        </a:accent1>
        <a:accent2>
          <a:srgbClr val="00CC66"/>
        </a:accent2>
        <a:accent3>
          <a:srgbClr val="B8B8CA"/>
        </a:accent3>
        <a:accent4>
          <a:srgbClr val="DADADA"/>
        </a:accent4>
        <a:accent5>
          <a:srgbClr val="CAB8FF"/>
        </a:accent5>
        <a:accent6>
          <a:srgbClr val="00B95C"/>
        </a:accent6>
        <a:hlink>
          <a:srgbClr val="65C8FF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5">
        <a:dk1>
          <a:srgbClr val="000000"/>
        </a:dk1>
        <a:lt1>
          <a:srgbClr val="FFFFFF"/>
        </a:lt1>
        <a:dk2>
          <a:srgbClr val="336600"/>
        </a:dk2>
        <a:lt2>
          <a:srgbClr val="FFFFFF"/>
        </a:lt2>
        <a:accent1>
          <a:srgbClr val="B7C533"/>
        </a:accent1>
        <a:accent2>
          <a:srgbClr val="CCCCFF"/>
        </a:accent2>
        <a:accent3>
          <a:srgbClr val="ADB8AA"/>
        </a:accent3>
        <a:accent4>
          <a:srgbClr val="DADADA"/>
        </a:accent4>
        <a:accent5>
          <a:srgbClr val="D8DFAD"/>
        </a:accent5>
        <a:accent6>
          <a:srgbClr val="B9B9E7"/>
        </a:accent6>
        <a:hlink>
          <a:srgbClr val="FFFFCC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6">
        <a:dk1>
          <a:srgbClr val="000000"/>
        </a:dk1>
        <a:lt1>
          <a:srgbClr val="FFFFFF"/>
        </a:lt1>
        <a:dk2>
          <a:srgbClr val="006B80"/>
        </a:dk2>
        <a:lt2>
          <a:srgbClr val="C1CB75"/>
        </a:lt2>
        <a:accent1>
          <a:srgbClr val="6F8406"/>
        </a:accent1>
        <a:accent2>
          <a:srgbClr val="D9E288"/>
        </a:accent2>
        <a:accent3>
          <a:srgbClr val="AABAC0"/>
        </a:accent3>
        <a:accent4>
          <a:srgbClr val="DADADA"/>
        </a:accent4>
        <a:accent5>
          <a:srgbClr val="BBC2AA"/>
        </a:accent5>
        <a:accent6>
          <a:srgbClr val="C4CD7B"/>
        </a:accent6>
        <a:hlink>
          <a:srgbClr val="00CC00"/>
        </a:hlink>
        <a:folHlink>
          <a:srgbClr val="C0FF7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7">
        <a:dk1>
          <a:srgbClr val="5F5F5F"/>
        </a:dk1>
        <a:lt1>
          <a:srgbClr val="FFFFFF"/>
        </a:lt1>
        <a:dk2>
          <a:srgbClr val="FF6600"/>
        </a:dk2>
        <a:lt2>
          <a:srgbClr val="FFFFFF"/>
        </a:lt2>
        <a:accent1>
          <a:srgbClr val="CC6600"/>
        </a:accent1>
        <a:accent2>
          <a:srgbClr val="FF6600"/>
        </a:accent2>
        <a:accent3>
          <a:srgbClr val="FFB8AA"/>
        </a:accent3>
        <a:accent4>
          <a:srgbClr val="DADADA"/>
        </a:accent4>
        <a:accent5>
          <a:srgbClr val="E2B8AA"/>
        </a:accent5>
        <a:accent6>
          <a:srgbClr val="E75C00"/>
        </a:accent6>
        <a:hlink>
          <a:srgbClr val="FFFF99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8">
        <a:dk1>
          <a:srgbClr val="000000"/>
        </a:dk1>
        <a:lt1>
          <a:srgbClr val="FFFFFF"/>
        </a:lt1>
        <a:dk2>
          <a:srgbClr val="FFBA2F"/>
        </a:dk2>
        <a:lt2>
          <a:srgbClr val="A50021"/>
        </a:lt2>
        <a:accent1>
          <a:srgbClr val="FF6600"/>
        </a:accent1>
        <a:accent2>
          <a:srgbClr val="CC6600"/>
        </a:accent2>
        <a:accent3>
          <a:srgbClr val="FFD9AD"/>
        </a:accent3>
        <a:accent4>
          <a:srgbClr val="DADADA"/>
        </a:accent4>
        <a:accent5>
          <a:srgbClr val="FFB8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Ocean</Template>
  <TotalTime>643</TotalTime>
  <Words>621</Words>
  <Application>Microsoft Office PowerPoint</Application>
  <PresentationFormat>On-screen Show (4:3)</PresentationFormat>
  <Paragraphs>105</Paragraphs>
  <Slides>7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Times New Roman</vt:lpstr>
      <vt:lpstr>Arial</vt:lpstr>
      <vt:lpstr>Tahoma</vt:lpstr>
      <vt:lpstr>Wingdings</vt:lpstr>
      <vt:lpstr>Ocean</vt:lpstr>
      <vt:lpstr>Microsoft Equation 3.0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CSTeam</cp:lastModifiedBy>
  <cp:revision>42</cp:revision>
  <dcterms:created xsi:type="dcterms:W3CDTF">2009-02-06T11:30:47Z</dcterms:created>
  <dcterms:modified xsi:type="dcterms:W3CDTF">2016-06-30T03:36:01Z</dcterms:modified>
</cp:coreProperties>
</file>