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60" r:id="rId4"/>
    <p:sldId id="259" r:id="rId5"/>
    <p:sldId id="270" r:id="rId6"/>
    <p:sldId id="262" r:id="rId7"/>
    <p:sldId id="263" r:id="rId8"/>
    <p:sldId id="261" r:id="rId9"/>
    <p:sldId id="264" r:id="rId10"/>
    <p:sldId id="265" r:id="rId11"/>
    <p:sldId id="267" r:id="rId12"/>
    <p:sldId id="266" r:id="rId13"/>
    <p:sldId id="269"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588"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076"/>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A6F1E3E-D2D6-4BFB-8FD6-1ADE73C1401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07194A7-A771-460B-9DD6-A02D528901D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2EE4C67-587E-4F7E-A192-64E44769BDE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5784FC2-8AAC-451F-B463-E56F8ECF619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1D48772-46FE-4B05-AB00-267D70EAB64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50EC04E-3BDF-489F-8533-3E7BB393AA7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A5D7113-94DF-4EA8-9364-15DE9A38295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182C53B-6217-47B7-8BA4-F149B47F9B5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F643856-1B8C-4FC9-904C-72488B8790D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EF82745-8110-46FA-B8C9-F0A415744B4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3628959-CA33-4887-BAF9-9191F38A94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04168138-14C1-42B0-88FC-454B5307CA2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untitled%20096"/>
          <p:cNvPicPr>
            <a:picLocks noChangeAspect="1" noChangeArrowheads="1"/>
          </p:cNvPicPr>
          <p:nvPr/>
        </p:nvPicPr>
        <p:blipFill>
          <a:blip r:embed="rId2"/>
          <a:srcRect/>
          <a:stretch>
            <a:fillRect/>
          </a:stretch>
        </p:blipFill>
        <p:spPr bwMode="auto">
          <a:xfrm>
            <a:off x="1238250" y="690563"/>
            <a:ext cx="6667500" cy="5476875"/>
          </a:xfrm>
          <a:prstGeom prst="rect">
            <a:avLst/>
          </a:prstGeom>
          <a:noFill/>
          <a:ln w="9525">
            <a:noFill/>
            <a:miter lim="800000"/>
            <a:headEnd/>
            <a:tailEnd/>
          </a:ln>
        </p:spPr>
      </p:pic>
      <p:pic>
        <p:nvPicPr>
          <p:cNvPr id="2051" name="Picture 3" descr="untitled%20096"/>
          <p:cNvPicPr>
            <a:picLocks noChangeAspect="1" noChangeArrowheads="1"/>
          </p:cNvPicPr>
          <p:nvPr/>
        </p:nvPicPr>
        <p:blipFill>
          <a:blip r:embed="rId2"/>
          <a:srcRect/>
          <a:stretch>
            <a:fillRect/>
          </a:stretch>
        </p:blipFill>
        <p:spPr bwMode="auto">
          <a:xfrm>
            <a:off x="0" y="152400"/>
            <a:ext cx="9144000" cy="6705600"/>
          </a:xfrm>
          <a:prstGeom prst="rect">
            <a:avLst/>
          </a:prstGeom>
          <a:noFill/>
          <a:ln w="9525">
            <a:noFill/>
            <a:miter lim="800000"/>
            <a:headEnd/>
            <a:tailEnd/>
          </a:ln>
        </p:spPr>
      </p:pic>
      <p:sp>
        <p:nvSpPr>
          <p:cNvPr id="2052" name="Text Box 5"/>
          <p:cNvSpPr txBox="1">
            <a:spLocks noChangeArrowheads="1"/>
          </p:cNvSpPr>
          <p:nvPr/>
        </p:nvSpPr>
        <p:spPr bwMode="auto">
          <a:xfrm>
            <a:off x="2667000" y="746125"/>
            <a:ext cx="4038600" cy="646113"/>
          </a:xfrm>
          <a:prstGeom prst="rect">
            <a:avLst/>
          </a:prstGeom>
          <a:noFill/>
          <a:ln w="9525">
            <a:noFill/>
            <a:miter lim="800000"/>
            <a:headEnd/>
            <a:tailEnd/>
          </a:ln>
        </p:spPr>
        <p:txBody>
          <a:bodyPr>
            <a:spAutoFit/>
          </a:bodyPr>
          <a:lstStyle/>
          <a:p>
            <a:pPr>
              <a:spcBef>
                <a:spcPct val="50000"/>
              </a:spcBef>
            </a:pPr>
            <a:r>
              <a:rPr lang="en-US" sz="3600" b="1" u="sng">
                <a:solidFill>
                  <a:srgbClr val="0000FF"/>
                </a:solidFill>
              </a:rPr>
              <a:t>Tập làm văn</a:t>
            </a:r>
          </a:p>
        </p:txBody>
      </p:sp>
      <p:sp>
        <p:nvSpPr>
          <p:cNvPr id="2053" name="Text Box 6"/>
          <p:cNvSpPr txBox="1">
            <a:spLocks noChangeArrowheads="1"/>
          </p:cNvSpPr>
          <p:nvPr/>
        </p:nvSpPr>
        <p:spPr bwMode="auto">
          <a:xfrm>
            <a:off x="2362200" y="2147888"/>
            <a:ext cx="2895600" cy="338137"/>
          </a:xfrm>
          <a:prstGeom prst="rect">
            <a:avLst/>
          </a:prstGeom>
          <a:noFill/>
          <a:ln w="9525">
            <a:noFill/>
            <a:miter lim="800000"/>
            <a:headEnd/>
            <a:tailEnd/>
          </a:ln>
        </p:spPr>
        <p:txBody>
          <a:bodyPr>
            <a:spAutoFit/>
          </a:bodyPr>
          <a:lstStyle/>
          <a:p>
            <a:pPr>
              <a:spcBef>
                <a:spcPct val="50000"/>
              </a:spcBef>
            </a:pPr>
            <a:endParaRPr lang="en-US" sz="1600"/>
          </a:p>
        </p:txBody>
      </p:sp>
      <p:sp>
        <p:nvSpPr>
          <p:cNvPr id="4103" name="Text Box 7"/>
          <p:cNvSpPr txBox="1">
            <a:spLocks noChangeArrowheads="1"/>
          </p:cNvSpPr>
          <p:nvPr/>
        </p:nvSpPr>
        <p:spPr bwMode="auto">
          <a:xfrm>
            <a:off x="0" y="1844675"/>
            <a:ext cx="9144000" cy="4000500"/>
          </a:xfrm>
          <a:prstGeom prst="rect">
            <a:avLst/>
          </a:prstGeom>
          <a:noFill/>
          <a:ln w="9525">
            <a:noFill/>
            <a:miter lim="800000"/>
            <a:headEnd/>
            <a:tailEnd/>
          </a:ln>
        </p:spPr>
        <p:txBody>
          <a:bodyPr>
            <a:spAutoFit/>
          </a:bodyPr>
          <a:lstStyle/>
          <a:p>
            <a:pPr>
              <a:spcBef>
                <a:spcPct val="50000"/>
              </a:spcBef>
            </a:pPr>
            <a:r>
              <a:rPr lang="en-US" sz="4400" b="1" u="sng">
                <a:solidFill>
                  <a:srgbClr val="0000FF"/>
                </a:solidFill>
              </a:rPr>
              <a:t>Kiểm tra bài cũ</a:t>
            </a:r>
            <a:r>
              <a:rPr lang="en-US" sz="4400" b="1">
                <a:solidFill>
                  <a:srgbClr val="0000FF"/>
                </a:solidFill>
              </a:rPr>
              <a:t> :</a:t>
            </a:r>
          </a:p>
          <a:p>
            <a:pPr>
              <a:spcBef>
                <a:spcPct val="50000"/>
              </a:spcBef>
            </a:pPr>
            <a:r>
              <a:rPr lang="en-US" sz="6000" b="1" u="sng">
                <a:solidFill>
                  <a:srgbClr val="0000FF"/>
                </a:solidFill>
              </a:rPr>
              <a:t>Câu 1</a:t>
            </a:r>
            <a:r>
              <a:rPr lang="en-US" sz="6000" b="1">
                <a:solidFill>
                  <a:srgbClr val="0000FF"/>
                </a:solidFill>
              </a:rPr>
              <a:t>: Hãy nêu cấu tạo của chương trình hoạt động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103">
                                            <p:txEl>
                                              <p:pRg st="0" end="0"/>
                                            </p:txEl>
                                          </p:spTgt>
                                        </p:tgtEl>
                                        <p:attrNameLst>
                                          <p:attrName>style.visibility</p:attrName>
                                        </p:attrNameLst>
                                      </p:cBhvr>
                                      <p:to>
                                        <p:strVal val="visible"/>
                                      </p:to>
                                    </p:set>
                                    <p:animEffect transition="in" filter="fade">
                                      <p:cBhvr>
                                        <p:cTn id="7" dur="1000"/>
                                        <p:tgtEl>
                                          <p:spTgt spid="410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103">
                                            <p:txEl>
                                              <p:pRg st="1" end="1"/>
                                            </p:txEl>
                                          </p:spTgt>
                                        </p:tgtEl>
                                        <p:attrNameLst>
                                          <p:attrName>style.visibility</p:attrName>
                                        </p:attrNameLst>
                                      </p:cBhvr>
                                      <p:to>
                                        <p:strVal val="visible"/>
                                      </p:to>
                                    </p:set>
                                    <p:animEffect transition="in" filter="fade">
                                      <p:cBhvr>
                                        <p:cTn id="10" dur="1000"/>
                                        <p:tgtEl>
                                          <p:spTgt spid="410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untitled%20096"/>
          <p:cNvPicPr>
            <a:picLocks noChangeAspect="1" noChangeArrowheads="1"/>
          </p:cNvPicPr>
          <p:nvPr/>
        </p:nvPicPr>
        <p:blipFill>
          <a:blip r:embed="rId2"/>
          <a:srcRect/>
          <a:stretch>
            <a:fillRect/>
          </a:stretch>
        </p:blipFill>
        <p:spPr bwMode="auto">
          <a:xfrm>
            <a:off x="0" y="152400"/>
            <a:ext cx="9144000" cy="6858000"/>
          </a:xfrm>
          <a:prstGeom prst="rect">
            <a:avLst/>
          </a:prstGeom>
          <a:noFill/>
          <a:ln w="9525">
            <a:noFill/>
            <a:miter lim="800000"/>
            <a:headEnd/>
            <a:tailEnd/>
          </a:ln>
        </p:spPr>
      </p:pic>
      <p:sp>
        <p:nvSpPr>
          <p:cNvPr id="11267" name="Text Box 3"/>
          <p:cNvSpPr txBox="1">
            <a:spLocks noChangeArrowheads="1"/>
          </p:cNvSpPr>
          <p:nvPr/>
        </p:nvSpPr>
        <p:spPr bwMode="auto">
          <a:xfrm>
            <a:off x="152400" y="0"/>
            <a:ext cx="8988425" cy="6524625"/>
          </a:xfrm>
          <a:prstGeom prst="rect">
            <a:avLst/>
          </a:prstGeom>
          <a:noFill/>
          <a:ln w="9525">
            <a:noFill/>
            <a:miter lim="800000"/>
            <a:headEnd/>
            <a:tailEnd/>
          </a:ln>
        </p:spPr>
        <p:txBody>
          <a:bodyPr>
            <a:spAutoFit/>
          </a:bodyPr>
          <a:lstStyle/>
          <a:p>
            <a:pPr>
              <a:spcBef>
                <a:spcPct val="50000"/>
              </a:spcBef>
            </a:pPr>
            <a:r>
              <a:rPr lang="en-US" sz="4400" b="1">
                <a:solidFill>
                  <a:srgbClr val="0000FF"/>
                </a:solidFill>
              </a:rPr>
              <a:t>3/ </a:t>
            </a:r>
            <a:r>
              <a:rPr lang="en-US" sz="4400" b="1" u="sng">
                <a:solidFill>
                  <a:srgbClr val="0000FF"/>
                </a:solidFill>
              </a:rPr>
              <a:t>Chương trình cụ thể :</a:t>
            </a:r>
          </a:p>
          <a:p>
            <a:pPr>
              <a:spcBef>
                <a:spcPct val="50000"/>
              </a:spcBef>
            </a:pPr>
            <a:r>
              <a:rPr lang="en-US" sz="4400" b="1">
                <a:solidFill>
                  <a:srgbClr val="0000FF"/>
                </a:solidFill>
              </a:rPr>
              <a:t>- Tập trung đến địa điểm tổ chức hoạt động.</a:t>
            </a:r>
          </a:p>
          <a:p>
            <a:pPr>
              <a:spcBef>
                <a:spcPct val="50000"/>
              </a:spcBef>
            </a:pPr>
            <a:r>
              <a:rPr lang="en-US" sz="4400" b="1">
                <a:solidFill>
                  <a:srgbClr val="0000FF"/>
                </a:solidFill>
              </a:rPr>
              <a:t>- Trình tự tiến hành các hoạt động.</a:t>
            </a:r>
          </a:p>
          <a:p>
            <a:pPr>
              <a:spcBef>
                <a:spcPct val="50000"/>
              </a:spcBef>
            </a:pPr>
            <a:r>
              <a:rPr lang="en-US" sz="4400" b="1">
                <a:solidFill>
                  <a:srgbClr val="0000FF"/>
                </a:solidFill>
              </a:rPr>
              <a:t>- Tổng kết, tuyên truyền các chi đội và đội viên hoàn thành tốt nhiệm vụ.</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nodeType="with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 calcmode="lin" valueType="num">
                                      <p:cBhvr>
                                        <p:cTn id="7" dur="1000" fill="hold"/>
                                        <p:tgtEl>
                                          <p:spTgt spid="11267">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1126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11267">
                                            <p:txEl>
                                              <p:pRg st="0" end="0"/>
                                            </p:txEl>
                                          </p:spTgt>
                                        </p:tgtEl>
                                      </p:cBhvr>
                                    </p:animEffect>
                                  </p:childTnLst>
                                </p:cTn>
                              </p:par>
                              <p:par>
                                <p:cTn id="10" presetID="29" presetClass="entr" presetSubtype="0" fill="hold" nodeType="with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 calcmode="lin" valueType="num">
                                      <p:cBhvr>
                                        <p:cTn id="12" dur="1000" fill="hold"/>
                                        <p:tgtEl>
                                          <p:spTgt spid="11267">
                                            <p:txEl>
                                              <p:pRg st="1" end="1"/>
                                            </p:txEl>
                                          </p:spTgt>
                                        </p:tgtEl>
                                        <p:attrNameLst>
                                          <p:attrName>ppt_x</p:attrName>
                                        </p:attrNameLst>
                                      </p:cBhvr>
                                      <p:tavLst>
                                        <p:tav tm="0">
                                          <p:val>
                                            <p:strVal val="#ppt_x-.2"/>
                                          </p:val>
                                        </p:tav>
                                        <p:tav tm="100000">
                                          <p:val>
                                            <p:strVal val="#ppt_x"/>
                                          </p:val>
                                        </p:tav>
                                      </p:tavLst>
                                    </p:anim>
                                    <p:anim calcmode="lin" valueType="num">
                                      <p:cBhvr>
                                        <p:cTn id="13" dur="1000" fill="hold"/>
                                        <p:tgtEl>
                                          <p:spTgt spid="11267">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1267">
                                            <p:txEl>
                                              <p:pRg st="1" end="1"/>
                                            </p:txEl>
                                          </p:spTgt>
                                        </p:tgtEl>
                                      </p:cBhvr>
                                    </p:animEffect>
                                  </p:childTnLst>
                                </p:cTn>
                              </p:par>
                              <p:par>
                                <p:cTn id="15" presetID="29" presetClass="entr" presetSubtype="0" fill="hold" nodeType="withEffect">
                                  <p:stCondLst>
                                    <p:cond delay="0"/>
                                  </p:stCondLst>
                                  <p:childTnLst>
                                    <p:set>
                                      <p:cBhvr>
                                        <p:cTn id="16" dur="1" fill="hold">
                                          <p:stCondLst>
                                            <p:cond delay="0"/>
                                          </p:stCondLst>
                                        </p:cTn>
                                        <p:tgtEl>
                                          <p:spTgt spid="11267">
                                            <p:txEl>
                                              <p:pRg st="2" end="2"/>
                                            </p:txEl>
                                          </p:spTgt>
                                        </p:tgtEl>
                                        <p:attrNameLst>
                                          <p:attrName>style.visibility</p:attrName>
                                        </p:attrNameLst>
                                      </p:cBhvr>
                                      <p:to>
                                        <p:strVal val="visible"/>
                                      </p:to>
                                    </p:set>
                                    <p:anim calcmode="lin" valueType="num">
                                      <p:cBhvr>
                                        <p:cTn id="17" dur="1000" fill="hold"/>
                                        <p:tgtEl>
                                          <p:spTgt spid="11267">
                                            <p:txEl>
                                              <p:pRg st="2" end="2"/>
                                            </p:txEl>
                                          </p:spTgt>
                                        </p:tgtEl>
                                        <p:attrNameLst>
                                          <p:attrName>ppt_x</p:attrName>
                                        </p:attrNameLst>
                                      </p:cBhvr>
                                      <p:tavLst>
                                        <p:tav tm="0">
                                          <p:val>
                                            <p:strVal val="#ppt_x-.2"/>
                                          </p:val>
                                        </p:tav>
                                        <p:tav tm="100000">
                                          <p:val>
                                            <p:strVal val="#ppt_x"/>
                                          </p:val>
                                        </p:tav>
                                      </p:tavLst>
                                    </p:anim>
                                    <p:anim calcmode="lin" valueType="num">
                                      <p:cBhvr>
                                        <p:cTn id="18" dur="1000" fill="hold"/>
                                        <p:tgtEl>
                                          <p:spTgt spid="11267">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19" dur="1000"/>
                                        <p:tgtEl>
                                          <p:spTgt spid="11267">
                                            <p:txEl>
                                              <p:pRg st="2" end="2"/>
                                            </p:txEl>
                                          </p:spTgt>
                                        </p:tgtEl>
                                      </p:cBhvr>
                                    </p:animEffect>
                                  </p:childTnLst>
                                </p:cTn>
                              </p:par>
                              <p:par>
                                <p:cTn id="20" presetID="29" presetClass="entr" presetSubtype="0" fill="hold" nodeType="withEffect">
                                  <p:stCondLst>
                                    <p:cond delay="0"/>
                                  </p:stCondLst>
                                  <p:childTnLst>
                                    <p:set>
                                      <p:cBhvr>
                                        <p:cTn id="21" dur="1" fill="hold">
                                          <p:stCondLst>
                                            <p:cond delay="0"/>
                                          </p:stCondLst>
                                        </p:cTn>
                                        <p:tgtEl>
                                          <p:spTgt spid="11267">
                                            <p:txEl>
                                              <p:pRg st="3" end="3"/>
                                            </p:txEl>
                                          </p:spTgt>
                                        </p:tgtEl>
                                        <p:attrNameLst>
                                          <p:attrName>style.visibility</p:attrName>
                                        </p:attrNameLst>
                                      </p:cBhvr>
                                      <p:to>
                                        <p:strVal val="visible"/>
                                      </p:to>
                                    </p:set>
                                    <p:anim calcmode="lin" valueType="num">
                                      <p:cBhvr>
                                        <p:cTn id="22" dur="1000" fill="hold"/>
                                        <p:tgtEl>
                                          <p:spTgt spid="11267">
                                            <p:txEl>
                                              <p:pRg st="3" end="3"/>
                                            </p:txEl>
                                          </p:spTgt>
                                        </p:tgtEl>
                                        <p:attrNameLst>
                                          <p:attrName>ppt_x</p:attrName>
                                        </p:attrNameLst>
                                      </p:cBhvr>
                                      <p:tavLst>
                                        <p:tav tm="0">
                                          <p:val>
                                            <p:strVal val="#ppt_x-.2"/>
                                          </p:val>
                                        </p:tav>
                                        <p:tav tm="100000">
                                          <p:val>
                                            <p:strVal val="#ppt_x"/>
                                          </p:val>
                                        </p:tav>
                                      </p:tavLst>
                                    </p:anim>
                                    <p:anim calcmode="lin" valueType="num">
                                      <p:cBhvr>
                                        <p:cTn id="23" dur="1000" fill="hold"/>
                                        <p:tgtEl>
                                          <p:spTgt spid="11267">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4" dur="1000"/>
                                        <p:tgtEl>
                                          <p:spTgt spid="1126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untitled%20096"/>
          <p:cNvPicPr>
            <a:picLocks noChangeAspect="1" noChangeArrowheads="1"/>
          </p:cNvPicPr>
          <p:nvPr/>
        </p:nvPicPr>
        <p:blipFill>
          <a:blip r:embed="rId2"/>
          <a:srcRect/>
          <a:stretch>
            <a:fillRect/>
          </a:stretch>
        </p:blipFill>
        <p:spPr bwMode="auto">
          <a:xfrm>
            <a:off x="1238250" y="690563"/>
            <a:ext cx="6667500" cy="5476875"/>
          </a:xfrm>
          <a:prstGeom prst="rect">
            <a:avLst/>
          </a:prstGeom>
          <a:noFill/>
          <a:ln w="9525">
            <a:noFill/>
            <a:miter lim="800000"/>
            <a:headEnd/>
            <a:tailEnd/>
          </a:ln>
        </p:spPr>
      </p:pic>
      <p:pic>
        <p:nvPicPr>
          <p:cNvPr id="12291" name="Picture 3" descr="untitled%20096"/>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3316" name="Text Box 4"/>
          <p:cNvSpPr txBox="1">
            <a:spLocks noChangeArrowheads="1"/>
          </p:cNvSpPr>
          <p:nvPr/>
        </p:nvSpPr>
        <p:spPr bwMode="auto">
          <a:xfrm>
            <a:off x="152400" y="152400"/>
            <a:ext cx="9144000" cy="5324475"/>
          </a:xfrm>
          <a:prstGeom prst="rect">
            <a:avLst/>
          </a:prstGeom>
          <a:noFill/>
          <a:ln w="9525">
            <a:noFill/>
            <a:miter lim="800000"/>
            <a:headEnd/>
            <a:tailEnd/>
          </a:ln>
        </p:spPr>
        <p:txBody>
          <a:bodyPr>
            <a:spAutoFit/>
          </a:bodyPr>
          <a:lstStyle/>
          <a:p>
            <a:pPr>
              <a:spcBef>
                <a:spcPct val="50000"/>
              </a:spcBef>
            </a:pPr>
            <a:r>
              <a:rPr lang="en-US" sz="4000" b="1">
                <a:solidFill>
                  <a:srgbClr val="0000FF"/>
                </a:solidFill>
              </a:rPr>
              <a:t>	</a:t>
            </a:r>
            <a:r>
              <a:rPr lang="en-US" sz="4000" b="1" u="sng">
                <a:solidFill>
                  <a:srgbClr val="0000FF"/>
                </a:solidFill>
              </a:rPr>
              <a:t>Cần chú ý </a:t>
            </a:r>
            <a:r>
              <a:rPr lang="en-US" sz="4000" b="1">
                <a:solidFill>
                  <a:srgbClr val="0000FF"/>
                </a:solidFill>
              </a:rPr>
              <a:t>:</a:t>
            </a:r>
          </a:p>
          <a:p>
            <a:pPr>
              <a:spcBef>
                <a:spcPct val="50000"/>
              </a:spcBef>
            </a:pPr>
            <a:r>
              <a:rPr lang="en-US" sz="4000" b="1">
                <a:solidFill>
                  <a:srgbClr val="0000FF"/>
                </a:solidFill>
              </a:rPr>
              <a:t>	- Đây là những hoạt động do ban chỉ huy liên đội của trường tổ </a:t>
            </a:r>
          </a:p>
          <a:p>
            <a:pPr>
              <a:spcBef>
                <a:spcPct val="50000"/>
              </a:spcBef>
            </a:pPr>
            <a:r>
              <a:rPr lang="en-US" sz="4000" b="1">
                <a:solidFill>
                  <a:srgbClr val="0000FF"/>
                </a:solidFill>
              </a:rPr>
              <a:t>chức. Khi lập một chương trình cần tưởng tượng mình là liên đội</a:t>
            </a:r>
          </a:p>
          <a:p>
            <a:pPr>
              <a:spcBef>
                <a:spcPct val="50000"/>
              </a:spcBef>
            </a:pPr>
            <a:r>
              <a:rPr lang="en-US" sz="4000" b="1">
                <a:solidFill>
                  <a:srgbClr val="0000FF"/>
                </a:solidFill>
              </a:rPr>
              <a:t>trưởng hoặc liên đội phó của liên đội.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13316">
                                            <p:txEl>
                                              <p:pRg st="0" end="0"/>
                                            </p:txEl>
                                          </p:spTgt>
                                        </p:tgtEl>
                                        <p:attrNameLst>
                                          <p:attrName>style.visibility</p:attrName>
                                        </p:attrNameLst>
                                      </p:cBhvr>
                                      <p:to>
                                        <p:strVal val="visible"/>
                                      </p:to>
                                    </p:set>
                                    <p:animEffect transition="in" filter="wheel(4)">
                                      <p:cBhvr>
                                        <p:cTn id="7" dur="1000"/>
                                        <p:tgtEl>
                                          <p:spTgt spid="13316">
                                            <p:txEl>
                                              <p:pRg st="0" end="0"/>
                                            </p:txEl>
                                          </p:spTgt>
                                        </p:tgtEl>
                                      </p:cBhvr>
                                    </p:animEffect>
                                  </p:childTnLst>
                                </p:cTn>
                              </p:par>
                              <p:par>
                                <p:cTn id="8" presetID="21" presetClass="entr" presetSubtype="4" fill="hold" nodeType="withEffect">
                                  <p:stCondLst>
                                    <p:cond delay="0"/>
                                  </p:stCondLst>
                                  <p:childTnLst>
                                    <p:set>
                                      <p:cBhvr>
                                        <p:cTn id="9" dur="1" fill="hold">
                                          <p:stCondLst>
                                            <p:cond delay="0"/>
                                          </p:stCondLst>
                                        </p:cTn>
                                        <p:tgtEl>
                                          <p:spTgt spid="13316">
                                            <p:txEl>
                                              <p:pRg st="1" end="1"/>
                                            </p:txEl>
                                          </p:spTgt>
                                        </p:tgtEl>
                                        <p:attrNameLst>
                                          <p:attrName>style.visibility</p:attrName>
                                        </p:attrNameLst>
                                      </p:cBhvr>
                                      <p:to>
                                        <p:strVal val="visible"/>
                                      </p:to>
                                    </p:set>
                                    <p:animEffect transition="in" filter="wheel(4)">
                                      <p:cBhvr>
                                        <p:cTn id="10" dur="1000"/>
                                        <p:tgtEl>
                                          <p:spTgt spid="13316">
                                            <p:txEl>
                                              <p:pRg st="1" end="1"/>
                                            </p:txEl>
                                          </p:spTgt>
                                        </p:tgtEl>
                                      </p:cBhvr>
                                    </p:animEffect>
                                  </p:childTnLst>
                                </p:cTn>
                              </p:par>
                              <p:par>
                                <p:cTn id="11" presetID="21" presetClass="entr" presetSubtype="4" fill="hold" nodeType="withEffect">
                                  <p:stCondLst>
                                    <p:cond delay="0"/>
                                  </p:stCondLst>
                                  <p:childTnLst>
                                    <p:set>
                                      <p:cBhvr>
                                        <p:cTn id="12" dur="1" fill="hold">
                                          <p:stCondLst>
                                            <p:cond delay="0"/>
                                          </p:stCondLst>
                                        </p:cTn>
                                        <p:tgtEl>
                                          <p:spTgt spid="13316">
                                            <p:txEl>
                                              <p:pRg st="2" end="2"/>
                                            </p:txEl>
                                          </p:spTgt>
                                        </p:tgtEl>
                                        <p:attrNameLst>
                                          <p:attrName>style.visibility</p:attrName>
                                        </p:attrNameLst>
                                      </p:cBhvr>
                                      <p:to>
                                        <p:strVal val="visible"/>
                                      </p:to>
                                    </p:set>
                                    <p:animEffect transition="in" filter="wheel(4)">
                                      <p:cBhvr>
                                        <p:cTn id="13" dur="1000"/>
                                        <p:tgtEl>
                                          <p:spTgt spid="13316">
                                            <p:txEl>
                                              <p:pRg st="2" end="2"/>
                                            </p:txEl>
                                          </p:spTgt>
                                        </p:tgtEl>
                                      </p:cBhvr>
                                    </p:animEffect>
                                  </p:childTnLst>
                                </p:cTn>
                              </p:par>
                              <p:par>
                                <p:cTn id="14" presetID="21" presetClass="entr" presetSubtype="4" fill="hold" nodeType="withEffect">
                                  <p:stCondLst>
                                    <p:cond delay="0"/>
                                  </p:stCondLst>
                                  <p:childTnLst>
                                    <p:set>
                                      <p:cBhvr>
                                        <p:cTn id="15" dur="1" fill="hold">
                                          <p:stCondLst>
                                            <p:cond delay="0"/>
                                          </p:stCondLst>
                                        </p:cTn>
                                        <p:tgtEl>
                                          <p:spTgt spid="13316">
                                            <p:txEl>
                                              <p:pRg st="3" end="3"/>
                                            </p:txEl>
                                          </p:spTgt>
                                        </p:tgtEl>
                                        <p:attrNameLst>
                                          <p:attrName>style.visibility</p:attrName>
                                        </p:attrNameLst>
                                      </p:cBhvr>
                                      <p:to>
                                        <p:strVal val="visible"/>
                                      </p:to>
                                    </p:set>
                                    <p:animEffect transition="in" filter="wheel(4)">
                                      <p:cBhvr>
                                        <p:cTn id="16" dur="1000"/>
                                        <p:tgtEl>
                                          <p:spTgt spid="1331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5"/>
          <p:cNvSpPr txBox="1">
            <a:spLocks noChangeArrowheads="1"/>
          </p:cNvSpPr>
          <p:nvPr/>
        </p:nvSpPr>
        <p:spPr bwMode="auto">
          <a:xfrm>
            <a:off x="196850" y="-228600"/>
            <a:ext cx="8947150" cy="6432550"/>
          </a:xfrm>
          <a:prstGeom prst="rect">
            <a:avLst/>
          </a:prstGeom>
          <a:noFill/>
          <a:ln w="9525">
            <a:noFill/>
            <a:miter lim="800000"/>
            <a:headEnd/>
            <a:tailEnd/>
          </a:ln>
        </p:spPr>
        <p:txBody>
          <a:bodyPr>
            <a:spAutoFit/>
          </a:bodyPr>
          <a:lstStyle/>
          <a:p>
            <a:endParaRPr lang="en-US" sz="1600">
              <a:solidFill>
                <a:srgbClr val="0000FF"/>
              </a:solidFill>
            </a:endParaRPr>
          </a:p>
          <a:p>
            <a:r>
              <a:rPr lang="en-US" sz="1600">
                <a:solidFill>
                  <a:srgbClr val="0000FF"/>
                </a:solidFill>
              </a:rPr>
              <a:t> </a:t>
            </a:r>
            <a:r>
              <a:rPr lang="en-US" sz="4400">
                <a:solidFill>
                  <a:srgbClr val="0000FF"/>
                </a:solidFill>
              </a:rPr>
              <a:t>- Khi chọn hoạt động để lập chương trình, nên chọn hoạt động em đã biết, đã tham gia. Trong trường hợp cả 5 hoạt động em đều chưa biết, chưa tham gia, em cần dựa vào kinh nghiệm tham gia các hoạt động  khác để tưởng tượng và lập một chương trình hoạt động mới.</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228600" y="76200"/>
            <a:ext cx="8686800" cy="5494338"/>
          </a:xfrm>
          <a:prstGeom prst="rect">
            <a:avLst/>
          </a:prstGeom>
          <a:noFill/>
          <a:ln w="57150" cmpd="thinThick">
            <a:solidFill>
              <a:srgbClr val="009900"/>
            </a:solidFill>
            <a:miter lim="800000"/>
            <a:headEnd/>
            <a:tailEnd/>
          </a:ln>
        </p:spPr>
        <p:txBody>
          <a:bodyPr>
            <a:spAutoFit/>
          </a:bodyPr>
          <a:lstStyle/>
          <a:p>
            <a:pPr>
              <a:spcBef>
                <a:spcPct val="50000"/>
              </a:spcBef>
            </a:pPr>
            <a:r>
              <a:rPr lang="en-US" sz="4400">
                <a:solidFill>
                  <a:srgbClr val="0000FF"/>
                </a:solidFill>
              </a:rPr>
              <a:t>	</a:t>
            </a:r>
            <a:r>
              <a:rPr lang="en-US" sz="5400" b="1">
                <a:solidFill>
                  <a:srgbClr val="0000FF"/>
                </a:solidFill>
              </a:rPr>
              <a:t>Chương trình hoạt 	động gồm 3 phần :</a:t>
            </a:r>
          </a:p>
          <a:p>
            <a:pPr>
              <a:spcBef>
                <a:spcPct val="50000"/>
              </a:spcBef>
            </a:pPr>
            <a:r>
              <a:rPr lang="en-US" sz="5400" b="1">
                <a:solidFill>
                  <a:srgbClr val="0000FF"/>
                </a:solidFill>
              </a:rPr>
              <a:t>1. Mục đích</a:t>
            </a:r>
          </a:p>
          <a:p>
            <a:pPr>
              <a:spcBef>
                <a:spcPct val="50000"/>
              </a:spcBef>
            </a:pPr>
            <a:r>
              <a:rPr lang="en-US" sz="5400" b="1">
                <a:solidFill>
                  <a:srgbClr val="0000FF"/>
                </a:solidFill>
              </a:rPr>
              <a:t>2. Phân công chuẩn bị.</a:t>
            </a:r>
          </a:p>
          <a:p>
            <a:pPr>
              <a:spcBef>
                <a:spcPct val="50000"/>
              </a:spcBef>
            </a:pPr>
            <a:r>
              <a:rPr lang="en-US" sz="5400" b="1">
                <a:solidFill>
                  <a:srgbClr val="0000FF"/>
                </a:solidFill>
              </a:rPr>
              <a:t>3. Chương trình cụ thể.</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strips(downLeft)">
                                      <p:cBhvr>
                                        <p:cTn id="7" dur="500"/>
                                        <p:tgtEl>
                                          <p:spTgt spid="153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228600" y="228600"/>
            <a:ext cx="8686800" cy="5494338"/>
          </a:xfrm>
          <a:prstGeom prst="rect">
            <a:avLst/>
          </a:prstGeom>
          <a:noFill/>
          <a:ln w="57150" cmpd="thinThick">
            <a:solidFill>
              <a:srgbClr val="009900"/>
            </a:solidFill>
            <a:miter lim="800000"/>
            <a:headEnd/>
            <a:tailEnd/>
          </a:ln>
        </p:spPr>
        <p:txBody>
          <a:bodyPr>
            <a:spAutoFit/>
          </a:bodyPr>
          <a:lstStyle/>
          <a:p>
            <a:pPr>
              <a:spcBef>
                <a:spcPct val="50000"/>
              </a:spcBef>
            </a:pPr>
            <a:r>
              <a:rPr lang="en-US" sz="4800" b="1" u="sng"/>
              <a:t>Đáp án</a:t>
            </a:r>
            <a:r>
              <a:rPr lang="en-US" sz="4800"/>
              <a:t> :</a:t>
            </a:r>
            <a:r>
              <a:rPr lang="en-US" sz="4800">
                <a:solidFill>
                  <a:srgbClr val="0000FF"/>
                </a:solidFill>
              </a:rPr>
              <a:t> 	</a:t>
            </a:r>
            <a:r>
              <a:rPr lang="en-US" sz="5400" b="1">
                <a:solidFill>
                  <a:srgbClr val="0000FF"/>
                </a:solidFill>
              </a:rPr>
              <a:t>Chương trình hoạt động gồm 3 phần :</a:t>
            </a:r>
          </a:p>
          <a:p>
            <a:pPr>
              <a:spcBef>
                <a:spcPct val="50000"/>
              </a:spcBef>
            </a:pPr>
            <a:r>
              <a:rPr lang="en-US" sz="5400" b="1">
                <a:solidFill>
                  <a:srgbClr val="0000FF"/>
                </a:solidFill>
              </a:rPr>
              <a:t>1. Mục đích</a:t>
            </a:r>
          </a:p>
          <a:p>
            <a:pPr>
              <a:spcBef>
                <a:spcPct val="50000"/>
              </a:spcBef>
            </a:pPr>
            <a:r>
              <a:rPr lang="en-US" sz="5400" b="1">
                <a:solidFill>
                  <a:srgbClr val="0000FF"/>
                </a:solidFill>
              </a:rPr>
              <a:t>2. Phân công chuẩn bị.</a:t>
            </a:r>
          </a:p>
          <a:p>
            <a:pPr>
              <a:spcBef>
                <a:spcPct val="50000"/>
              </a:spcBef>
            </a:pPr>
            <a:r>
              <a:rPr lang="en-US" sz="5400" b="1">
                <a:solidFill>
                  <a:srgbClr val="0000FF"/>
                </a:solidFill>
              </a:rPr>
              <a:t>3. Chương trình cụ thể.</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052"/>
                                        </p:tgtEl>
                                        <p:attrNameLst>
                                          <p:attrName>style.visibility</p:attrName>
                                        </p:attrNameLst>
                                      </p:cBhvr>
                                      <p:to>
                                        <p:strVal val="visible"/>
                                      </p:to>
                                    </p:set>
                                    <p:animEffect transition="in" filter="strips(downLeft)">
                                      <p:cBhvr>
                                        <p:cTn id="7" dur="500"/>
                                        <p:tgtEl>
                                          <p:spTgt spid="20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untitled%20096"/>
          <p:cNvPicPr>
            <a:picLocks noChangeAspect="1" noChangeArrowheads="1"/>
          </p:cNvPicPr>
          <p:nvPr/>
        </p:nvPicPr>
        <p:blipFill>
          <a:blip r:embed="rId2"/>
          <a:srcRect/>
          <a:stretch>
            <a:fillRect/>
          </a:stretch>
        </p:blipFill>
        <p:spPr bwMode="auto">
          <a:xfrm>
            <a:off x="1238250" y="690563"/>
            <a:ext cx="6667500" cy="5476875"/>
          </a:xfrm>
          <a:prstGeom prst="rect">
            <a:avLst/>
          </a:prstGeom>
          <a:noFill/>
          <a:ln w="9525">
            <a:noFill/>
            <a:miter lim="800000"/>
            <a:headEnd/>
            <a:tailEnd/>
          </a:ln>
        </p:spPr>
      </p:pic>
      <p:pic>
        <p:nvPicPr>
          <p:cNvPr id="4099" name="Picture 3" descr="untitled%20096"/>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100" name="Rectangle 5"/>
          <p:cNvSpPr>
            <a:spLocks noChangeArrowheads="1"/>
          </p:cNvSpPr>
          <p:nvPr/>
        </p:nvSpPr>
        <p:spPr bwMode="auto">
          <a:xfrm>
            <a:off x="3352800" y="868363"/>
            <a:ext cx="3124200" cy="646112"/>
          </a:xfrm>
          <a:prstGeom prst="rect">
            <a:avLst/>
          </a:prstGeom>
          <a:noFill/>
          <a:ln w="9525">
            <a:noFill/>
            <a:miter lim="800000"/>
            <a:headEnd/>
            <a:tailEnd/>
          </a:ln>
        </p:spPr>
        <p:txBody>
          <a:bodyPr>
            <a:spAutoFit/>
          </a:bodyPr>
          <a:lstStyle/>
          <a:p>
            <a:pPr>
              <a:spcBef>
                <a:spcPct val="50000"/>
              </a:spcBef>
            </a:pPr>
            <a:r>
              <a:rPr lang="en-US" sz="3600" b="1" u="sng">
                <a:solidFill>
                  <a:srgbClr val="0000FF"/>
                </a:solidFill>
              </a:rPr>
              <a:t>Tập làm văn</a:t>
            </a:r>
          </a:p>
        </p:txBody>
      </p:sp>
      <p:sp>
        <p:nvSpPr>
          <p:cNvPr id="4101" name="Rectangle 6"/>
          <p:cNvSpPr>
            <a:spLocks noChangeArrowheads="1"/>
          </p:cNvSpPr>
          <p:nvPr/>
        </p:nvSpPr>
        <p:spPr bwMode="auto">
          <a:xfrm>
            <a:off x="3124200" y="1524000"/>
            <a:ext cx="5334000" cy="646113"/>
          </a:xfrm>
          <a:prstGeom prst="rect">
            <a:avLst/>
          </a:prstGeom>
          <a:noFill/>
          <a:ln w="9525">
            <a:noFill/>
            <a:miter lim="800000"/>
            <a:headEnd/>
            <a:tailEnd/>
          </a:ln>
        </p:spPr>
        <p:txBody>
          <a:bodyPr>
            <a:spAutoFit/>
          </a:bodyPr>
          <a:lstStyle/>
          <a:p>
            <a:pPr>
              <a:spcBef>
                <a:spcPct val="50000"/>
              </a:spcBef>
            </a:pPr>
            <a:r>
              <a:rPr lang="en-US" sz="3600" b="1" u="sng">
                <a:solidFill>
                  <a:srgbClr val="0000FF"/>
                </a:solidFill>
              </a:rPr>
              <a:t>Kiểm tra bài cũ :</a:t>
            </a:r>
          </a:p>
        </p:txBody>
      </p:sp>
      <p:sp>
        <p:nvSpPr>
          <p:cNvPr id="6151" name="Text Box 7"/>
          <p:cNvSpPr txBox="1">
            <a:spLocks noChangeArrowheads="1"/>
          </p:cNvSpPr>
          <p:nvPr/>
        </p:nvSpPr>
        <p:spPr bwMode="auto">
          <a:xfrm>
            <a:off x="152400" y="2574925"/>
            <a:ext cx="8915400" cy="2586038"/>
          </a:xfrm>
          <a:prstGeom prst="rect">
            <a:avLst/>
          </a:prstGeom>
          <a:noFill/>
          <a:ln w="9525">
            <a:noFill/>
            <a:miter lim="800000"/>
            <a:headEnd/>
            <a:tailEnd/>
          </a:ln>
        </p:spPr>
        <p:txBody>
          <a:bodyPr>
            <a:spAutoFit/>
          </a:bodyPr>
          <a:lstStyle/>
          <a:p>
            <a:pPr>
              <a:spcBef>
                <a:spcPct val="50000"/>
              </a:spcBef>
            </a:pPr>
            <a:r>
              <a:rPr lang="en-US" sz="5400" b="1" u="sng">
                <a:solidFill>
                  <a:srgbClr val="0000FF"/>
                </a:solidFill>
              </a:rPr>
              <a:t>Câu 2 </a:t>
            </a:r>
            <a:r>
              <a:rPr lang="en-US" sz="5400" b="1">
                <a:solidFill>
                  <a:srgbClr val="0000FF"/>
                </a:solidFill>
              </a:rPr>
              <a:t>: Nêu tác dụng của việc lập chương trình hoạt động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6151">
                                            <p:txEl>
                                              <p:pRg st="0" end="0"/>
                                            </p:txEl>
                                          </p:spTgt>
                                        </p:tgtEl>
                                        <p:attrNameLst>
                                          <p:attrName>style.visibility</p:attrName>
                                        </p:attrNameLst>
                                      </p:cBhvr>
                                      <p:to>
                                        <p:strVal val="visible"/>
                                      </p:to>
                                    </p:set>
                                    <p:animEffect transition="in" filter="wheel(4)">
                                      <p:cBhvr>
                                        <p:cTn id="7" dur="2000"/>
                                        <p:tgtEl>
                                          <p:spTgt spid="615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228600" y="76200"/>
            <a:ext cx="8763000" cy="6186488"/>
          </a:xfrm>
          <a:prstGeom prst="rect">
            <a:avLst/>
          </a:prstGeom>
          <a:noFill/>
          <a:ln w="57150" cmpd="thinThick">
            <a:solidFill>
              <a:srgbClr val="009900"/>
            </a:solidFill>
            <a:miter lim="800000"/>
            <a:headEnd/>
            <a:tailEnd/>
          </a:ln>
        </p:spPr>
        <p:txBody>
          <a:bodyPr>
            <a:spAutoFit/>
          </a:bodyPr>
          <a:lstStyle/>
          <a:p>
            <a:pPr>
              <a:spcBef>
                <a:spcPct val="50000"/>
              </a:spcBef>
            </a:pPr>
            <a:r>
              <a:rPr lang="en-US" sz="2000">
                <a:solidFill>
                  <a:srgbClr val="000066"/>
                </a:solidFill>
              </a:rPr>
              <a:t>    	</a:t>
            </a:r>
            <a:r>
              <a:rPr lang="en-US" sz="4400" u="sng">
                <a:solidFill>
                  <a:srgbClr val="000066"/>
                </a:solidFill>
              </a:rPr>
              <a:t>Đáp án </a:t>
            </a:r>
            <a:r>
              <a:rPr lang="en-US" sz="4400">
                <a:solidFill>
                  <a:srgbClr val="0000FF"/>
                </a:solidFill>
              </a:rPr>
              <a:t>: </a:t>
            </a:r>
            <a:r>
              <a:rPr lang="en-US" sz="4400" b="1">
                <a:solidFill>
                  <a:srgbClr val="0000FF"/>
                </a:solidFill>
              </a:rPr>
              <a:t>Muốn tổ chức một hoạt động liên quan đến nhiều người đạt được kết quả tốt thì cần phải lập CTHĐ, nêu rõ mục đích, các việc cần làm, thứ tự công việc, phân công việc cho từng người... Lập CTHĐ rèn luyện cho con người có khả năng tổ chức công việc.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124">
                                            <p:bg/>
                                          </p:spTgt>
                                        </p:tgtEl>
                                        <p:attrNameLst>
                                          <p:attrName>style.visibility</p:attrName>
                                        </p:attrNameLst>
                                      </p:cBhvr>
                                      <p:to>
                                        <p:strVal val="visible"/>
                                      </p:to>
                                    </p:set>
                                    <p:animEffect transition="in" filter="strips(downLeft)">
                                      <p:cBhvr>
                                        <p:cTn id="7" dur="500"/>
                                        <p:tgtEl>
                                          <p:spTgt spid="5124">
                                            <p:bg/>
                                          </p:spTgt>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5124">
                                            <p:txEl>
                                              <p:pRg st="0" end="0"/>
                                            </p:txEl>
                                          </p:spTgt>
                                        </p:tgtEl>
                                        <p:attrNameLst>
                                          <p:attrName>style.visibility</p:attrName>
                                        </p:attrNameLst>
                                      </p:cBhvr>
                                      <p:to>
                                        <p:strVal val="visible"/>
                                      </p:to>
                                    </p:set>
                                    <p:animEffect transition="in" filter="strips(downLeft)">
                                      <p:cBhvr>
                                        <p:cTn id="10" dur="500"/>
                                        <p:tgtEl>
                                          <p:spTgt spid="512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build="allAtOnce"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5"/>
          <p:cNvSpPr txBox="1">
            <a:spLocks noChangeArrowheads="1"/>
          </p:cNvSpPr>
          <p:nvPr/>
        </p:nvSpPr>
        <p:spPr bwMode="auto">
          <a:xfrm>
            <a:off x="152400" y="279400"/>
            <a:ext cx="9144000" cy="6186488"/>
          </a:xfrm>
          <a:prstGeom prst="rect">
            <a:avLst/>
          </a:prstGeom>
          <a:noFill/>
          <a:ln w="9525">
            <a:noFill/>
            <a:miter lim="800000"/>
            <a:headEnd/>
            <a:tailEnd/>
          </a:ln>
        </p:spPr>
        <p:txBody>
          <a:bodyPr>
            <a:spAutoFit/>
          </a:bodyPr>
          <a:lstStyle/>
          <a:p>
            <a:pPr>
              <a:spcBef>
                <a:spcPct val="50000"/>
              </a:spcBef>
            </a:pPr>
            <a:r>
              <a:rPr lang="en-US"/>
              <a:t>	</a:t>
            </a:r>
            <a:r>
              <a:rPr lang="en-US" sz="4400" b="1">
                <a:solidFill>
                  <a:schemeClr val="accent2"/>
                </a:solidFill>
              </a:rPr>
              <a:t>Trong tiết tập làm văn hôm nay, các em sẽ tiếp tục luyện tập lập chương trình hoạt động cho một hoạt động tập thể góp phần giữ gìn trật tự, an ninh. Các em dựa vào dàn ý đã cho, dựa vào những kiến thức đã ghi chép được để lập chương trình hoạt động sao cho tốt nhé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untitled%20096"/>
          <p:cNvPicPr>
            <a:picLocks noChangeAspect="1" noChangeArrowheads="1"/>
          </p:cNvPicPr>
          <p:nvPr/>
        </p:nvPicPr>
        <p:blipFill>
          <a:blip r:embed="rId2"/>
          <a:srcRect/>
          <a:stretch>
            <a:fillRect/>
          </a:stretch>
        </p:blipFill>
        <p:spPr bwMode="auto">
          <a:xfrm>
            <a:off x="1238250" y="690563"/>
            <a:ext cx="6667500" cy="5476875"/>
          </a:xfrm>
          <a:prstGeom prst="rect">
            <a:avLst/>
          </a:prstGeom>
          <a:noFill/>
          <a:ln w="9525">
            <a:noFill/>
            <a:miter lim="800000"/>
            <a:headEnd/>
            <a:tailEnd/>
          </a:ln>
        </p:spPr>
      </p:pic>
      <p:pic>
        <p:nvPicPr>
          <p:cNvPr id="7171" name="Picture 3" descr="untitled%20096"/>
          <p:cNvPicPr>
            <a:picLocks noChangeAspect="1" noChangeArrowheads="1"/>
          </p:cNvPicPr>
          <p:nvPr/>
        </p:nvPicPr>
        <p:blipFill>
          <a:blip r:embed="rId2"/>
          <a:srcRect/>
          <a:stretch>
            <a:fillRect/>
          </a:stretch>
        </p:blipFill>
        <p:spPr bwMode="auto">
          <a:xfrm>
            <a:off x="0" y="-76200"/>
            <a:ext cx="9144000" cy="6858000"/>
          </a:xfrm>
          <a:prstGeom prst="rect">
            <a:avLst/>
          </a:prstGeom>
          <a:noFill/>
          <a:ln w="9525">
            <a:noFill/>
            <a:miter lim="800000"/>
            <a:headEnd/>
            <a:tailEnd/>
          </a:ln>
        </p:spPr>
      </p:pic>
      <p:sp>
        <p:nvSpPr>
          <p:cNvPr id="7172" name="Rectangle 5"/>
          <p:cNvSpPr>
            <a:spLocks noChangeArrowheads="1"/>
          </p:cNvSpPr>
          <p:nvPr/>
        </p:nvSpPr>
        <p:spPr bwMode="auto">
          <a:xfrm>
            <a:off x="3352800" y="577850"/>
            <a:ext cx="2971800" cy="641350"/>
          </a:xfrm>
          <a:prstGeom prst="rect">
            <a:avLst/>
          </a:prstGeom>
          <a:noFill/>
          <a:ln w="9525">
            <a:noFill/>
            <a:miter lim="800000"/>
            <a:headEnd/>
            <a:tailEnd/>
          </a:ln>
        </p:spPr>
        <p:txBody>
          <a:bodyPr>
            <a:spAutoFit/>
          </a:bodyPr>
          <a:lstStyle/>
          <a:p>
            <a:r>
              <a:rPr lang="en-US" sz="3600" b="1" u="sng">
                <a:solidFill>
                  <a:srgbClr val="0000FF"/>
                </a:solidFill>
              </a:rPr>
              <a:t>Tập làm văn</a:t>
            </a:r>
          </a:p>
        </p:txBody>
      </p:sp>
      <p:sp>
        <p:nvSpPr>
          <p:cNvPr id="8198" name="Text Box 6"/>
          <p:cNvSpPr txBox="1">
            <a:spLocks noChangeArrowheads="1"/>
          </p:cNvSpPr>
          <p:nvPr/>
        </p:nvSpPr>
        <p:spPr bwMode="auto">
          <a:xfrm>
            <a:off x="152400" y="2346325"/>
            <a:ext cx="8915400" cy="701675"/>
          </a:xfrm>
          <a:prstGeom prst="rect">
            <a:avLst/>
          </a:prstGeom>
          <a:noFill/>
          <a:ln w="9525">
            <a:noFill/>
            <a:miter lim="800000"/>
            <a:headEnd/>
            <a:tailEnd/>
          </a:ln>
        </p:spPr>
        <p:txBody>
          <a:bodyPr>
            <a:spAutoFit/>
          </a:bodyPr>
          <a:lstStyle/>
          <a:p>
            <a:pPr algn="ctr">
              <a:spcBef>
                <a:spcPct val="50000"/>
              </a:spcBef>
            </a:pPr>
            <a:r>
              <a:rPr lang="en-US" sz="4000" b="1">
                <a:solidFill>
                  <a:srgbClr val="CC0000"/>
                </a:solidFill>
              </a:rPr>
              <a:t>LẬP CHƯƠNG TRÌNH HOẠT ĐỘNG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8198">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8198">
                                            <p:txEl>
                                              <p:pRg st="0" end="0"/>
                                            </p:txEl>
                                          </p:spTgt>
                                        </p:tgtEl>
                                        <p:attrNameLst>
                                          <p:attrName>ppt_w</p:attrName>
                                        </p:attrNameLst>
                                      </p:cBhvr>
                                    </p:anim>
                                    <p:anim by="(#ppt_w*0.50)" calcmode="lin" valueType="num">
                                      <p:cBhvr>
                                        <p:cTn id="8" dur="500" decel="50000" autoRev="1" fill="hold">
                                          <p:stCondLst>
                                            <p:cond delay="0"/>
                                          </p:stCondLst>
                                        </p:cTn>
                                        <p:tgtEl>
                                          <p:spTgt spid="8198">
                                            <p:txEl>
                                              <p:pRg st="0" end="0"/>
                                            </p:txEl>
                                          </p:spTgt>
                                        </p:tgtEl>
                                        <p:attrNameLst>
                                          <p:attrName>ppt_x</p:attrName>
                                        </p:attrNameLst>
                                      </p:cBhvr>
                                    </p:anim>
                                    <p:anim from="(-#ppt_h/2)" to="(#ppt_y)" calcmode="lin" valueType="num">
                                      <p:cBhvr>
                                        <p:cTn id="9" dur="1000" fill="hold">
                                          <p:stCondLst>
                                            <p:cond delay="0"/>
                                          </p:stCondLst>
                                        </p:cTn>
                                        <p:tgtEl>
                                          <p:spTgt spid="8198">
                                            <p:txEl>
                                              <p:pRg st="0" end="0"/>
                                            </p:txEl>
                                          </p:spTgt>
                                        </p:tgtEl>
                                        <p:attrNameLst>
                                          <p:attrName>ppt_y</p:attrName>
                                        </p:attrNameLst>
                                      </p:cBhvr>
                                    </p:anim>
                                    <p:animRot by="21600000">
                                      <p:cBhvr>
                                        <p:cTn id="10" dur="1000" fill="hold">
                                          <p:stCondLst>
                                            <p:cond delay="0"/>
                                          </p:stCondLst>
                                        </p:cTn>
                                        <p:tgtEl>
                                          <p:spTgt spid="8198">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ext Box 4"/>
          <p:cNvSpPr txBox="1">
            <a:spLocks noChangeArrowheads="1"/>
          </p:cNvSpPr>
          <p:nvPr/>
        </p:nvSpPr>
        <p:spPr bwMode="auto">
          <a:xfrm>
            <a:off x="152400" y="239713"/>
            <a:ext cx="8991600" cy="5848350"/>
          </a:xfrm>
          <a:prstGeom prst="rect">
            <a:avLst/>
          </a:prstGeom>
          <a:noFill/>
          <a:ln w="9525">
            <a:noFill/>
            <a:miter lim="800000"/>
            <a:headEnd/>
            <a:tailEnd/>
          </a:ln>
        </p:spPr>
        <p:txBody>
          <a:bodyPr>
            <a:spAutoFit/>
          </a:bodyPr>
          <a:lstStyle/>
          <a:p>
            <a:pPr>
              <a:spcBef>
                <a:spcPct val="50000"/>
              </a:spcBef>
            </a:pPr>
            <a:r>
              <a:rPr lang="en-US" sz="4400" b="1" u="sng">
                <a:solidFill>
                  <a:srgbClr val="0000FF"/>
                </a:solidFill>
              </a:rPr>
              <a:t>Đề bài </a:t>
            </a:r>
            <a:r>
              <a:rPr lang="en-US" sz="4400" b="1">
                <a:solidFill>
                  <a:srgbClr val="0000FF"/>
                </a:solidFill>
              </a:rPr>
              <a:t>: Để hưởng ứng phong trào “Em là chiến sĩ nhỏ”, ban chỉ huy liên đội trường em dự kiến tổ chức một số hoạt động sau :	1. Tuần hành tuyên truyền 		về an toàn giao thông.</a:t>
            </a:r>
          </a:p>
          <a:p>
            <a:pPr>
              <a:spcBef>
                <a:spcPct val="50000"/>
              </a:spcBef>
            </a:pPr>
            <a:r>
              <a:rPr lang="en-US" sz="4400" b="1">
                <a:solidFill>
                  <a:srgbClr val="0000FF"/>
                </a:solidFill>
              </a:rPr>
              <a:t>		2. Triển lãm về an toàn 			giao thông.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9220">
                                            <p:txEl>
                                              <p:pRg st="0" end="0"/>
                                            </p:txEl>
                                          </p:spTgt>
                                        </p:tgtEl>
                                        <p:attrNameLst>
                                          <p:attrName>style.visibility</p:attrName>
                                        </p:attrNameLst>
                                      </p:cBhvr>
                                      <p:to>
                                        <p:strVal val="visible"/>
                                      </p:to>
                                    </p:set>
                                    <p:anim calcmode="lin" valueType="num">
                                      <p:cBhvr>
                                        <p:cTn id="7" dur="1000" fill="hold"/>
                                        <p:tgtEl>
                                          <p:spTgt spid="9220">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9220">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9220">
                                            <p:txEl>
                                              <p:pRg st="0" end="0"/>
                                            </p:txEl>
                                          </p:spTgt>
                                        </p:tgtEl>
                                      </p:cBhvr>
                                    </p:animEffect>
                                  </p:childTnLst>
                                </p:cTn>
                              </p:par>
                              <p:par>
                                <p:cTn id="10" presetID="29" presetClass="entr" presetSubtype="0" fill="hold" nodeType="withEffect">
                                  <p:stCondLst>
                                    <p:cond delay="0"/>
                                  </p:stCondLst>
                                  <p:childTnLst>
                                    <p:set>
                                      <p:cBhvr>
                                        <p:cTn id="11" dur="1" fill="hold">
                                          <p:stCondLst>
                                            <p:cond delay="0"/>
                                          </p:stCondLst>
                                        </p:cTn>
                                        <p:tgtEl>
                                          <p:spTgt spid="9220">
                                            <p:txEl>
                                              <p:pRg st="1" end="1"/>
                                            </p:txEl>
                                          </p:spTgt>
                                        </p:tgtEl>
                                        <p:attrNameLst>
                                          <p:attrName>style.visibility</p:attrName>
                                        </p:attrNameLst>
                                      </p:cBhvr>
                                      <p:to>
                                        <p:strVal val="visible"/>
                                      </p:to>
                                    </p:set>
                                    <p:anim calcmode="lin" valueType="num">
                                      <p:cBhvr>
                                        <p:cTn id="12" dur="1000" fill="hold"/>
                                        <p:tgtEl>
                                          <p:spTgt spid="9220">
                                            <p:txEl>
                                              <p:pRg st="1" end="1"/>
                                            </p:txEl>
                                          </p:spTgt>
                                        </p:tgtEl>
                                        <p:attrNameLst>
                                          <p:attrName>ppt_x</p:attrName>
                                        </p:attrNameLst>
                                      </p:cBhvr>
                                      <p:tavLst>
                                        <p:tav tm="0">
                                          <p:val>
                                            <p:strVal val="#ppt_x-.2"/>
                                          </p:val>
                                        </p:tav>
                                        <p:tav tm="100000">
                                          <p:val>
                                            <p:strVal val="#ppt_x"/>
                                          </p:val>
                                        </p:tav>
                                      </p:tavLst>
                                    </p:anim>
                                    <p:anim calcmode="lin" valueType="num">
                                      <p:cBhvr>
                                        <p:cTn id="13" dur="1000" fill="hold"/>
                                        <p:tgtEl>
                                          <p:spTgt spid="9220">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922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p:cNvSpPr txBox="1">
            <a:spLocks noChangeArrowheads="1"/>
          </p:cNvSpPr>
          <p:nvPr/>
        </p:nvSpPr>
        <p:spPr bwMode="auto">
          <a:xfrm>
            <a:off x="0" y="-76200"/>
            <a:ext cx="9144000" cy="6524625"/>
          </a:xfrm>
          <a:prstGeom prst="rect">
            <a:avLst/>
          </a:prstGeom>
          <a:noFill/>
          <a:ln w="9525">
            <a:noFill/>
            <a:miter lim="800000"/>
            <a:headEnd/>
            <a:tailEnd/>
          </a:ln>
        </p:spPr>
        <p:txBody>
          <a:bodyPr>
            <a:spAutoFit/>
          </a:bodyPr>
          <a:lstStyle/>
          <a:p>
            <a:r>
              <a:rPr lang="en-US" sz="4400" b="1">
                <a:solidFill>
                  <a:srgbClr val="0000FF"/>
                </a:solidFill>
              </a:rPr>
              <a:t>	</a:t>
            </a:r>
            <a:r>
              <a:rPr lang="en-US" sz="4400">
                <a:solidFill>
                  <a:srgbClr val="0000FF"/>
                </a:solidFill>
              </a:rPr>
              <a:t>3. Thi vẽ tranh, sáng tác thơ, truyện về an toàn giao thông.</a:t>
            </a:r>
          </a:p>
          <a:p>
            <a:r>
              <a:rPr lang="en-US" sz="4400">
                <a:solidFill>
                  <a:srgbClr val="0000FF"/>
                </a:solidFill>
              </a:rPr>
              <a:t>	4. Phát thanh tuyên truyền về phòng cháy, chữa cháy.</a:t>
            </a:r>
          </a:p>
          <a:p>
            <a:r>
              <a:rPr lang="en-US" sz="4400">
                <a:solidFill>
                  <a:srgbClr val="0000FF"/>
                </a:solidFill>
              </a:rPr>
              <a:t>	5. Thăm các chú công an giao thông hoặc công an biên phòng. </a:t>
            </a:r>
          </a:p>
          <a:p>
            <a:r>
              <a:rPr lang="en-US" sz="4400">
                <a:solidFill>
                  <a:srgbClr val="0000FF"/>
                </a:solidFill>
              </a:rPr>
              <a:t>	Em hãy lập chương trình cho một trong các hoạt động trên.</a:t>
            </a:r>
          </a:p>
          <a:p>
            <a:pPr>
              <a:spcBef>
                <a:spcPct val="50000"/>
              </a:spcBef>
            </a:pPr>
            <a:endParaRPr lang="en-US" sz="440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5"/>
          <p:cNvSpPr txBox="1">
            <a:spLocks noChangeArrowheads="1"/>
          </p:cNvSpPr>
          <p:nvPr/>
        </p:nvSpPr>
        <p:spPr bwMode="auto">
          <a:xfrm>
            <a:off x="0" y="-76200"/>
            <a:ext cx="9144000" cy="7416800"/>
          </a:xfrm>
          <a:prstGeom prst="rect">
            <a:avLst/>
          </a:prstGeom>
          <a:noFill/>
          <a:ln w="9525">
            <a:noFill/>
            <a:miter lim="800000"/>
            <a:headEnd/>
            <a:tailEnd/>
          </a:ln>
        </p:spPr>
        <p:txBody>
          <a:bodyPr>
            <a:spAutoFit/>
          </a:bodyPr>
          <a:lstStyle/>
          <a:p>
            <a:r>
              <a:rPr lang="en-US" sz="4400">
                <a:solidFill>
                  <a:srgbClr val="0000FF"/>
                </a:solidFill>
              </a:rPr>
              <a:t>	1/ </a:t>
            </a:r>
            <a:r>
              <a:rPr lang="en-US" sz="4400" u="sng">
                <a:solidFill>
                  <a:srgbClr val="0000FF"/>
                </a:solidFill>
              </a:rPr>
              <a:t>Mục đích </a:t>
            </a:r>
            <a:r>
              <a:rPr lang="en-US" sz="4400">
                <a:solidFill>
                  <a:srgbClr val="0000FF"/>
                </a:solidFill>
              </a:rPr>
              <a:t>:</a:t>
            </a:r>
          </a:p>
          <a:p>
            <a:r>
              <a:rPr lang="en-US" sz="4000" b="1">
                <a:solidFill>
                  <a:srgbClr val="0000FF"/>
                </a:solidFill>
              </a:rPr>
              <a:t>- Góp phần vào công tác giữ gìn trật tự, an ninh như thế nào?</a:t>
            </a:r>
          </a:p>
          <a:p>
            <a:r>
              <a:rPr lang="en-US" sz="4000" b="1">
                <a:solidFill>
                  <a:srgbClr val="0000FF"/>
                </a:solidFill>
              </a:rPr>
              <a:t>- Rèn luyện những đức tính, những phẩm chất gì cho mỗi đội </a:t>
            </a:r>
          </a:p>
          <a:p>
            <a:r>
              <a:rPr lang="en-US" sz="4000" b="1">
                <a:solidFill>
                  <a:srgbClr val="0000FF"/>
                </a:solidFill>
              </a:rPr>
              <a:t>viên ?</a:t>
            </a:r>
          </a:p>
          <a:p>
            <a:r>
              <a:rPr lang="en-US" sz="4000" b="1">
                <a:solidFill>
                  <a:srgbClr val="0000FF"/>
                </a:solidFill>
              </a:rPr>
              <a:t>	2/ </a:t>
            </a:r>
            <a:r>
              <a:rPr lang="en-US" sz="4000" b="1" u="sng">
                <a:solidFill>
                  <a:srgbClr val="0000FF"/>
                </a:solidFill>
              </a:rPr>
              <a:t>Phân công chuẩn bị </a:t>
            </a:r>
            <a:r>
              <a:rPr lang="en-US" sz="4000" b="1">
                <a:solidFill>
                  <a:srgbClr val="0000FF"/>
                </a:solidFill>
              </a:rPr>
              <a:t>:</a:t>
            </a:r>
          </a:p>
          <a:p>
            <a:r>
              <a:rPr lang="en-US" sz="4000" b="1">
                <a:solidFill>
                  <a:srgbClr val="0000FF"/>
                </a:solidFill>
              </a:rPr>
              <a:t>- Chuẩn bị các dụng cụ, phương tiện phục vụ cho hoạt động.</a:t>
            </a:r>
          </a:p>
          <a:p>
            <a:r>
              <a:rPr lang="en-US" sz="4000" b="1">
                <a:solidFill>
                  <a:srgbClr val="0000FF"/>
                </a:solidFill>
              </a:rPr>
              <a:t>- Chuẩn bị các hoạt động cụ thể.</a:t>
            </a:r>
          </a:p>
          <a:p>
            <a:pPr>
              <a:spcBef>
                <a:spcPct val="50000"/>
              </a:spcBef>
            </a:pPr>
            <a:endParaRPr lang="en-US" sz="440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58</TotalTime>
  <Words>195</Words>
  <Application>Microsoft Office PowerPoint</Application>
  <PresentationFormat>On-screen Show (4:3)</PresentationFormat>
  <Paragraphs>41</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Computer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Welcome</dc:creator>
  <cp:lastModifiedBy>CSTeam</cp:lastModifiedBy>
  <cp:revision>6</cp:revision>
  <dcterms:created xsi:type="dcterms:W3CDTF">2010-01-28T15:25:56Z</dcterms:created>
  <dcterms:modified xsi:type="dcterms:W3CDTF">2016-06-30T03:19:23Z</dcterms:modified>
</cp:coreProperties>
</file>