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4" r:id="rId6"/>
    <p:sldId id="278" r:id="rId7"/>
    <p:sldId id="266" r:id="rId8"/>
    <p:sldId id="263" r:id="rId9"/>
    <p:sldId id="268" r:id="rId10"/>
    <p:sldId id="269" r:id="rId11"/>
    <p:sldId id="271" r:id="rId12"/>
    <p:sldId id="273" r:id="rId13"/>
    <p:sldId id="275" r:id="rId14"/>
    <p:sldId id="276" r:id="rId1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CC0066"/>
    <a:srgbClr val="3333FF"/>
    <a:srgbClr val="FF0066"/>
    <a:srgbClr val="00FF00"/>
    <a:srgbClr val="800000"/>
    <a:srgbClr val="0000CC"/>
    <a:srgbClr val="FF0000"/>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68C8EFB-E678-482C-BF83-259D1EE6A72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60D0A23-823A-4434-90C8-7F223D55D14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63822E9-57F6-49F7-A315-5CDCA7DF864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F09E6BB-0B63-45E3-9AC5-EAAD3A1BB83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65DF5FF-DCDB-4F56-91D2-9070206B91B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16A31BC-41C9-4D8B-8DB6-A25C9062632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7FBBC9A-D982-48BE-930A-5F6A9FFAA30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C769DCB-38DC-49F5-810C-CE2FFBEC375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459A795-8B23-4F5E-85FF-FF79215D2A7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63A6C22-0A72-4280-B539-C51089D72A9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4507939-BC4E-45AE-9188-D5C75DA899F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E35BC18-2B2F-4110-B3EE-153F4B108DA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nimfactory.com/animations/nature/flowers/butterflies_flowers_md_clr.gif" TargetMode="External"/><Relationship Id="rId7" Type="http://schemas.openxmlformats.org/officeDocument/2006/relationships/image" Target="../media/image29.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hyperlink" Target="http://www.glitter-graphics.com/" TargetMode="External"/><Relationship Id="rId4" Type="http://schemas.openxmlformats.org/officeDocument/2006/relationships/image" Target="../media/image24.gif"/></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1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1.w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slide" Target="slide7.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21.gif"/><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hyperlink" Target="http://animfactory.com/animations/nature/flowers/butterflies_flowers_md_clr.gi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p>
        </p:txBody>
      </p:sp>
      <p:sp>
        <p:nvSpPr>
          <p:cNvPr id="2051" name="Rectangle 3"/>
          <p:cNvSpPr>
            <a:spLocks noGrp="1" noChangeArrowheads="1"/>
          </p:cNvSpPr>
          <p:nvPr>
            <p:ph type="body" idx="1"/>
          </p:nvPr>
        </p:nvSpPr>
        <p:spPr/>
        <p:txBody>
          <a:bodyPr/>
          <a:lstStyle/>
          <a:p>
            <a:pPr eaLnBrk="1" hangingPunct="1"/>
            <a:endParaRPr lang="en-US" smtClean="0"/>
          </a:p>
        </p:txBody>
      </p:sp>
      <p:pic>
        <p:nvPicPr>
          <p:cNvPr id="2052" name="Picture 4" descr="imagesCAWFQ0U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3" name="Text Box 6"/>
          <p:cNvSpPr txBox="1">
            <a:spLocks noChangeArrowheads="1"/>
          </p:cNvSpPr>
          <p:nvPr/>
        </p:nvSpPr>
        <p:spPr bwMode="auto">
          <a:xfrm>
            <a:off x="3995738" y="898525"/>
            <a:ext cx="1439862" cy="396875"/>
          </a:xfrm>
          <a:prstGeom prst="rect">
            <a:avLst/>
          </a:prstGeom>
          <a:noFill/>
          <a:ln w="9525">
            <a:noFill/>
            <a:miter lim="800000"/>
            <a:headEnd/>
            <a:tailEnd/>
          </a:ln>
        </p:spPr>
        <p:txBody>
          <a:bodyPr>
            <a:spAutoFit/>
          </a:bodyPr>
          <a:lstStyle/>
          <a:p>
            <a:pPr>
              <a:spcBef>
                <a:spcPct val="50000"/>
              </a:spcBef>
            </a:pPr>
            <a:r>
              <a:rPr lang="en-GB" sz="2000" u="sng">
                <a:solidFill>
                  <a:srgbClr val="FFFF00"/>
                </a:solidFill>
              </a:rPr>
              <a:t>Tập đọc:</a:t>
            </a:r>
          </a:p>
        </p:txBody>
      </p:sp>
      <p:sp>
        <p:nvSpPr>
          <p:cNvPr id="3079" name="Text Box 7"/>
          <p:cNvSpPr txBox="1">
            <a:spLocks noChangeArrowheads="1"/>
          </p:cNvSpPr>
          <p:nvPr/>
        </p:nvSpPr>
        <p:spPr bwMode="auto">
          <a:xfrm>
            <a:off x="1979613" y="1700213"/>
            <a:ext cx="6192837" cy="854075"/>
          </a:xfrm>
          <a:prstGeom prst="rect">
            <a:avLst/>
          </a:prstGeom>
          <a:noFill/>
          <a:ln w="9525">
            <a:noFill/>
            <a:miter lim="800000"/>
            <a:headEnd/>
            <a:tailEnd/>
          </a:ln>
        </p:spPr>
        <p:txBody>
          <a:bodyPr>
            <a:spAutoFit/>
          </a:bodyPr>
          <a:lstStyle/>
          <a:p>
            <a:pPr algn="ctr">
              <a:spcBef>
                <a:spcPct val="50000"/>
              </a:spcBef>
            </a:pPr>
            <a:r>
              <a:rPr lang="en-GB" sz="2000" b="1">
                <a:solidFill>
                  <a:srgbClr val="FFFF00"/>
                </a:solidFill>
              </a:rPr>
              <a:t>Kiểm tra bài cũ:</a:t>
            </a:r>
          </a:p>
          <a:p>
            <a:pPr>
              <a:spcBef>
                <a:spcPct val="50000"/>
              </a:spcBef>
            </a:pPr>
            <a:r>
              <a:rPr lang="en-GB" sz="2000" b="1">
                <a:solidFill>
                  <a:srgbClr val="FFFF00"/>
                </a:solidFill>
              </a:rPr>
              <a:t>- Đọc thuộc lòng bài “Sang năm con lên bảy”.</a:t>
            </a:r>
          </a:p>
        </p:txBody>
      </p:sp>
      <p:sp>
        <p:nvSpPr>
          <p:cNvPr id="3080" name="Text Box 8"/>
          <p:cNvSpPr txBox="1">
            <a:spLocks noChangeArrowheads="1"/>
          </p:cNvSpPr>
          <p:nvPr/>
        </p:nvSpPr>
        <p:spPr bwMode="auto">
          <a:xfrm>
            <a:off x="1979613" y="2924175"/>
            <a:ext cx="6480175" cy="396875"/>
          </a:xfrm>
          <a:prstGeom prst="rect">
            <a:avLst/>
          </a:prstGeom>
          <a:noFill/>
          <a:ln w="9525">
            <a:noFill/>
            <a:miter lim="800000"/>
            <a:headEnd/>
            <a:tailEnd/>
          </a:ln>
        </p:spPr>
        <p:txBody>
          <a:bodyPr>
            <a:spAutoFit/>
          </a:bodyPr>
          <a:lstStyle/>
          <a:p>
            <a:pPr>
              <a:spcBef>
                <a:spcPct val="50000"/>
              </a:spcBef>
            </a:pPr>
            <a:r>
              <a:rPr lang="en-GB">
                <a:solidFill>
                  <a:srgbClr val="FFFF00"/>
                </a:solidFill>
              </a:rPr>
              <a:t>- </a:t>
            </a:r>
            <a:r>
              <a:rPr lang="en-GB" sz="2000" b="1">
                <a:solidFill>
                  <a:srgbClr val="FFFF00"/>
                </a:solidFill>
              </a:rPr>
              <a:t>Qua bài thơ, người cha muốn khuyên con điều gì?</a:t>
            </a:r>
          </a:p>
        </p:txBody>
      </p:sp>
      <p:sp>
        <p:nvSpPr>
          <p:cNvPr id="3081" name="Text Box 9"/>
          <p:cNvSpPr txBox="1">
            <a:spLocks noChangeArrowheads="1"/>
          </p:cNvSpPr>
          <p:nvPr/>
        </p:nvSpPr>
        <p:spPr bwMode="auto">
          <a:xfrm>
            <a:off x="1979613" y="3789363"/>
            <a:ext cx="6408737" cy="1006475"/>
          </a:xfrm>
          <a:prstGeom prst="rect">
            <a:avLst/>
          </a:prstGeom>
          <a:noFill/>
          <a:ln w="9525">
            <a:noFill/>
            <a:miter lim="800000"/>
            <a:headEnd/>
            <a:tailEnd/>
          </a:ln>
        </p:spPr>
        <p:txBody>
          <a:bodyPr>
            <a:spAutoFit/>
          </a:bodyPr>
          <a:lstStyle/>
          <a:p>
            <a:pPr algn="just">
              <a:spcBef>
                <a:spcPct val="50000"/>
              </a:spcBef>
            </a:pPr>
            <a:r>
              <a:rPr lang="en-GB"/>
              <a:t>    </a:t>
            </a:r>
            <a:r>
              <a:rPr lang="en-GB" sz="2000" b="1">
                <a:solidFill>
                  <a:srgbClr val="FF3300"/>
                </a:solidFill>
              </a:rPr>
              <a:t>Khi lớn lên, giã từ thế giới tuổi thơ, con sẽ có một cuộc sống hạnh phúc thật sự do chính hai bàn tay con gây dựng nên.</a:t>
            </a:r>
          </a:p>
        </p:txBody>
      </p:sp>
      <p:pic>
        <p:nvPicPr>
          <p:cNvPr id="2057" name="Picture 10" descr="4b986fdc_2c47d7a2_10wiji1_jpg"/>
          <p:cNvPicPr>
            <a:picLocks noChangeAspect="1" noChangeArrowheads="1" noCrop="1"/>
          </p:cNvPicPr>
          <p:nvPr/>
        </p:nvPicPr>
        <p:blipFill>
          <a:blip r:embed="rId3"/>
          <a:srcRect/>
          <a:stretch>
            <a:fillRect/>
          </a:stretch>
        </p:blipFill>
        <p:spPr bwMode="auto">
          <a:xfrm>
            <a:off x="0" y="0"/>
            <a:ext cx="1476375" cy="1844675"/>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checkerboard(across)">
                                      <p:cBhvr>
                                        <p:cTn id="7" dur="500"/>
                                        <p:tgtEl>
                                          <p:spTgt spid="3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wipe(down)">
                                      <p:cBhvr>
                                        <p:cTn id="12" dur="580">
                                          <p:stCondLst>
                                            <p:cond delay="0"/>
                                          </p:stCondLst>
                                        </p:cTn>
                                        <p:tgtEl>
                                          <p:spTgt spid="3080"/>
                                        </p:tgtEl>
                                      </p:cBhvr>
                                    </p:animEffect>
                                    <p:anim calcmode="lin" valueType="num">
                                      <p:cBhvr>
                                        <p:cTn id="13"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18" dur="26">
                                          <p:stCondLst>
                                            <p:cond delay="650"/>
                                          </p:stCondLst>
                                        </p:cTn>
                                        <p:tgtEl>
                                          <p:spTgt spid="3080"/>
                                        </p:tgtEl>
                                      </p:cBhvr>
                                      <p:to x="100000" y="60000"/>
                                    </p:animScale>
                                    <p:animScale>
                                      <p:cBhvr>
                                        <p:cTn id="19" dur="166" decel="50000">
                                          <p:stCondLst>
                                            <p:cond delay="676"/>
                                          </p:stCondLst>
                                        </p:cTn>
                                        <p:tgtEl>
                                          <p:spTgt spid="3080"/>
                                        </p:tgtEl>
                                      </p:cBhvr>
                                      <p:to x="100000" y="100000"/>
                                    </p:animScale>
                                    <p:animScale>
                                      <p:cBhvr>
                                        <p:cTn id="20" dur="26">
                                          <p:stCondLst>
                                            <p:cond delay="1312"/>
                                          </p:stCondLst>
                                        </p:cTn>
                                        <p:tgtEl>
                                          <p:spTgt spid="3080"/>
                                        </p:tgtEl>
                                      </p:cBhvr>
                                      <p:to x="100000" y="80000"/>
                                    </p:animScale>
                                    <p:animScale>
                                      <p:cBhvr>
                                        <p:cTn id="21" dur="166" decel="50000">
                                          <p:stCondLst>
                                            <p:cond delay="1338"/>
                                          </p:stCondLst>
                                        </p:cTn>
                                        <p:tgtEl>
                                          <p:spTgt spid="3080"/>
                                        </p:tgtEl>
                                      </p:cBhvr>
                                      <p:to x="100000" y="100000"/>
                                    </p:animScale>
                                    <p:animScale>
                                      <p:cBhvr>
                                        <p:cTn id="22" dur="26">
                                          <p:stCondLst>
                                            <p:cond delay="1642"/>
                                          </p:stCondLst>
                                        </p:cTn>
                                        <p:tgtEl>
                                          <p:spTgt spid="3080"/>
                                        </p:tgtEl>
                                      </p:cBhvr>
                                      <p:to x="100000" y="90000"/>
                                    </p:animScale>
                                    <p:animScale>
                                      <p:cBhvr>
                                        <p:cTn id="23" dur="166" decel="50000">
                                          <p:stCondLst>
                                            <p:cond delay="1668"/>
                                          </p:stCondLst>
                                        </p:cTn>
                                        <p:tgtEl>
                                          <p:spTgt spid="3080"/>
                                        </p:tgtEl>
                                      </p:cBhvr>
                                      <p:to x="100000" y="100000"/>
                                    </p:animScale>
                                    <p:animScale>
                                      <p:cBhvr>
                                        <p:cTn id="24" dur="26">
                                          <p:stCondLst>
                                            <p:cond delay="1808"/>
                                          </p:stCondLst>
                                        </p:cTn>
                                        <p:tgtEl>
                                          <p:spTgt spid="3080"/>
                                        </p:tgtEl>
                                      </p:cBhvr>
                                      <p:to x="100000" y="95000"/>
                                    </p:animScale>
                                    <p:animScale>
                                      <p:cBhvr>
                                        <p:cTn id="25" dur="166" decel="50000">
                                          <p:stCondLst>
                                            <p:cond delay="1834"/>
                                          </p:stCondLst>
                                        </p:cTn>
                                        <p:tgtEl>
                                          <p:spTgt spid="3080"/>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3081"/>
                                        </p:tgtEl>
                                        <p:attrNameLst>
                                          <p:attrName>style.visibility</p:attrName>
                                        </p:attrNameLst>
                                      </p:cBhvr>
                                      <p:to>
                                        <p:strVal val="visible"/>
                                      </p:to>
                                    </p:set>
                                    <p:anim calcmode="lin" valueType="num">
                                      <p:cBhvr additive="base">
                                        <p:cTn id="30" dur="5000" fill="hold"/>
                                        <p:tgtEl>
                                          <p:spTgt spid="3081"/>
                                        </p:tgtEl>
                                        <p:attrNameLst>
                                          <p:attrName>ppt_x</p:attrName>
                                        </p:attrNameLst>
                                      </p:cBhvr>
                                      <p:tavLst>
                                        <p:tav tm="0">
                                          <p:val>
                                            <p:strVal val="#ppt_x"/>
                                          </p:val>
                                        </p:tav>
                                        <p:tav tm="100000">
                                          <p:val>
                                            <p:strVal val="#ppt_x"/>
                                          </p:val>
                                        </p:tav>
                                      </p:tavLst>
                                    </p:anim>
                                    <p:anim calcmode="lin" valueType="num">
                                      <p:cBhvr additive="base">
                                        <p:cTn id="31" dur="5000" fill="hold"/>
                                        <p:tgtEl>
                                          <p:spTgt spid="30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0" grpId="0"/>
      <p:bldP spid="308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type="body" idx="1"/>
          </p:nvPr>
        </p:nvSpPr>
        <p:spPr/>
        <p:txBody>
          <a:bodyPr/>
          <a:lstStyle/>
          <a:p>
            <a:pPr eaLnBrk="1" hangingPunct="1"/>
            <a:endParaRPr lang="en-US" smtClean="0"/>
          </a:p>
        </p:txBody>
      </p:sp>
      <p:pic>
        <p:nvPicPr>
          <p:cNvPr id="11268" name="Picture 4" descr="MIL10046"/>
          <p:cNvPicPr>
            <a:picLocks noChangeAspect="1" noChangeArrowheads="1"/>
          </p:cNvPicPr>
          <p:nvPr/>
        </p:nvPicPr>
        <p:blipFill>
          <a:blip r:embed="rId2"/>
          <a:srcRect/>
          <a:stretch>
            <a:fillRect/>
          </a:stretch>
        </p:blipFill>
        <p:spPr bwMode="auto">
          <a:xfrm>
            <a:off x="0" y="0"/>
            <a:ext cx="9144000" cy="6894513"/>
          </a:xfrm>
          <a:prstGeom prst="rect">
            <a:avLst/>
          </a:prstGeom>
          <a:noFill/>
          <a:ln w="9525">
            <a:noFill/>
            <a:miter lim="800000"/>
            <a:headEnd/>
            <a:tailEnd/>
          </a:ln>
        </p:spPr>
      </p:pic>
      <p:sp>
        <p:nvSpPr>
          <p:cNvPr id="11269" name="Text Box 6"/>
          <p:cNvSpPr txBox="1">
            <a:spLocks noChangeArrowheads="1"/>
          </p:cNvSpPr>
          <p:nvPr/>
        </p:nvSpPr>
        <p:spPr bwMode="auto">
          <a:xfrm>
            <a:off x="1908175" y="1700213"/>
            <a:ext cx="5616575" cy="701675"/>
          </a:xfrm>
          <a:prstGeom prst="rect">
            <a:avLst/>
          </a:prstGeom>
          <a:noFill/>
          <a:ln w="9525">
            <a:noFill/>
            <a:miter lim="800000"/>
            <a:headEnd/>
            <a:tailEnd/>
          </a:ln>
        </p:spPr>
        <p:txBody>
          <a:bodyPr>
            <a:spAutoFit/>
          </a:bodyPr>
          <a:lstStyle/>
          <a:p>
            <a:pPr>
              <a:spcBef>
                <a:spcPct val="50000"/>
              </a:spcBef>
            </a:pPr>
            <a:r>
              <a:rPr lang="en-GB" sz="2000" u="sng">
                <a:solidFill>
                  <a:srgbClr val="0000CC"/>
                </a:solidFill>
              </a:rPr>
              <a:t>Thảo luận cặp câu 4:</a:t>
            </a:r>
            <a:r>
              <a:rPr lang="en-GB" sz="2000">
                <a:solidFill>
                  <a:srgbClr val="0000CC"/>
                </a:solidFill>
              </a:rPr>
              <a:t> Tìm những chi tiết cho thấy Rê- mi là một cậu bé rất hiếu học.</a:t>
            </a:r>
          </a:p>
        </p:txBody>
      </p:sp>
      <p:sp>
        <p:nvSpPr>
          <p:cNvPr id="17415" name="Text Box 7"/>
          <p:cNvSpPr txBox="1">
            <a:spLocks noChangeArrowheads="1"/>
          </p:cNvSpPr>
          <p:nvPr/>
        </p:nvSpPr>
        <p:spPr bwMode="auto">
          <a:xfrm>
            <a:off x="1763713" y="2492375"/>
            <a:ext cx="5616575" cy="2835275"/>
          </a:xfrm>
          <a:prstGeom prst="rect">
            <a:avLst/>
          </a:prstGeom>
          <a:noFill/>
          <a:ln w="9525">
            <a:noFill/>
            <a:miter lim="800000"/>
            <a:headEnd/>
            <a:tailEnd/>
          </a:ln>
        </p:spPr>
        <p:txBody>
          <a:bodyPr>
            <a:spAutoFit/>
          </a:bodyPr>
          <a:lstStyle/>
          <a:p>
            <a:pPr algn="just">
              <a:spcBef>
                <a:spcPct val="50000"/>
              </a:spcBef>
            </a:pPr>
            <a:r>
              <a:rPr lang="en-GB" sz="2000">
                <a:solidFill>
                  <a:srgbClr val="FF6600"/>
                </a:solidFill>
              </a:rPr>
              <a:t>+ Lúc nào trong </a:t>
            </a:r>
            <a:r>
              <a:rPr lang="en-GB" sz="2000" i="1" u="sng">
                <a:solidFill>
                  <a:srgbClr val="FF6600"/>
                </a:solidFill>
              </a:rPr>
              <a:t>túi Rê- mi cũng đầy những miếng gỗ dẹp</a:t>
            </a:r>
            <a:r>
              <a:rPr lang="en-GB" sz="2000">
                <a:solidFill>
                  <a:srgbClr val="FF6600"/>
                </a:solidFill>
              </a:rPr>
              <a:t>, chẳng bao lâu Rê- mi đã </a:t>
            </a:r>
            <a:r>
              <a:rPr lang="en-GB" sz="2000" i="1" u="sng">
                <a:solidFill>
                  <a:srgbClr val="FF6600"/>
                </a:solidFill>
              </a:rPr>
              <a:t>thuộc tất cả các chữ cái</a:t>
            </a:r>
            <a:r>
              <a:rPr lang="en-GB" sz="2000" i="1">
                <a:solidFill>
                  <a:srgbClr val="FF6600"/>
                </a:solidFill>
              </a:rPr>
              <a:t>.</a:t>
            </a:r>
          </a:p>
          <a:p>
            <a:pPr algn="just">
              <a:spcBef>
                <a:spcPct val="50000"/>
              </a:spcBef>
            </a:pPr>
            <a:r>
              <a:rPr lang="en-GB" sz="2000">
                <a:solidFill>
                  <a:srgbClr val="FF6600"/>
                </a:solidFill>
              </a:rPr>
              <a:t>+ Bị thầy chê trách: “Ca- pi sẽ biết đọc trước Rê- mi”, Rê- mi </a:t>
            </a:r>
            <a:r>
              <a:rPr lang="en-GB" sz="2000" i="1" u="sng">
                <a:solidFill>
                  <a:srgbClr val="FF6600"/>
                </a:solidFill>
              </a:rPr>
              <a:t>không dám sao nhãng một phút nào</a:t>
            </a:r>
            <a:r>
              <a:rPr lang="en-GB" sz="2000">
                <a:solidFill>
                  <a:srgbClr val="FF6600"/>
                </a:solidFill>
              </a:rPr>
              <a:t> nên ít lâu sau đã đọc được.</a:t>
            </a:r>
          </a:p>
          <a:p>
            <a:pPr algn="just">
              <a:spcBef>
                <a:spcPct val="50000"/>
              </a:spcBef>
            </a:pPr>
            <a:r>
              <a:rPr lang="en-GB" sz="2000">
                <a:solidFill>
                  <a:srgbClr val="FF6600"/>
                </a:solidFill>
              </a:rPr>
              <a:t>+ Khi thầy hỏi có thích học hát không, Rê- mi trả lời: </a:t>
            </a:r>
            <a:r>
              <a:rPr lang="en-GB" sz="2000" i="1" u="sng">
                <a:solidFill>
                  <a:srgbClr val="FF6600"/>
                </a:solidFill>
              </a:rPr>
              <a:t>Đấy là điều con thích nhất</a:t>
            </a:r>
            <a:r>
              <a:rPr lang="en-GB" sz="2000">
                <a:solidFill>
                  <a:srgbClr val="FF6600"/>
                </a:solidFill>
              </a:rPr>
              <a:t>.</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strips(downLeft)">
                                      <p:cBhvr>
                                        <p:cTn id="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z="4000" smtClean="0"/>
          </a:p>
        </p:txBody>
      </p:sp>
      <p:sp>
        <p:nvSpPr>
          <p:cNvPr id="12291" name="Rectangle 3"/>
          <p:cNvSpPr>
            <a:spLocks noGrp="1" noChangeArrowheads="1"/>
          </p:cNvSpPr>
          <p:nvPr>
            <p:ph type="body" idx="1"/>
          </p:nvPr>
        </p:nvSpPr>
        <p:spPr/>
        <p:txBody>
          <a:bodyPr/>
          <a:lstStyle/>
          <a:p>
            <a:pPr eaLnBrk="1" hangingPunct="1"/>
            <a:endParaRPr lang="en-US" sz="2800" smtClean="0"/>
          </a:p>
        </p:txBody>
      </p:sp>
      <p:pic>
        <p:nvPicPr>
          <p:cNvPr id="12292" name="Picture 4" descr="imagesCA2VS52J"/>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3" name="Text Box 6"/>
          <p:cNvSpPr txBox="1">
            <a:spLocks noChangeArrowheads="1"/>
          </p:cNvSpPr>
          <p:nvPr/>
        </p:nvSpPr>
        <p:spPr bwMode="auto">
          <a:xfrm>
            <a:off x="4067175" y="692150"/>
            <a:ext cx="1296988" cy="369888"/>
          </a:xfrm>
          <a:prstGeom prst="rect">
            <a:avLst/>
          </a:prstGeom>
          <a:noFill/>
          <a:ln w="9525">
            <a:noFill/>
            <a:miter lim="800000"/>
            <a:headEnd/>
            <a:tailEnd/>
          </a:ln>
        </p:spPr>
        <p:txBody>
          <a:bodyPr>
            <a:spAutoFit/>
          </a:bodyPr>
          <a:lstStyle/>
          <a:p>
            <a:pPr>
              <a:spcBef>
                <a:spcPct val="50000"/>
              </a:spcBef>
            </a:pPr>
            <a:r>
              <a:rPr lang="en-GB" u="sng">
                <a:solidFill>
                  <a:srgbClr val="FF00FF"/>
                </a:solidFill>
              </a:rPr>
              <a:t>Tập đọc:</a:t>
            </a:r>
          </a:p>
        </p:txBody>
      </p:sp>
      <p:sp>
        <p:nvSpPr>
          <p:cNvPr id="12294" name="WordArt 7"/>
          <p:cNvSpPr>
            <a:spLocks noChangeArrowheads="1" noChangeShapeType="1" noTextEdit="1"/>
          </p:cNvSpPr>
          <p:nvPr/>
        </p:nvSpPr>
        <p:spPr bwMode="auto">
          <a:xfrm>
            <a:off x="2700338" y="1125538"/>
            <a:ext cx="3744912" cy="287337"/>
          </a:xfrm>
          <a:prstGeom prst="rect">
            <a:avLst/>
          </a:prstGeom>
        </p:spPr>
        <p:txBody>
          <a:bodyPr wrap="none" fromWordArt="1">
            <a:prstTxWarp prst="textPlain">
              <a:avLst>
                <a:gd name="adj" fmla="val 50000"/>
              </a:avLst>
            </a:prstTxWarp>
          </a:bodyPr>
          <a:lstStyle/>
          <a:p>
            <a:pPr algn="ctr"/>
            <a:r>
              <a:rPr lang="vi-VN" sz="3200" kern="10">
                <a:ln w="9525">
                  <a:solidFill>
                    <a:srgbClr val="FFFF00"/>
                  </a:solidFill>
                  <a:round/>
                  <a:headEnd/>
                  <a:tailEnd/>
                </a:ln>
                <a:solidFill>
                  <a:srgbClr val="FFFF00"/>
                </a:solidFill>
                <a:effectLst>
                  <a:outerShdw dist="45791" dir="2021404" algn="ctr" rotWithShape="0">
                    <a:srgbClr val="B2B2B2">
                      <a:alpha val="79999"/>
                    </a:srgbClr>
                  </a:outerShdw>
                </a:effectLst>
                <a:latin typeface="Arial"/>
                <a:cs typeface="Arial"/>
              </a:rPr>
              <a:t>LỚP HỌC TRÊN ĐƯỜNG</a:t>
            </a:r>
            <a:endParaRPr lang="en-US" sz="3200" kern="10">
              <a:ln w="9525">
                <a:solidFill>
                  <a:srgbClr val="FFFF00"/>
                </a:solidFill>
                <a:round/>
                <a:headEnd/>
                <a:tailEnd/>
              </a:ln>
              <a:solidFill>
                <a:srgbClr val="FFFF00"/>
              </a:solidFill>
              <a:effectLst>
                <a:outerShdw dist="45791" dir="2021404" algn="ctr" rotWithShape="0">
                  <a:srgbClr val="B2B2B2">
                    <a:alpha val="79999"/>
                  </a:srgbClr>
                </a:outerShdw>
              </a:effectLst>
              <a:latin typeface="Arial"/>
              <a:cs typeface="Arial"/>
            </a:endParaRPr>
          </a:p>
        </p:txBody>
      </p:sp>
      <p:sp>
        <p:nvSpPr>
          <p:cNvPr id="12295" name="Text Box 8"/>
          <p:cNvSpPr txBox="1">
            <a:spLocks noChangeArrowheads="1"/>
          </p:cNvSpPr>
          <p:nvPr/>
        </p:nvSpPr>
        <p:spPr bwMode="auto">
          <a:xfrm>
            <a:off x="2339975" y="2133600"/>
            <a:ext cx="5688013" cy="338138"/>
          </a:xfrm>
          <a:prstGeom prst="rect">
            <a:avLst/>
          </a:prstGeom>
          <a:noFill/>
          <a:ln w="9525">
            <a:noFill/>
            <a:miter lim="800000"/>
            <a:headEnd/>
            <a:tailEnd/>
          </a:ln>
        </p:spPr>
        <p:txBody>
          <a:bodyPr>
            <a:spAutoFit/>
          </a:bodyPr>
          <a:lstStyle/>
          <a:p>
            <a:pPr>
              <a:spcBef>
                <a:spcPct val="50000"/>
              </a:spcBef>
            </a:pPr>
            <a:endParaRPr lang="en-US" sz="1600"/>
          </a:p>
        </p:txBody>
      </p:sp>
      <p:sp>
        <p:nvSpPr>
          <p:cNvPr id="12296" name="Line 9"/>
          <p:cNvSpPr>
            <a:spLocks noChangeShapeType="1"/>
          </p:cNvSpPr>
          <p:nvPr/>
        </p:nvSpPr>
        <p:spPr bwMode="auto">
          <a:xfrm>
            <a:off x="5219700" y="1557338"/>
            <a:ext cx="0" cy="4032250"/>
          </a:xfrm>
          <a:prstGeom prst="line">
            <a:avLst/>
          </a:prstGeom>
          <a:noFill/>
          <a:ln w="19050">
            <a:solidFill>
              <a:srgbClr val="FF0000"/>
            </a:solidFill>
            <a:round/>
            <a:headEnd/>
            <a:tailEnd/>
          </a:ln>
        </p:spPr>
        <p:txBody>
          <a:bodyPr/>
          <a:lstStyle/>
          <a:p>
            <a:endParaRPr lang="en-US"/>
          </a:p>
        </p:txBody>
      </p:sp>
      <p:sp>
        <p:nvSpPr>
          <p:cNvPr id="12297" name="Text Box 11"/>
          <p:cNvSpPr txBox="1">
            <a:spLocks noChangeArrowheads="1"/>
          </p:cNvSpPr>
          <p:nvPr/>
        </p:nvSpPr>
        <p:spPr bwMode="auto">
          <a:xfrm>
            <a:off x="1547813" y="1557338"/>
            <a:ext cx="6769100" cy="338137"/>
          </a:xfrm>
          <a:prstGeom prst="rect">
            <a:avLst/>
          </a:prstGeom>
          <a:noFill/>
          <a:ln w="9525">
            <a:noFill/>
            <a:miter lim="800000"/>
            <a:headEnd/>
            <a:tailEnd/>
          </a:ln>
        </p:spPr>
        <p:txBody>
          <a:bodyPr>
            <a:spAutoFit/>
          </a:bodyPr>
          <a:lstStyle/>
          <a:p>
            <a:pPr>
              <a:spcBef>
                <a:spcPct val="50000"/>
              </a:spcBef>
            </a:pPr>
            <a:r>
              <a:rPr lang="en-GB" sz="1600" b="1" u="sng">
                <a:solidFill>
                  <a:srgbClr val="FFFF00"/>
                </a:solidFill>
              </a:rPr>
              <a:t>Luyện đọc:</a:t>
            </a:r>
            <a:r>
              <a:rPr lang="en-GB" sz="1600"/>
              <a:t>                                                           </a:t>
            </a:r>
            <a:r>
              <a:rPr lang="en-GB" sz="1600" b="1" u="sng">
                <a:solidFill>
                  <a:srgbClr val="FFFF00"/>
                </a:solidFill>
              </a:rPr>
              <a:t>Tìm hiểu bài:</a:t>
            </a:r>
          </a:p>
        </p:txBody>
      </p:sp>
      <p:sp>
        <p:nvSpPr>
          <p:cNvPr id="12298" name="Text Box 12"/>
          <p:cNvSpPr txBox="1">
            <a:spLocks noChangeArrowheads="1"/>
          </p:cNvSpPr>
          <p:nvPr/>
        </p:nvSpPr>
        <p:spPr bwMode="auto">
          <a:xfrm>
            <a:off x="0" y="2133600"/>
            <a:ext cx="2124075" cy="338138"/>
          </a:xfrm>
          <a:prstGeom prst="rect">
            <a:avLst/>
          </a:prstGeom>
          <a:noFill/>
          <a:ln w="9525">
            <a:noFill/>
            <a:miter lim="800000"/>
            <a:headEnd/>
            <a:tailEnd/>
          </a:ln>
        </p:spPr>
        <p:txBody>
          <a:bodyPr>
            <a:spAutoFit/>
          </a:bodyPr>
          <a:lstStyle/>
          <a:p>
            <a:pPr>
              <a:spcBef>
                <a:spcPct val="50000"/>
              </a:spcBef>
            </a:pPr>
            <a:r>
              <a:rPr lang="en-GB" sz="1600">
                <a:solidFill>
                  <a:srgbClr val="FF0000"/>
                </a:solidFill>
              </a:rPr>
              <a:t>Từ:</a:t>
            </a:r>
            <a:r>
              <a:rPr lang="en-GB" sz="1600">
                <a:solidFill>
                  <a:srgbClr val="FFFFFF"/>
                </a:solidFill>
              </a:rPr>
              <a:t> cụ Vi- ta- li,</a:t>
            </a:r>
          </a:p>
        </p:txBody>
      </p:sp>
      <p:sp>
        <p:nvSpPr>
          <p:cNvPr id="12299" name="Text Box 13"/>
          <p:cNvSpPr txBox="1">
            <a:spLocks noChangeArrowheads="1"/>
          </p:cNvSpPr>
          <p:nvPr/>
        </p:nvSpPr>
        <p:spPr bwMode="auto">
          <a:xfrm>
            <a:off x="1692275" y="2205038"/>
            <a:ext cx="1223963" cy="338137"/>
          </a:xfrm>
          <a:prstGeom prst="rect">
            <a:avLst/>
          </a:prstGeom>
          <a:noFill/>
          <a:ln w="9525">
            <a:noFill/>
            <a:miter lim="800000"/>
            <a:headEnd/>
            <a:tailEnd/>
          </a:ln>
        </p:spPr>
        <p:txBody>
          <a:bodyPr>
            <a:spAutoFit/>
          </a:bodyPr>
          <a:lstStyle/>
          <a:p>
            <a:pPr>
              <a:spcBef>
                <a:spcPct val="50000"/>
              </a:spcBef>
            </a:pPr>
            <a:endParaRPr lang="en-US" sz="1600"/>
          </a:p>
        </p:txBody>
      </p:sp>
      <p:sp>
        <p:nvSpPr>
          <p:cNvPr id="12300" name="Text Box 14"/>
          <p:cNvSpPr txBox="1">
            <a:spLocks noChangeArrowheads="1"/>
          </p:cNvSpPr>
          <p:nvPr/>
        </p:nvSpPr>
        <p:spPr bwMode="auto">
          <a:xfrm>
            <a:off x="1619250" y="2133600"/>
            <a:ext cx="865188" cy="338138"/>
          </a:xfrm>
          <a:prstGeom prst="rect">
            <a:avLst/>
          </a:prstGeom>
          <a:noFill/>
          <a:ln w="9525">
            <a:noFill/>
            <a:miter lim="800000"/>
            <a:headEnd/>
            <a:tailEnd/>
          </a:ln>
        </p:spPr>
        <p:txBody>
          <a:bodyPr>
            <a:spAutoFit/>
          </a:bodyPr>
          <a:lstStyle/>
          <a:p>
            <a:pPr>
              <a:spcBef>
                <a:spcPct val="50000"/>
              </a:spcBef>
            </a:pPr>
            <a:r>
              <a:rPr lang="en-GB" sz="1600">
                <a:solidFill>
                  <a:srgbClr val="FFFFFF"/>
                </a:solidFill>
              </a:rPr>
              <a:t>Ca- pi,</a:t>
            </a:r>
          </a:p>
        </p:txBody>
      </p:sp>
      <p:sp>
        <p:nvSpPr>
          <p:cNvPr id="12301" name="Text Box 15"/>
          <p:cNvSpPr txBox="1">
            <a:spLocks noChangeArrowheads="1"/>
          </p:cNvSpPr>
          <p:nvPr/>
        </p:nvSpPr>
        <p:spPr bwMode="auto">
          <a:xfrm>
            <a:off x="2339975" y="2133600"/>
            <a:ext cx="1008063" cy="338138"/>
          </a:xfrm>
          <a:prstGeom prst="rect">
            <a:avLst/>
          </a:prstGeom>
          <a:noFill/>
          <a:ln w="9525">
            <a:noFill/>
            <a:miter lim="800000"/>
            <a:headEnd/>
            <a:tailEnd/>
          </a:ln>
        </p:spPr>
        <p:txBody>
          <a:bodyPr>
            <a:spAutoFit/>
          </a:bodyPr>
          <a:lstStyle/>
          <a:p>
            <a:pPr>
              <a:spcBef>
                <a:spcPct val="50000"/>
              </a:spcBef>
            </a:pPr>
            <a:r>
              <a:rPr lang="en-GB" sz="1600">
                <a:solidFill>
                  <a:srgbClr val="FFFFFF"/>
                </a:solidFill>
              </a:rPr>
              <a:t>Rê- mi,</a:t>
            </a:r>
          </a:p>
        </p:txBody>
      </p:sp>
      <p:sp>
        <p:nvSpPr>
          <p:cNvPr id="12302" name="Text Box 16"/>
          <p:cNvSpPr txBox="1">
            <a:spLocks noChangeArrowheads="1"/>
          </p:cNvSpPr>
          <p:nvPr/>
        </p:nvSpPr>
        <p:spPr bwMode="auto">
          <a:xfrm>
            <a:off x="3132138" y="2133600"/>
            <a:ext cx="1152525" cy="338138"/>
          </a:xfrm>
          <a:prstGeom prst="rect">
            <a:avLst/>
          </a:prstGeom>
          <a:noFill/>
          <a:ln w="9525">
            <a:noFill/>
            <a:miter lim="800000"/>
            <a:headEnd/>
            <a:tailEnd/>
          </a:ln>
        </p:spPr>
        <p:txBody>
          <a:bodyPr>
            <a:spAutoFit/>
          </a:bodyPr>
          <a:lstStyle/>
          <a:p>
            <a:pPr>
              <a:spcBef>
                <a:spcPct val="50000"/>
              </a:spcBef>
            </a:pPr>
            <a:r>
              <a:rPr lang="en-GB" sz="1600">
                <a:solidFill>
                  <a:srgbClr val="FFFFFF"/>
                </a:solidFill>
              </a:rPr>
              <a:t>vẫy vẫy,</a:t>
            </a:r>
          </a:p>
        </p:txBody>
      </p:sp>
      <p:sp>
        <p:nvSpPr>
          <p:cNvPr id="12303" name="Text Box 17"/>
          <p:cNvSpPr txBox="1">
            <a:spLocks noChangeArrowheads="1"/>
          </p:cNvSpPr>
          <p:nvPr/>
        </p:nvSpPr>
        <p:spPr bwMode="auto">
          <a:xfrm>
            <a:off x="3995738" y="2133600"/>
            <a:ext cx="1295400" cy="338138"/>
          </a:xfrm>
          <a:prstGeom prst="rect">
            <a:avLst/>
          </a:prstGeom>
          <a:noFill/>
          <a:ln w="9525">
            <a:noFill/>
            <a:miter lim="800000"/>
            <a:headEnd/>
            <a:tailEnd/>
          </a:ln>
        </p:spPr>
        <p:txBody>
          <a:bodyPr>
            <a:spAutoFit/>
          </a:bodyPr>
          <a:lstStyle/>
          <a:p>
            <a:pPr>
              <a:spcBef>
                <a:spcPct val="50000"/>
              </a:spcBef>
            </a:pPr>
            <a:r>
              <a:rPr lang="en-GB" sz="1600">
                <a:solidFill>
                  <a:srgbClr val="FFFFFF"/>
                </a:solidFill>
              </a:rPr>
              <a:t>sao nhãng</a:t>
            </a:r>
          </a:p>
        </p:txBody>
      </p:sp>
      <p:sp>
        <p:nvSpPr>
          <p:cNvPr id="12304" name="Text Box 18"/>
          <p:cNvSpPr txBox="1">
            <a:spLocks noChangeArrowheads="1"/>
          </p:cNvSpPr>
          <p:nvPr/>
        </p:nvSpPr>
        <p:spPr bwMode="auto">
          <a:xfrm>
            <a:off x="5580063" y="2133600"/>
            <a:ext cx="2159000" cy="338138"/>
          </a:xfrm>
          <a:prstGeom prst="rect">
            <a:avLst/>
          </a:prstGeom>
          <a:noFill/>
          <a:ln w="9525">
            <a:noFill/>
            <a:miter lim="800000"/>
            <a:headEnd/>
            <a:tailEnd/>
          </a:ln>
        </p:spPr>
        <p:txBody>
          <a:bodyPr>
            <a:spAutoFit/>
          </a:bodyPr>
          <a:lstStyle/>
          <a:p>
            <a:pPr>
              <a:spcBef>
                <a:spcPct val="50000"/>
              </a:spcBef>
            </a:pPr>
            <a:r>
              <a:rPr lang="en-GB" sz="1600">
                <a:solidFill>
                  <a:srgbClr val="FFFFFF"/>
                </a:solidFill>
              </a:rPr>
              <a:t>ngày một ngày hai,</a:t>
            </a:r>
          </a:p>
        </p:txBody>
      </p:sp>
      <p:sp>
        <p:nvSpPr>
          <p:cNvPr id="12305" name="Text Box 19"/>
          <p:cNvSpPr txBox="1">
            <a:spLocks noChangeArrowheads="1"/>
          </p:cNvSpPr>
          <p:nvPr/>
        </p:nvSpPr>
        <p:spPr bwMode="auto">
          <a:xfrm>
            <a:off x="7740650" y="2133600"/>
            <a:ext cx="936625" cy="338138"/>
          </a:xfrm>
          <a:prstGeom prst="rect">
            <a:avLst/>
          </a:prstGeom>
          <a:noFill/>
          <a:ln w="9525">
            <a:noFill/>
            <a:miter lim="800000"/>
            <a:headEnd/>
            <a:tailEnd/>
          </a:ln>
        </p:spPr>
        <p:txBody>
          <a:bodyPr>
            <a:spAutoFit/>
          </a:bodyPr>
          <a:lstStyle/>
          <a:p>
            <a:pPr>
              <a:spcBef>
                <a:spcPct val="50000"/>
              </a:spcBef>
            </a:pPr>
            <a:r>
              <a:rPr lang="en-GB" sz="1600">
                <a:solidFill>
                  <a:srgbClr val="FFFFFF"/>
                </a:solidFill>
              </a:rPr>
              <a:t>tấn tới,</a:t>
            </a:r>
          </a:p>
        </p:txBody>
      </p:sp>
      <p:sp>
        <p:nvSpPr>
          <p:cNvPr id="12306" name="Text Box 20"/>
          <p:cNvSpPr txBox="1">
            <a:spLocks noChangeArrowheads="1"/>
          </p:cNvSpPr>
          <p:nvPr/>
        </p:nvSpPr>
        <p:spPr bwMode="auto">
          <a:xfrm>
            <a:off x="6011863" y="2492375"/>
            <a:ext cx="1116012" cy="338138"/>
          </a:xfrm>
          <a:prstGeom prst="rect">
            <a:avLst/>
          </a:prstGeom>
          <a:noFill/>
          <a:ln w="9525">
            <a:noFill/>
            <a:miter lim="800000"/>
            <a:headEnd/>
            <a:tailEnd/>
          </a:ln>
        </p:spPr>
        <p:txBody>
          <a:bodyPr>
            <a:spAutoFit/>
          </a:bodyPr>
          <a:lstStyle/>
          <a:p>
            <a:pPr>
              <a:spcBef>
                <a:spcPct val="50000"/>
              </a:spcBef>
            </a:pPr>
            <a:r>
              <a:rPr lang="en-GB" sz="1600">
                <a:solidFill>
                  <a:srgbClr val="FFFFFF"/>
                </a:solidFill>
              </a:rPr>
              <a:t>đắc chí,</a:t>
            </a:r>
          </a:p>
        </p:txBody>
      </p:sp>
      <p:sp>
        <p:nvSpPr>
          <p:cNvPr id="12307" name="Text Box 21"/>
          <p:cNvSpPr txBox="1">
            <a:spLocks noChangeArrowheads="1"/>
          </p:cNvSpPr>
          <p:nvPr/>
        </p:nvSpPr>
        <p:spPr bwMode="auto">
          <a:xfrm>
            <a:off x="6948488" y="2492375"/>
            <a:ext cx="1368425" cy="338138"/>
          </a:xfrm>
          <a:prstGeom prst="rect">
            <a:avLst/>
          </a:prstGeom>
          <a:noFill/>
          <a:ln w="9525">
            <a:noFill/>
            <a:miter lim="800000"/>
            <a:headEnd/>
            <a:tailEnd/>
          </a:ln>
        </p:spPr>
        <p:txBody>
          <a:bodyPr>
            <a:spAutoFit/>
          </a:bodyPr>
          <a:lstStyle/>
          <a:p>
            <a:pPr>
              <a:spcBef>
                <a:spcPct val="50000"/>
              </a:spcBef>
            </a:pPr>
            <a:r>
              <a:rPr lang="en-GB" sz="1600">
                <a:solidFill>
                  <a:srgbClr val="FFFFFF"/>
                </a:solidFill>
              </a:rPr>
              <a:t>sao nhãng</a:t>
            </a:r>
          </a:p>
        </p:txBody>
      </p:sp>
      <p:sp>
        <p:nvSpPr>
          <p:cNvPr id="12308" name="Text Box 22"/>
          <p:cNvSpPr txBox="1">
            <a:spLocks noChangeArrowheads="1"/>
          </p:cNvSpPr>
          <p:nvPr/>
        </p:nvSpPr>
        <p:spPr bwMode="auto">
          <a:xfrm>
            <a:off x="0" y="2636838"/>
            <a:ext cx="5148263" cy="830262"/>
          </a:xfrm>
          <a:prstGeom prst="rect">
            <a:avLst/>
          </a:prstGeom>
          <a:noFill/>
          <a:ln w="9525">
            <a:solidFill>
              <a:srgbClr val="3333FF"/>
            </a:solidFill>
            <a:miter lim="800000"/>
            <a:headEnd/>
            <a:tailEnd/>
          </a:ln>
        </p:spPr>
        <p:txBody>
          <a:bodyPr>
            <a:spAutoFit/>
          </a:bodyPr>
          <a:lstStyle/>
          <a:p>
            <a:pPr algn="just">
              <a:spcBef>
                <a:spcPct val="50000"/>
              </a:spcBef>
            </a:pPr>
            <a:r>
              <a:rPr lang="en-GB" sz="1600">
                <a:solidFill>
                  <a:srgbClr val="FF0000"/>
                </a:solidFill>
              </a:rPr>
              <a:t>Câu: </a:t>
            </a:r>
            <a:r>
              <a:rPr lang="en-GB" sz="1600">
                <a:solidFill>
                  <a:srgbClr val="FFFF00"/>
                </a:solidFill>
              </a:rPr>
              <a:t>Dĩ nhiên, Ca- pi </a:t>
            </a:r>
            <a:r>
              <a:rPr lang="en-GB" sz="1600" u="sng">
                <a:solidFill>
                  <a:srgbClr val="FF6600"/>
                </a:solidFill>
              </a:rPr>
              <a:t>không đọc lên được</a:t>
            </a:r>
            <a:r>
              <a:rPr lang="en-GB" sz="1600">
                <a:solidFill>
                  <a:srgbClr val="FFFF00"/>
                </a:solidFill>
              </a:rPr>
              <a:t> những chữ nó thấy vì nó </a:t>
            </a:r>
            <a:r>
              <a:rPr lang="en-GB" sz="1600" u="sng">
                <a:solidFill>
                  <a:srgbClr val="FF6600"/>
                </a:solidFill>
              </a:rPr>
              <a:t>không biết nói</a:t>
            </a:r>
            <a:r>
              <a:rPr lang="en-GB" sz="1600">
                <a:solidFill>
                  <a:srgbClr val="FFFF00"/>
                </a:solidFill>
              </a:rPr>
              <a:t>, nhưng nó </a:t>
            </a:r>
            <a:r>
              <a:rPr lang="en-GB" sz="1600" u="sng">
                <a:solidFill>
                  <a:srgbClr val="FF6600"/>
                </a:solidFill>
              </a:rPr>
              <a:t>biết lấy ra</a:t>
            </a:r>
            <a:r>
              <a:rPr lang="en-GB" sz="1600">
                <a:solidFill>
                  <a:srgbClr val="FFFF00"/>
                </a:solidFill>
              </a:rPr>
              <a:t> những chữ mà thầy tôi đọc lên.</a:t>
            </a:r>
          </a:p>
        </p:txBody>
      </p:sp>
      <p:pic>
        <p:nvPicPr>
          <p:cNvPr id="12309" name="Picture 24" descr="butterflies_flowers_md_clr.gif">
            <a:hlinkClick r:id="rId3"/>
          </p:cNvPr>
          <p:cNvPicPr>
            <a:picLocks noChangeAspect="1" noChangeArrowheads="1" noCrop="1"/>
          </p:cNvPicPr>
          <p:nvPr/>
        </p:nvPicPr>
        <p:blipFill>
          <a:blip r:embed="rId4"/>
          <a:srcRect/>
          <a:stretch>
            <a:fillRect/>
          </a:stretch>
        </p:blipFill>
        <p:spPr bwMode="auto">
          <a:xfrm>
            <a:off x="6659563" y="4724400"/>
            <a:ext cx="2200275" cy="2133600"/>
          </a:xfrm>
          <a:prstGeom prst="rect">
            <a:avLst/>
          </a:prstGeom>
          <a:noFill/>
          <a:ln w="9525">
            <a:noFill/>
            <a:miter lim="800000"/>
            <a:headEnd/>
            <a:tailEnd/>
          </a:ln>
        </p:spPr>
      </p:pic>
      <p:sp>
        <p:nvSpPr>
          <p:cNvPr id="12310" name="Text Box 25"/>
          <p:cNvSpPr txBox="1">
            <a:spLocks noChangeArrowheads="1"/>
          </p:cNvSpPr>
          <p:nvPr/>
        </p:nvSpPr>
        <p:spPr bwMode="auto">
          <a:xfrm>
            <a:off x="5364163" y="2997200"/>
            <a:ext cx="3779837" cy="584200"/>
          </a:xfrm>
          <a:prstGeom prst="rect">
            <a:avLst/>
          </a:prstGeom>
          <a:noFill/>
          <a:ln w="9525">
            <a:noFill/>
            <a:miter lim="800000"/>
            <a:headEnd/>
            <a:tailEnd/>
          </a:ln>
        </p:spPr>
        <p:txBody>
          <a:bodyPr>
            <a:spAutoFit/>
          </a:bodyPr>
          <a:lstStyle/>
          <a:p>
            <a:pPr algn="just">
              <a:spcBef>
                <a:spcPct val="50000"/>
              </a:spcBef>
            </a:pPr>
            <a:r>
              <a:rPr lang="en-GB" sz="1600" u="sng">
                <a:solidFill>
                  <a:srgbClr val="FFFF00"/>
                </a:solidFill>
              </a:rPr>
              <a:t>Ý 1:</a:t>
            </a:r>
            <a:r>
              <a:rPr lang="en-GB" sz="1600">
                <a:solidFill>
                  <a:srgbClr val="FFFF00"/>
                </a:solidFill>
              </a:rPr>
              <a:t> Cụ Vi- ta- li dạy Rê- mi học chữ trong hoàn cảnh khó khăn, gian khổ.</a:t>
            </a:r>
          </a:p>
        </p:txBody>
      </p:sp>
      <p:sp>
        <p:nvSpPr>
          <p:cNvPr id="19482" name="Text Box 26"/>
          <p:cNvSpPr txBox="1">
            <a:spLocks noChangeArrowheads="1"/>
          </p:cNvSpPr>
          <p:nvPr/>
        </p:nvSpPr>
        <p:spPr bwMode="auto">
          <a:xfrm>
            <a:off x="5435600" y="3933825"/>
            <a:ext cx="3708400" cy="338138"/>
          </a:xfrm>
          <a:prstGeom prst="rect">
            <a:avLst/>
          </a:prstGeom>
          <a:noFill/>
          <a:ln w="9525">
            <a:noFill/>
            <a:miter lim="800000"/>
            <a:headEnd/>
            <a:tailEnd/>
          </a:ln>
        </p:spPr>
        <p:txBody>
          <a:bodyPr>
            <a:spAutoFit/>
          </a:bodyPr>
          <a:lstStyle/>
          <a:p>
            <a:pPr algn="just">
              <a:spcBef>
                <a:spcPct val="50000"/>
              </a:spcBef>
            </a:pPr>
            <a:r>
              <a:rPr lang="en-GB" sz="1600" u="sng">
                <a:solidFill>
                  <a:srgbClr val="FFFF00"/>
                </a:solidFill>
              </a:rPr>
              <a:t>Ý 2:</a:t>
            </a:r>
            <a:r>
              <a:rPr lang="en-GB" sz="1600">
                <a:solidFill>
                  <a:srgbClr val="FFFF00"/>
                </a:solidFill>
              </a:rPr>
              <a:t> Rê- mi là một cậu bé hiếu học.</a:t>
            </a:r>
          </a:p>
        </p:txBody>
      </p:sp>
      <p:pic>
        <p:nvPicPr>
          <p:cNvPr id="12312" name="Picture 28" descr="1170186r7pa0943je">
            <a:hlinkClick r:id="rId5"/>
          </p:cNvPr>
          <p:cNvPicPr>
            <a:picLocks noChangeAspect="1" noChangeArrowheads="1" noCrop="1"/>
          </p:cNvPicPr>
          <p:nvPr/>
        </p:nvPicPr>
        <p:blipFill>
          <a:blip r:embed="rId6"/>
          <a:srcRect/>
          <a:stretch>
            <a:fillRect/>
          </a:stretch>
        </p:blipFill>
        <p:spPr bwMode="auto">
          <a:xfrm>
            <a:off x="0" y="0"/>
            <a:ext cx="838200" cy="1885950"/>
          </a:xfrm>
          <a:prstGeom prst="rect">
            <a:avLst/>
          </a:prstGeom>
          <a:noFill/>
          <a:ln w="9525">
            <a:noFill/>
            <a:miter lim="800000"/>
            <a:headEnd/>
            <a:tailEnd/>
          </a:ln>
        </p:spPr>
      </p:pic>
      <p:pic>
        <p:nvPicPr>
          <p:cNvPr id="12313" name="Picture 29" descr="1146488qx1l0oxwx2"/>
          <p:cNvPicPr>
            <a:picLocks noChangeAspect="1" noChangeArrowheads="1" noCrop="1"/>
          </p:cNvPicPr>
          <p:nvPr/>
        </p:nvPicPr>
        <p:blipFill>
          <a:blip r:embed="rId7"/>
          <a:srcRect/>
          <a:stretch>
            <a:fillRect/>
          </a:stretch>
        </p:blipFill>
        <p:spPr bwMode="auto">
          <a:xfrm>
            <a:off x="0" y="4981575"/>
            <a:ext cx="762000" cy="1876425"/>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482"/>
                                        </p:tgtEl>
                                        <p:attrNameLst>
                                          <p:attrName>style.visibility</p:attrName>
                                        </p:attrNameLst>
                                      </p:cBhvr>
                                      <p:to>
                                        <p:strVal val="visible"/>
                                      </p:to>
                                    </p:set>
                                    <p:anim calcmode="lin" valueType="num">
                                      <p:cBhvr>
                                        <p:cTn id="7" dur="1000" fill="hold"/>
                                        <p:tgtEl>
                                          <p:spTgt spid="19482"/>
                                        </p:tgtEl>
                                        <p:attrNameLst>
                                          <p:attrName>ppt_w</p:attrName>
                                        </p:attrNameLst>
                                      </p:cBhvr>
                                      <p:tavLst>
                                        <p:tav tm="0">
                                          <p:val>
                                            <p:strVal val="#ppt_w*0.70"/>
                                          </p:val>
                                        </p:tav>
                                        <p:tav tm="100000">
                                          <p:val>
                                            <p:strVal val="#ppt_w"/>
                                          </p:val>
                                        </p:tav>
                                      </p:tavLst>
                                    </p:anim>
                                    <p:anim calcmode="lin" valueType="num">
                                      <p:cBhvr>
                                        <p:cTn id="8" dur="1000" fill="hold"/>
                                        <p:tgtEl>
                                          <p:spTgt spid="19482"/>
                                        </p:tgtEl>
                                        <p:attrNameLst>
                                          <p:attrName>ppt_h</p:attrName>
                                        </p:attrNameLst>
                                      </p:cBhvr>
                                      <p:tavLst>
                                        <p:tav tm="0">
                                          <p:val>
                                            <p:strVal val="#ppt_h"/>
                                          </p:val>
                                        </p:tav>
                                        <p:tav tm="100000">
                                          <p:val>
                                            <p:strVal val="#ppt_h"/>
                                          </p:val>
                                        </p:tav>
                                      </p:tavLst>
                                    </p:anim>
                                    <p:animEffect transition="in" filter="fade">
                                      <p:cBhvr>
                                        <p:cTn id="9" dur="1000"/>
                                        <p:tgtEl>
                                          <p:spTgt spid="19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idx="1"/>
          </p:nvPr>
        </p:nvSpPr>
        <p:spPr/>
        <p:txBody>
          <a:bodyPr/>
          <a:lstStyle/>
          <a:p>
            <a:pPr eaLnBrk="1" hangingPunct="1"/>
            <a:endParaRPr lang="en-US" smtClean="0"/>
          </a:p>
        </p:txBody>
      </p:sp>
      <p:pic>
        <p:nvPicPr>
          <p:cNvPr id="13316" name="Picture 4" descr="MIL10001_2"/>
          <p:cNvPicPr>
            <a:picLocks noChangeAspect="1" noChangeArrowheads="1"/>
          </p:cNvPicPr>
          <p:nvPr/>
        </p:nvPicPr>
        <p:blipFill>
          <a:blip r:embed="rId2"/>
          <a:srcRect/>
          <a:stretch>
            <a:fillRect/>
          </a:stretch>
        </p:blipFill>
        <p:spPr bwMode="auto">
          <a:xfrm>
            <a:off x="0" y="0"/>
            <a:ext cx="9144000" cy="6834188"/>
          </a:xfrm>
          <a:prstGeom prst="rect">
            <a:avLst/>
          </a:prstGeom>
          <a:noFill/>
          <a:ln w="9525">
            <a:noFill/>
            <a:miter lim="800000"/>
            <a:headEnd/>
            <a:tailEnd/>
          </a:ln>
        </p:spPr>
      </p:pic>
      <p:sp>
        <p:nvSpPr>
          <p:cNvPr id="13317" name="Text Box 5"/>
          <p:cNvSpPr txBox="1">
            <a:spLocks noChangeArrowheads="1"/>
          </p:cNvSpPr>
          <p:nvPr/>
        </p:nvSpPr>
        <p:spPr bwMode="auto">
          <a:xfrm>
            <a:off x="2209800" y="1905000"/>
            <a:ext cx="4954588" cy="701675"/>
          </a:xfrm>
          <a:prstGeom prst="rect">
            <a:avLst/>
          </a:prstGeom>
          <a:noFill/>
          <a:ln w="9525">
            <a:noFill/>
            <a:miter lim="800000"/>
            <a:headEnd/>
            <a:tailEnd/>
          </a:ln>
        </p:spPr>
        <p:txBody>
          <a:bodyPr>
            <a:spAutoFit/>
          </a:bodyPr>
          <a:lstStyle/>
          <a:p>
            <a:pPr algn="just">
              <a:spcBef>
                <a:spcPct val="50000"/>
              </a:spcBef>
            </a:pPr>
            <a:r>
              <a:rPr lang="en-GB"/>
              <a:t>    </a:t>
            </a:r>
            <a:r>
              <a:rPr lang="en-GB" sz="2000">
                <a:solidFill>
                  <a:srgbClr val="009900"/>
                </a:solidFill>
              </a:rPr>
              <a:t>Qua câu chuyện này, em có suy nghĩ gì về quyền học tập của trẻ em?</a:t>
            </a:r>
          </a:p>
        </p:txBody>
      </p:sp>
      <p:sp>
        <p:nvSpPr>
          <p:cNvPr id="21511" name="Text Box 7"/>
          <p:cNvSpPr txBox="1">
            <a:spLocks noChangeArrowheads="1"/>
          </p:cNvSpPr>
          <p:nvPr/>
        </p:nvSpPr>
        <p:spPr bwMode="auto">
          <a:xfrm>
            <a:off x="2051050" y="2852738"/>
            <a:ext cx="4895850" cy="2225675"/>
          </a:xfrm>
          <a:prstGeom prst="rect">
            <a:avLst/>
          </a:prstGeom>
          <a:noFill/>
          <a:ln w="9525">
            <a:noFill/>
            <a:miter lim="800000"/>
            <a:headEnd/>
            <a:tailEnd/>
          </a:ln>
        </p:spPr>
        <p:txBody>
          <a:bodyPr>
            <a:spAutoFit/>
          </a:bodyPr>
          <a:lstStyle/>
          <a:p>
            <a:pPr algn="just">
              <a:spcBef>
                <a:spcPct val="50000"/>
              </a:spcBef>
            </a:pPr>
            <a:r>
              <a:rPr lang="en-GB"/>
              <a:t>    </a:t>
            </a:r>
            <a:r>
              <a:rPr lang="en-GB" sz="2000">
                <a:solidFill>
                  <a:srgbClr val="0000CC"/>
                </a:solidFill>
              </a:rPr>
              <a:t>Trẻ em cần được dạy dỗ, được học hành./ Người lớn cần quan tâm, chăm sóc trẻ em, tạo mọi điều kiện cho trẻ em được học tập./ Để thực sự trở thành những chủ nhân tương lai của đất nước, trẻ em ở mọi hoàn cảnh phải chịu khó học hành.</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checkerboard(across)">
                                      <p:cBhvr>
                                        <p:cTn id="7"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J023"/>
          <p:cNvPicPr>
            <a:picLocks noChangeAspect="1" noChangeArrowheads="1"/>
          </p:cNvPicPr>
          <p:nvPr/>
        </p:nvPicPr>
        <p:blipFill>
          <a:blip r:embed="rId2"/>
          <a:srcRect l="10834" t="5556" r="5833" b="3333"/>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1476375" y="2205038"/>
            <a:ext cx="6121400" cy="2378075"/>
          </a:xfrm>
          <a:prstGeom prst="rect">
            <a:avLst/>
          </a:prstGeom>
          <a:noFill/>
          <a:ln w="9525">
            <a:noFill/>
            <a:miter lim="800000"/>
            <a:headEnd/>
            <a:tailEnd/>
          </a:ln>
        </p:spPr>
        <p:txBody>
          <a:bodyPr>
            <a:spAutoFit/>
          </a:bodyPr>
          <a:lstStyle/>
          <a:p>
            <a:pPr algn="ctr">
              <a:spcBef>
                <a:spcPct val="50000"/>
              </a:spcBef>
            </a:pPr>
            <a:r>
              <a:rPr lang="en-GB" sz="2000" b="1">
                <a:solidFill>
                  <a:srgbClr val="FF0066"/>
                </a:solidFill>
              </a:rPr>
              <a:t>Hướng dẫn đọc diễn cảm toàn bài</a:t>
            </a:r>
          </a:p>
          <a:p>
            <a:pPr algn="just">
              <a:spcBef>
                <a:spcPct val="50000"/>
              </a:spcBef>
            </a:pPr>
            <a:r>
              <a:rPr lang="en-GB" sz="2000" b="1">
                <a:solidFill>
                  <a:srgbClr val="FF0066"/>
                </a:solidFill>
              </a:rPr>
              <a:t>    Toàn bài đọc với giọng kể nhẹ nhàng, cảm xúc; lời cụ Vi- ta- li khi ôn tồn, điềm đạm; khi nghiệm khắc (lúc khen con chó với ý chê trách Rê- mi), lúc nhân từ, cảm động (khi hỏi Rê- mi có thích học nhạc không và nhận được lời đáp của cậu); lời đáp của Rê- mi dịu dàng, đầy cảm xúc.</a:t>
            </a:r>
          </a:p>
        </p:txBody>
      </p:sp>
      <p:pic>
        <p:nvPicPr>
          <p:cNvPr id="14340" name="Picture 4" descr="1204484y075xnunul"/>
          <p:cNvPicPr>
            <a:picLocks noChangeAspect="1" noChangeArrowheads="1" noCrop="1"/>
          </p:cNvPicPr>
          <p:nvPr/>
        </p:nvPicPr>
        <p:blipFill>
          <a:blip r:embed="rId3"/>
          <a:srcRect/>
          <a:stretch>
            <a:fillRect/>
          </a:stretch>
        </p:blipFill>
        <p:spPr bwMode="auto">
          <a:xfrm>
            <a:off x="7596188" y="0"/>
            <a:ext cx="857250" cy="1876425"/>
          </a:xfrm>
          <a:prstGeom prst="rect">
            <a:avLst/>
          </a:prstGeom>
          <a:noFill/>
          <a:ln w="9525">
            <a:noFill/>
            <a:miter lim="800000"/>
            <a:headEnd/>
            <a:tailEnd/>
          </a:ln>
        </p:spPr>
      </p:pic>
      <p:pic>
        <p:nvPicPr>
          <p:cNvPr id="14341" name="Picture 5" descr="724608s7aonrbepf"/>
          <p:cNvPicPr>
            <a:picLocks noChangeAspect="1" noChangeArrowheads="1" noCrop="1"/>
          </p:cNvPicPr>
          <p:nvPr/>
        </p:nvPicPr>
        <p:blipFill>
          <a:blip r:embed="rId4"/>
          <a:srcRect/>
          <a:stretch>
            <a:fillRect/>
          </a:stretch>
        </p:blipFill>
        <p:spPr bwMode="auto">
          <a:xfrm>
            <a:off x="900113" y="4410075"/>
            <a:ext cx="762000" cy="2447925"/>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eaLnBrk="1" hangingPunct="1"/>
            <a:endParaRPr lang="en-US" smtClean="0"/>
          </a:p>
        </p:txBody>
      </p:sp>
      <p:pic>
        <p:nvPicPr>
          <p:cNvPr id="15363" name="Picture 4" descr="imagesCAD7SK3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4" name="Text Box 6"/>
          <p:cNvSpPr txBox="1">
            <a:spLocks noChangeArrowheads="1"/>
          </p:cNvSpPr>
          <p:nvPr/>
        </p:nvSpPr>
        <p:spPr bwMode="auto">
          <a:xfrm>
            <a:off x="3995738" y="260350"/>
            <a:ext cx="1296987" cy="396875"/>
          </a:xfrm>
          <a:prstGeom prst="rect">
            <a:avLst/>
          </a:prstGeom>
          <a:noFill/>
          <a:ln w="9525">
            <a:noFill/>
            <a:miter lim="800000"/>
            <a:headEnd/>
            <a:tailEnd/>
          </a:ln>
        </p:spPr>
        <p:txBody>
          <a:bodyPr>
            <a:spAutoFit/>
          </a:bodyPr>
          <a:lstStyle/>
          <a:p>
            <a:pPr>
              <a:spcBef>
                <a:spcPct val="50000"/>
              </a:spcBef>
            </a:pPr>
            <a:r>
              <a:rPr lang="en-GB" sz="2000" u="sng">
                <a:solidFill>
                  <a:schemeClr val="folHlink"/>
                </a:solidFill>
              </a:rPr>
              <a:t>Tập đọc:</a:t>
            </a:r>
          </a:p>
        </p:txBody>
      </p:sp>
      <p:sp>
        <p:nvSpPr>
          <p:cNvPr id="15365" name="WordArt 7"/>
          <p:cNvSpPr>
            <a:spLocks noChangeArrowheads="1" noChangeShapeType="1" noTextEdit="1"/>
          </p:cNvSpPr>
          <p:nvPr/>
        </p:nvSpPr>
        <p:spPr bwMode="auto">
          <a:xfrm>
            <a:off x="2771775" y="692150"/>
            <a:ext cx="3744913" cy="287338"/>
          </a:xfrm>
          <a:prstGeom prst="rect">
            <a:avLst/>
          </a:prstGeom>
        </p:spPr>
        <p:txBody>
          <a:bodyPr wrap="none" fromWordArt="1">
            <a:prstTxWarp prst="textPlain">
              <a:avLst>
                <a:gd name="adj" fmla="val 50000"/>
              </a:avLst>
            </a:prstTxWarp>
          </a:bodyPr>
          <a:lstStyle/>
          <a:p>
            <a:pPr algn="ctr"/>
            <a:r>
              <a:rPr lang="vi-VN" sz="3600" kern="10">
                <a:ln w="9525">
                  <a:solidFill>
                    <a:srgbClr val="FFFFFF"/>
                  </a:solidFill>
                  <a:round/>
                  <a:headEnd/>
                  <a:tailEnd/>
                </a:ln>
                <a:solidFill>
                  <a:srgbClr val="FFFFFF"/>
                </a:solidFill>
                <a:effectLst>
                  <a:outerShdw dist="45791" dir="2021404" algn="ctr" rotWithShape="0">
                    <a:srgbClr val="B2B2B2">
                      <a:alpha val="79999"/>
                    </a:srgbClr>
                  </a:outerShdw>
                </a:effectLst>
                <a:latin typeface="Arial"/>
                <a:cs typeface="Arial"/>
              </a:rPr>
              <a:t>LỚP HỌC TRÊN ĐƯỜNG</a:t>
            </a:r>
            <a:endParaRPr lang="en-US" sz="3600" kern="10">
              <a:ln w="9525">
                <a:solidFill>
                  <a:srgbClr val="FFFFFF"/>
                </a:solidFill>
                <a:round/>
                <a:headEnd/>
                <a:tailEnd/>
              </a:ln>
              <a:solidFill>
                <a:srgbClr val="FFFFFF"/>
              </a:solidFill>
              <a:effectLst>
                <a:outerShdw dist="45791" dir="2021404" algn="ctr" rotWithShape="0">
                  <a:srgbClr val="B2B2B2">
                    <a:alpha val="79999"/>
                  </a:srgbClr>
                </a:outerShdw>
              </a:effectLst>
              <a:latin typeface="Arial"/>
              <a:cs typeface="Arial"/>
            </a:endParaRPr>
          </a:p>
        </p:txBody>
      </p:sp>
      <p:sp>
        <p:nvSpPr>
          <p:cNvPr id="15366" name="Text Box 8"/>
          <p:cNvSpPr txBox="1">
            <a:spLocks noChangeArrowheads="1"/>
          </p:cNvSpPr>
          <p:nvPr/>
        </p:nvSpPr>
        <p:spPr bwMode="auto">
          <a:xfrm>
            <a:off x="1547813" y="981075"/>
            <a:ext cx="6769100" cy="366713"/>
          </a:xfrm>
          <a:prstGeom prst="rect">
            <a:avLst/>
          </a:prstGeom>
          <a:noFill/>
          <a:ln w="9525">
            <a:noFill/>
            <a:miter lim="800000"/>
            <a:headEnd/>
            <a:tailEnd/>
          </a:ln>
        </p:spPr>
        <p:txBody>
          <a:bodyPr>
            <a:spAutoFit/>
          </a:bodyPr>
          <a:lstStyle/>
          <a:p>
            <a:pPr>
              <a:spcBef>
                <a:spcPct val="50000"/>
              </a:spcBef>
            </a:pPr>
            <a:r>
              <a:rPr lang="en-GB" b="1" u="sng">
                <a:solidFill>
                  <a:srgbClr val="0000CC"/>
                </a:solidFill>
              </a:rPr>
              <a:t>Luyện đọc:</a:t>
            </a:r>
            <a:r>
              <a:rPr lang="en-GB">
                <a:solidFill>
                  <a:srgbClr val="0000CC"/>
                </a:solidFill>
              </a:rPr>
              <a:t>                                                           </a:t>
            </a:r>
            <a:r>
              <a:rPr lang="en-GB" b="1" u="sng">
                <a:solidFill>
                  <a:srgbClr val="0000CC"/>
                </a:solidFill>
              </a:rPr>
              <a:t>Tìm hiểu bài:</a:t>
            </a:r>
          </a:p>
        </p:txBody>
      </p:sp>
      <p:sp>
        <p:nvSpPr>
          <p:cNvPr id="15367" name="Line 9"/>
          <p:cNvSpPr>
            <a:spLocks noChangeShapeType="1"/>
          </p:cNvSpPr>
          <p:nvPr/>
        </p:nvSpPr>
        <p:spPr bwMode="auto">
          <a:xfrm>
            <a:off x="5219700" y="1052513"/>
            <a:ext cx="0" cy="4824412"/>
          </a:xfrm>
          <a:prstGeom prst="line">
            <a:avLst/>
          </a:prstGeom>
          <a:noFill/>
          <a:ln w="28575">
            <a:solidFill>
              <a:srgbClr val="00CC00"/>
            </a:solidFill>
            <a:round/>
            <a:headEnd/>
            <a:tailEnd/>
          </a:ln>
        </p:spPr>
        <p:txBody>
          <a:bodyPr/>
          <a:lstStyle/>
          <a:p>
            <a:endParaRPr lang="en-US"/>
          </a:p>
        </p:txBody>
      </p:sp>
      <p:sp>
        <p:nvSpPr>
          <p:cNvPr id="15368" name="Text Box 10"/>
          <p:cNvSpPr txBox="1">
            <a:spLocks noChangeArrowheads="1"/>
          </p:cNvSpPr>
          <p:nvPr/>
        </p:nvSpPr>
        <p:spPr bwMode="auto">
          <a:xfrm>
            <a:off x="0" y="1268413"/>
            <a:ext cx="2124075" cy="366712"/>
          </a:xfrm>
          <a:prstGeom prst="rect">
            <a:avLst/>
          </a:prstGeom>
          <a:noFill/>
          <a:ln w="9525">
            <a:noFill/>
            <a:miter lim="800000"/>
            <a:headEnd/>
            <a:tailEnd/>
          </a:ln>
        </p:spPr>
        <p:txBody>
          <a:bodyPr>
            <a:spAutoFit/>
          </a:bodyPr>
          <a:lstStyle/>
          <a:p>
            <a:pPr>
              <a:spcBef>
                <a:spcPct val="50000"/>
              </a:spcBef>
            </a:pPr>
            <a:r>
              <a:rPr lang="en-GB">
                <a:solidFill>
                  <a:srgbClr val="FFFF00"/>
                </a:solidFill>
              </a:rPr>
              <a:t>Từ:</a:t>
            </a:r>
            <a:r>
              <a:rPr lang="en-GB">
                <a:solidFill>
                  <a:srgbClr val="FFFFFF"/>
                </a:solidFill>
              </a:rPr>
              <a:t> cụ Vi- ta- li,</a:t>
            </a:r>
          </a:p>
        </p:txBody>
      </p:sp>
      <p:sp>
        <p:nvSpPr>
          <p:cNvPr id="15369" name="Text Box 11"/>
          <p:cNvSpPr txBox="1">
            <a:spLocks noChangeArrowheads="1"/>
          </p:cNvSpPr>
          <p:nvPr/>
        </p:nvSpPr>
        <p:spPr bwMode="auto">
          <a:xfrm>
            <a:off x="1619250" y="1268413"/>
            <a:ext cx="865188" cy="366712"/>
          </a:xfrm>
          <a:prstGeom prst="rect">
            <a:avLst/>
          </a:prstGeom>
          <a:noFill/>
          <a:ln w="9525">
            <a:noFill/>
            <a:miter lim="800000"/>
            <a:headEnd/>
            <a:tailEnd/>
          </a:ln>
        </p:spPr>
        <p:txBody>
          <a:bodyPr>
            <a:spAutoFit/>
          </a:bodyPr>
          <a:lstStyle/>
          <a:p>
            <a:pPr>
              <a:spcBef>
                <a:spcPct val="50000"/>
              </a:spcBef>
            </a:pPr>
            <a:r>
              <a:rPr lang="en-GB">
                <a:solidFill>
                  <a:srgbClr val="FFFFFF"/>
                </a:solidFill>
              </a:rPr>
              <a:t>Ca- pi,</a:t>
            </a:r>
          </a:p>
        </p:txBody>
      </p:sp>
      <p:sp>
        <p:nvSpPr>
          <p:cNvPr id="15370" name="Text Box 12"/>
          <p:cNvSpPr txBox="1">
            <a:spLocks noChangeArrowheads="1"/>
          </p:cNvSpPr>
          <p:nvPr/>
        </p:nvSpPr>
        <p:spPr bwMode="auto">
          <a:xfrm>
            <a:off x="2339975" y="1268413"/>
            <a:ext cx="1008063" cy="366712"/>
          </a:xfrm>
          <a:prstGeom prst="rect">
            <a:avLst/>
          </a:prstGeom>
          <a:noFill/>
          <a:ln w="9525">
            <a:noFill/>
            <a:miter lim="800000"/>
            <a:headEnd/>
            <a:tailEnd/>
          </a:ln>
        </p:spPr>
        <p:txBody>
          <a:bodyPr>
            <a:spAutoFit/>
          </a:bodyPr>
          <a:lstStyle/>
          <a:p>
            <a:pPr>
              <a:spcBef>
                <a:spcPct val="50000"/>
              </a:spcBef>
            </a:pPr>
            <a:r>
              <a:rPr lang="en-GB">
                <a:solidFill>
                  <a:srgbClr val="FFFFFF"/>
                </a:solidFill>
              </a:rPr>
              <a:t>Rê- mi,</a:t>
            </a:r>
          </a:p>
        </p:txBody>
      </p:sp>
      <p:sp>
        <p:nvSpPr>
          <p:cNvPr id="15371" name="Text Box 13"/>
          <p:cNvSpPr txBox="1">
            <a:spLocks noChangeArrowheads="1"/>
          </p:cNvSpPr>
          <p:nvPr/>
        </p:nvSpPr>
        <p:spPr bwMode="auto">
          <a:xfrm>
            <a:off x="3132138" y="1268413"/>
            <a:ext cx="1152525" cy="366712"/>
          </a:xfrm>
          <a:prstGeom prst="rect">
            <a:avLst/>
          </a:prstGeom>
          <a:noFill/>
          <a:ln w="9525">
            <a:noFill/>
            <a:miter lim="800000"/>
            <a:headEnd/>
            <a:tailEnd/>
          </a:ln>
        </p:spPr>
        <p:txBody>
          <a:bodyPr>
            <a:spAutoFit/>
          </a:bodyPr>
          <a:lstStyle/>
          <a:p>
            <a:pPr>
              <a:spcBef>
                <a:spcPct val="50000"/>
              </a:spcBef>
            </a:pPr>
            <a:r>
              <a:rPr lang="en-GB">
                <a:solidFill>
                  <a:srgbClr val="FFFFFF"/>
                </a:solidFill>
              </a:rPr>
              <a:t>vẫy vẫy,</a:t>
            </a:r>
          </a:p>
        </p:txBody>
      </p:sp>
      <p:sp>
        <p:nvSpPr>
          <p:cNvPr id="15372" name="Text Box 14"/>
          <p:cNvSpPr txBox="1">
            <a:spLocks noChangeArrowheads="1"/>
          </p:cNvSpPr>
          <p:nvPr/>
        </p:nvSpPr>
        <p:spPr bwMode="auto">
          <a:xfrm>
            <a:off x="3995738" y="1268413"/>
            <a:ext cx="1295400" cy="366712"/>
          </a:xfrm>
          <a:prstGeom prst="rect">
            <a:avLst/>
          </a:prstGeom>
          <a:noFill/>
          <a:ln w="9525">
            <a:noFill/>
            <a:miter lim="800000"/>
            <a:headEnd/>
            <a:tailEnd/>
          </a:ln>
        </p:spPr>
        <p:txBody>
          <a:bodyPr>
            <a:spAutoFit/>
          </a:bodyPr>
          <a:lstStyle/>
          <a:p>
            <a:pPr>
              <a:spcBef>
                <a:spcPct val="50000"/>
              </a:spcBef>
            </a:pPr>
            <a:r>
              <a:rPr lang="en-GB">
                <a:solidFill>
                  <a:srgbClr val="FFFFFF"/>
                </a:solidFill>
              </a:rPr>
              <a:t>sao nhãng</a:t>
            </a:r>
          </a:p>
        </p:txBody>
      </p:sp>
      <p:sp>
        <p:nvSpPr>
          <p:cNvPr id="15373" name="Text Box 15"/>
          <p:cNvSpPr txBox="1">
            <a:spLocks noChangeArrowheads="1"/>
          </p:cNvSpPr>
          <p:nvPr/>
        </p:nvSpPr>
        <p:spPr bwMode="auto">
          <a:xfrm>
            <a:off x="5580063" y="1268413"/>
            <a:ext cx="2159000" cy="366712"/>
          </a:xfrm>
          <a:prstGeom prst="rect">
            <a:avLst/>
          </a:prstGeom>
          <a:noFill/>
          <a:ln w="9525">
            <a:noFill/>
            <a:miter lim="800000"/>
            <a:headEnd/>
            <a:tailEnd/>
          </a:ln>
        </p:spPr>
        <p:txBody>
          <a:bodyPr>
            <a:spAutoFit/>
          </a:bodyPr>
          <a:lstStyle/>
          <a:p>
            <a:pPr>
              <a:spcBef>
                <a:spcPct val="50000"/>
              </a:spcBef>
            </a:pPr>
            <a:r>
              <a:rPr lang="en-GB">
                <a:solidFill>
                  <a:srgbClr val="FFFFFF"/>
                </a:solidFill>
              </a:rPr>
              <a:t>ngày một ngày hai,</a:t>
            </a:r>
          </a:p>
        </p:txBody>
      </p:sp>
      <p:sp>
        <p:nvSpPr>
          <p:cNvPr id="15374" name="Text Box 16"/>
          <p:cNvSpPr txBox="1">
            <a:spLocks noChangeArrowheads="1"/>
          </p:cNvSpPr>
          <p:nvPr/>
        </p:nvSpPr>
        <p:spPr bwMode="auto">
          <a:xfrm>
            <a:off x="7667625" y="1268413"/>
            <a:ext cx="936625" cy="366712"/>
          </a:xfrm>
          <a:prstGeom prst="rect">
            <a:avLst/>
          </a:prstGeom>
          <a:noFill/>
          <a:ln w="9525">
            <a:noFill/>
            <a:miter lim="800000"/>
            <a:headEnd/>
            <a:tailEnd/>
          </a:ln>
        </p:spPr>
        <p:txBody>
          <a:bodyPr>
            <a:spAutoFit/>
          </a:bodyPr>
          <a:lstStyle/>
          <a:p>
            <a:pPr>
              <a:spcBef>
                <a:spcPct val="50000"/>
              </a:spcBef>
            </a:pPr>
            <a:r>
              <a:rPr lang="en-GB">
                <a:solidFill>
                  <a:srgbClr val="FFFFFF"/>
                </a:solidFill>
              </a:rPr>
              <a:t>tấn tới,</a:t>
            </a:r>
          </a:p>
        </p:txBody>
      </p:sp>
      <p:sp>
        <p:nvSpPr>
          <p:cNvPr id="15375" name="Text Box 17"/>
          <p:cNvSpPr txBox="1">
            <a:spLocks noChangeArrowheads="1"/>
          </p:cNvSpPr>
          <p:nvPr/>
        </p:nvSpPr>
        <p:spPr bwMode="auto">
          <a:xfrm>
            <a:off x="6084888" y="1844675"/>
            <a:ext cx="1116012" cy="366713"/>
          </a:xfrm>
          <a:prstGeom prst="rect">
            <a:avLst/>
          </a:prstGeom>
          <a:noFill/>
          <a:ln w="9525">
            <a:noFill/>
            <a:miter lim="800000"/>
            <a:headEnd/>
            <a:tailEnd/>
          </a:ln>
        </p:spPr>
        <p:txBody>
          <a:bodyPr>
            <a:spAutoFit/>
          </a:bodyPr>
          <a:lstStyle/>
          <a:p>
            <a:pPr>
              <a:spcBef>
                <a:spcPct val="50000"/>
              </a:spcBef>
            </a:pPr>
            <a:r>
              <a:rPr lang="en-GB">
                <a:solidFill>
                  <a:srgbClr val="FFFFFF"/>
                </a:solidFill>
              </a:rPr>
              <a:t>đắc chí,</a:t>
            </a:r>
          </a:p>
        </p:txBody>
      </p:sp>
      <p:sp>
        <p:nvSpPr>
          <p:cNvPr id="15376" name="Text Box 18"/>
          <p:cNvSpPr txBox="1">
            <a:spLocks noChangeArrowheads="1"/>
          </p:cNvSpPr>
          <p:nvPr/>
        </p:nvSpPr>
        <p:spPr bwMode="auto">
          <a:xfrm>
            <a:off x="7019925" y="1844675"/>
            <a:ext cx="1368425" cy="366713"/>
          </a:xfrm>
          <a:prstGeom prst="rect">
            <a:avLst/>
          </a:prstGeom>
          <a:noFill/>
          <a:ln w="9525">
            <a:noFill/>
            <a:miter lim="800000"/>
            <a:headEnd/>
            <a:tailEnd/>
          </a:ln>
        </p:spPr>
        <p:txBody>
          <a:bodyPr>
            <a:spAutoFit/>
          </a:bodyPr>
          <a:lstStyle/>
          <a:p>
            <a:pPr>
              <a:spcBef>
                <a:spcPct val="50000"/>
              </a:spcBef>
            </a:pPr>
            <a:r>
              <a:rPr lang="en-GB">
                <a:solidFill>
                  <a:srgbClr val="FFFFFF"/>
                </a:solidFill>
              </a:rPr>
              <a:t>sao nhãng</a:t>
            </a:r>
          </a:p>
        </p:txBody>
      </p:sp>
      <p:sp>
        <p:nvSpPr>
          <p:cNvPr id="15377" name="Text Box 19"/>
          <p:cNvSpPr txBox="1">
            <a:spLocks noChangeArrowheads="1"/>
          </p:cNvSpPr>
          <p:nvPr/>
        </p:nvSpPr>
        <p:spPr bwMode="auto">
          <a:xfrm>
            <a:off x="0" y="1628775"/>
            <a:ext cx="5148263" cy="925513"/>
          </a:xfrm>
          <a:prstGeom prst="rect">
            <a:avLst/>
          </a:prstGeom>
          <a:noFill/>
          <a:ln w="9525">
            <a:solidFill>
              <a:srgbClr val="800000"/>
            </a:solidFill>
            <a:miter lim="800000"/>
            <a:headEnd/>
            <a:tailEnd/>
          </a:ln>
        </p:spPr>
        <p:txBody>
          <a:bodyPr>
            <a:spAutoFit/>
          </a:bodyPr>
          <a:lstStyle/>
          <a:p>
            <a:pPr algn="just">
              <a:spcBef>
                <a:spcPct val="50000"/>
              </a:spcBef>
            </a:pPr>
            <a:r>
              <a:rPr lang="en-GB">
                <a:solidFill>
                  <a:srgbClr val="FFFF00"/>
                </a:solidFill>
              </a:rPr>
              <a:t>Câu:</a:t>
            </a:r>
            <a:r>
              <a:rPr lang="en-GB">
                <a:solidFill>
                  <a:srgbClr val="FF0000"/>
                </a:solidFill>
              </a:rPr>
              <a:t> </a:t>
            </a:r>
            <a:r>
              <a:rPr lang="en-GB">
                <a:solidFill>
                  <a:srgbClr val="FFFFFF"/>
                </a:solidFill>
              </a:rPr>
              <a:t>Dĩ nhiên, Ca- pi</a:t>
            </a:r>
            <a:r>
              <a:rPr lang="en-GB">
                <a:solidFill>
                  <a:srgbClr val="FFFF00"/>
                </a:solidFill>
              </a:rPr>
              <a:t> </a:t>
            </a:r>
            <a:r>
              <a:rPr lang="en-GB" u="sng">
                <a:solidFill>
                  <a:srgbClr val="0000CC"/>
                </a:solidFill>
              </a:rPr>
              <a:t>không đọc lên được</a:t>
            </a:r>
            <a:r>
              <a:rPr lang="en-GB">
                <a:solidFill>
                  <a:srgbClr val="FFFF00"/>
                </a:solidFill>
              </a:rPr>
              <a:t> </a:t>
            </a:r>
            <a:r>
              <a:rPr lang="en-GB">
                <a:solidFill>
                  <a:srgbClr val="FFFFFF"/>
                </a:solidFill>
              </a:rPr>
              <a:t>những chữ nó thấy vì nó</a:t>
            </a:r>
            <a:r>
              <a:rPr lang="en-GB">
                <a:solidFill>
                  <a:srgbClr val="FFFF00"/>
                </a:solidFill>
              </a:rPr>
              <a:t> </a:t>
            </a:r>
            <a:r>
              <a:rPr lang="en-GB" u="sng">
                <a:solidFill>
                  <a:srgbClr val="0000CC"/>
                </a:solidFill>
              </a:rPr>
              <a:t>không biết nói</a:t>
            </a:r>
            <a:r>
              <a:rPr lang="en-GB">
                <a:solidFill>
                  <a:srgbClr val="FFFFFF"/>
                </a:solidFill>
              </a:rPr>
              <a:t>, nhưng nó</a:t>
            </a:r>
            <a:r>
              <a:rPr lang="en-GB">
                <a:solidFill>
                  <a:srgbClr val="FFFF00"/>
                </a:solidFill>
              </a:rPr>
              <a:t> </a:t>
            </a:r>
            <a:r>
              <a:rPr lang="en-GB" u="sng">
                <a:solidFill>
                  <a:srgbClr val="0000CC"/>
                </a:solidFill>
              </a:rPr>
              <a:t>biết lấy ra</a:t>
            </a:r>
            <a:r>
              <a:rPr lang="en-GB">
                <a:solidFill>
                  <a:srgbClr val="FFFF00"/>
                </a:solidFill>
              </a:rPr>
              <a:t> </a:t>
            </a:r>
            <a:r>
              <a:rPr lang="en-GB">
                <a:solidFill>
                  <a:srgbClr val="FFFFFF"/>
                </a:solidFill>
              </a:rPr>
              <a:t>những chữ mà thầy tôi đọc lên.</a:t>
            </a:r>
          </a:p>
        </p:txBody>
      </p:sp>
      <p:sp>
        <p:nvSpPr>
          <p:cNvPr id="15378" name="Text Box 20"/>
          <p:cNvSpPr txBox="1">
            <a:spLocks noChangeArrowheads="1"/>
          </p:cNvSpPr>
          <p:nvPr/>
        </p:nvSpPr>
        <p:spPr bwMode="auto">
          <a:xfrm>
            <a:off x="5364163" y="2420938"/>
            <a:ext cx="3779837" cy="915987"/>
          </a:xfrm>
          <a:prstGeom prst="rect">
            <a:avLst/>
          </a:prstGeom>
          <a:noFill/>
          <a:ln w="9525">
            <a:noFill/>
            <a:miter lim="800000"/>
            <a:headEnd/>
            <a:tailEnd/>
          </a:ln>
        </p:spPr>
        <p:txBody>
          <a:bodyPr>
            <a:spAutoFit/>
          </a:bodyPr>
          <a:lstStyle/>
          <a:p>
            <a:pPr algn="just">
              <a:spcBef>
                <a:spcPct val="50000"/>
              </a:spcBef>
            </a:pPr>
            <a:r>
              <a:rPr lang="en-GB" u="sng">
                <a:solidFill>
                  <a:srgbClr val="FFFF00"/>
                </a:solidFill>
              </a:rPr>
              <a:t>Ý 1:</a:t>
            </a:r>
            <a:r>
              <a:rPr lang="en-GB">
                <a:solidFill>
                  <a:srgbClr val="FFFF00"/>
                </a:solidFill>
              </a:rPr>
              <a:t> Cụ Vi- ta- li dạy Rê- mi học chữ trong hoàn cảnh khó khăn, gian khổ.</a:t>
            </a:r>
          </a:p>
        </p:txBody>
      </p:sp>
      <p:sp>
        <p:nvSpPr>
          <p:cNvPr id="15379" name="Text Box 21"/>
          <p:cNvSpPr txBox="1">
            <a:spLocks noChangeArrowheads="1"/>
          </p:cNvSpPr>
          <p:nvPr/>
        </p:nvSpPr>
        <p:spPr bwMode="auto">
          <a:xfrm>
            <a:off x="5435600" y="3573463"/>
            <a:ext cx="3708400" cy="641350"/>
          </a:xfrm>
          <a:prstGeom prst="rect">
            <a:avLst/>
          </a:prstGeom>
          <a:noFill/>
          <a:ln w="9525">
            <a:noFill/>
            <a:miter lim="800000"/>
            <a:headEnd/>
            <a:tailEnd/>
          </a:ln>
        </p:spPr>
        <p:txBody>
          <a:bodyPr>
            <a:spAutoFit/>
          </a:bodyPr>
          <a:lstStyle/>
          <a:p>
            <a:pPr algn="just">
              <a:spcBef>
                <a:spcPct val="50000"/>
              </a:spcBef>
            </a:pPr>
            <a:r>
              <a:rPr lang="en-GB" u="sng">
                <a:solidFill>
                  <a:srgbClr val="FFFF00"/>
                </a:solidFill>
              </a:rPr>
              <a:t>Ý 2:</a:t>
            </a:r>
            <a:r>
              <a:rPr lang="en-GB">
                <a:solidFill>
                  <a:srgbClr val="FFFF00"/>
                </a:solidFill>
              </a:rPr>
              <a:t> Rê- mi là một cậu bé hiếu học.</a:t>
            </a:r>
          </a:p>
        </p:txBody>
      </p:sp>
      <p:sp>
        <p:nvSpPr>
          <p:cNvPr id="24598" name="Text Box 22"/>
          <p:cNvSpPr txBox="1">
            <a:spLocks noChangeArrowheads="1"/>
          </p:cNvSpPr>
          <p:nvPr/>
        </p:nvSpPr>
        <p:spPr bwMode="auto">
          <a:xfrm>
            <a:off x="0" y="2565400"/>
            <a:ext cx="5148263" cy="3263900"/>
          </a:xfrm>
          <a:prstGeom prst="rect">
            <a:avLst/>
          </a:prstGeom>
          <a:noFill/>
          <a:ln w="9525">
            <a:solidFill>
              <a:srgbClr val="800000"/>
            </a:solidFill>
            <a:miter lim="800000"/>
            <a:headEnd/>
            <a:tailEnd/>
          </a:ln>
        </p:spPr>
        <p:txBody>
          <a:bodyPr>
            <a:spAutoFit/>
          </a:bodyPr>
          <a:lstStyle/>
          <a:p>
            <a:pPr>
              <a:spcBef>
                <a:spcPct val="50000"/>
              </a:spcBef>
            </a:pPr>
            <a:r>
              <a:rPr lang="en-GB">
                <a:solidFill>
                  <a:srgbClr val="FFFF00"/>
                </a:solidFill>
              </a:rPr>
              <a:t>Đoạn:</a:t>
            </a:r>
            <a:r>
              <a:rPr lang="en-GB"/>
              <a:t> </a:t>
            </a:r>
          </a:p>
          <a:p>
            <a:pPr>
              <a:spcBef>
                <a:spcPct val="50000"/>
              </a:spcBef>
            </a:pPr>
            <a:r>
              <a:rPr lang="en-GB"/>
              <a:t>    </a:t>
            </a:r>
            <a:r>
              <a:rPr lang="en-GB">
                <a:solidFill>
                  <a:srgbClr val="FFFFFF"/>
                </a:solidFill>
              </a:rPr>
              <a:t>Cụ Vi- ta- li hỏi tôi:</a:t>
            </a:r>
          </a:p>
          <a:p>
            <a:pPr>
              <a:spcBef>
                <a:spcPct val="50000"/>
              </a:spcBef>
            </a:pPr>
            <a:r>
              <a:rPr lang="en-GB">
                <a:solidFill>
                  <a:srgbClr val="FFFFFF"/>
                </a:solidFill>
              </a:rPr>
              <a:t>    - Bây giờ con có muốn học nhạc không?</a:t>
            </a:r>
          </a:p>
          <a:p>
            <a:pPr algn="just">
              <a:spcBef>
                <a:spcPct val="50000"/>
              </a:spcBef>
            </a:pPr>
            <a:r>
              <a:rPr lang="en-GB">
                <a:solidFill>
                  <a:srgbClr val="FFFFFF"/>
                </a:solidFill>
              </a:rPr>
              <a:t>    - Đấy là điều con thích nhất. Nghe thầy hát, có lúc con muốn cười, có lúc lại muốn khóc. Có lúc con nhớ đến mẹ con và tưởng như đang trông thấy mẹ con ở nhà.</a:t>
            </a:r>
          </a:p>
          <a:p>
            <a:pPr algn="just">
              <a:spcBef>
                <a:spcPct val="50000"/>
              </a:spcBef>
            </a:pPr>
            <a:r>
              <a:rPr lang="en-GB">
                <a:solidFill>
                  <a:srgbClr val="FFFFFF"/>
                </a:solidFill>
              </a:rPr>
              <a:t>    Bằng một giọng cảm động, thầy bảo tôi:</a:t>
            </a:r>
          </a:p>
          <a:p>
            <a:pPr algn="just">
              <a:spcBef>
                <a:spcPct val="50000"/>
              </a:spcBef>
            </a:pPr>
            <a:r>
              <a:rPr lang="en-GB">
                <a:solidFill>
                  <a:srgbClr val="FFFFFF"/>
                </a:solidFill>
              </a:rPr>
              <a:t>    - Con thật là một đứa trẻ có tâm hồn.</a:t>
            </a:r>
          </a:p>
        </p:txBody>
      </p:sp>
      <p:sp>
        <p:nvSpPr>
          <p:cNvPr id="24599" name="Text Box 23"/>
          <p:cNvSpPr txBox="1">
            <a:spLocks noChangeArrowheads="1"/>
          </p:cNvSpPr>
          <p:nvPr/>
        </p:nvSpPr>
        <p:spPr bwMode="auto">
          <a:xfrm>
            <a:off x="0" y="2565400"/>
            <a:ext cx="5148263" cy="3263900"/>
          </a:xfrm>
          <a:prstGeom prst="rect">
            <a:avLst/>
          </a:prstGeom>
          <a:noFill/>
          <a:ln w="9525">
            <a:solidFill>
              <a:srgbClr val="800000"/>
            </a:solidFill>
            <a:miter lim="800000"/>
            <a:headEnd/>
            <a:tailEnd/>
          </a:ln>
        </p:spPr>
        <p:txBody>
          <a:bodyPr>
            <a:spAutoFit/>
          </a:bodyPr>
          <a:lstStyle/>
          <a:p>
            <a:pPr>
              <a:spcBef>
                <a:spcPct val="50000"/>
              </a:spcBef>
            </a:pPr>
            <a:r>
              <a:rPr lang="en-GB">
                <a:solidFill>
                  <a:srgbClr val="FFFF00"/>
                </a:solidFill>
              </a:rPr>
              <a:t>Đoạn:</a:t>
            </a:r>
            <a:r>
              <a:rPr lang="en-GB"/>
              <a:t> </a:t>
            </a:r>
          </a:p>
          <a:p>
            <a:pPr>
              <a:spcBef>
                <a:spcPct val="50000"/>
              </a:spcBef>
            </a:pPr>
            <a:r>
              <a:rPr lang="en-GB"/>
              <a:t>    </a:t>
            </a:r>
            <a:r>
              <a:rPr lang="en-GB">
                <a:solidFill>
                  <a:srgbClr val="FFFFFF"/>
                </a:solidFill>
              </a:rPr>
              <a:t>Cụ Vi- ta- li hỏi tôi:</a:t>
            </a:r>
          </a:p>
          <a:p>
            <a:pPr>
              <a:spcBef>
                <a:spcPct val="50000"/>
              </a:spcBef>
            </a:pPr>
            <a:r>
              <a:rPr lang="en-GB">
                <a:solidFill>
                  <a:srgbClr val="FFFFFF"/>
                </a:solidFill>
              </a:rPr>
              <a:t>    - Bây giờ con có muốn </a:t>
            </a:r>
            <a:r>
              <a:rPr lang="en-GB" u="sng">
                <a:solidFill>
                  <a:srgbClr val="0000CC"/>
                </a:solidFill>
              </a:rPr>
              <a:t>học nhạc</a:t>
            </a:r>
            <a:r>
              <a:rPr lang="en-GB">
                <a:solidFill>
                  <a:srgbClr val="FFFFFF"/>
                </a:solidFill>
              </a:rPr>
              <a:t> không?</a:t>
            </a:r>
          </a:p>
          <a:p>
            <a:pPr algn="just">
              <a:spcBef>
                <a:spcPct val="50000"/>
              </a:spcBef>
            </a:pPr>
            <a:r>
              <a:rPr lang="en-GB">
                <a:solidFill>
                  <a:srgbClr val="FFFFFF"/>
                </a:solidFill>
              </a:rPr>
              <a:t>    - Đấy là điều con </a:t>
            </a:r>
            <a:r>
              <a:rPr lang="en-GB" u="sng">
                <a:solidFill>
                  <a:srgbClr val="0000CC"/>
                </a:solidFill>
              </a:rPr>
              <a:t>thích nhất</a:t>
            </a:r>
            <a:r>
              <a:rPr lang="en-GB">
                <a:solidFill>
                  <a:srgbClr val="FFFFFF"/>
                </a:solidFill>
              </a:rPr>
              <a:t>. Nghe thầy hát, có lúc con </a:t>
            </a:r>
            <a:r>
              <a:rPr lang="en-GB" u="sng">
                <a:solidFill>
                  <a:srgbClr val="0000CC"/>
                </a:solidFill>
              </a:rPr>
              <a:t>muốn cười</a:t>
            </a:r>
            <a:r>
              <a:rPr lang="en-GB">
                <a:solidFill>
                  <a:srgbClr val="FFFFFF"/>
                </a:solidFill>
              </a:rPr>
              <a:t>, có lúc lại </a:t>
            </a:r>
            <a:r>
              <a:rPr lang="en-GB" u="sng">
                <a:solidFill>
                  <a:srgbClr val="0000CC"/>
                </a:solidFill>
              </a:rPr>
              <a:t>muốn khóc</a:t>
            </a:r>
            <a:r>
              <a:rPr lang="en-GB">
                <a:solidFill>
                  <a:srgbClr val="FFFFFF"/>
                </a:solidFill>
              </a:rPr>
              <a:t>. Có lúc con </a:t>
            </a:r>
            <a:r>
              <a:rPr lang="en-GB" u="sng">
                <a:solidFill>
                  <a:srgbClr val="0000CC"/>
                </a:solidFill>
              </a:rPr>
              <a:t>nhớ đến</a:t>
            </a:r>
            <a:r>
              <a:rPr lang="en-GB">
                <a:solidFill>
                  <a:srgbClr val="FFFFFF"/>
                </a:solidFill>
              </a:rPr>
              <a:t> mẹ con</a:t>
            </a:r>
            <a:r>
              <a:rPr lang="en-GB">
                <a:solidFill>
                  <a:srgbClr val="0000CC"/>
                </a:solidFill>
              </a:rPr>
              <a:t>/ </a:t>
            </a:r>
            <a:r>
              <a:rPr lang="en-GB">
                <a:solidFill>
                  <a:srgbClr val="FFFFFF"/>
                </a:solidFill>
              </a:rPr>
              <a:t>và tưởng như đang </a:t>
            </a:r>
            <a:r>
              <a:rPr lang="en-GB" u="sng">
                <a:solidFill>
                  <a:srgbClr val="0000CC"/>
                </a:solidFill>
              </a:rPr>
              <a:t>trông thấy</a:t>
            </a:r>
            <a:r>
              <a:rPr lang="en-GB">
                <a:solidFill>
                  <a:srgbClr val="FFFFFF"/>
                </a:solidFill>
              </a:rPr>
              <a:t> mẹ con ở nhà.</a:t>
            </a:r>
          </a:p>
          <a:p>
            <a:pPr algn="just">
              <a:spcBef>
                <a:spcPct val="50000"/>
              </a:spcBef>
            </a:pPr>
            <a:r>
              <a:rPr lang="en-GB">
                <a:solidFill>
                  <a:srgbClr val="FFFFFF"/>
                </a:solidFill>
              </a:rPr>
              <a:t>    Bằng một giọng </a:t>
            </a:r>
            <a:r>
              <a:rPr lang="en-GB" u="sng">
                <a:solidFill>
                  <a:srgbClr val="0000CC"/>
                </a:solidFill>
              </a:rPr>
              <a:t>cảm động</a:t>
            </a:r>
            <a:r>
              <a:rPr lang="en-GB">
                <a:solidFill>
                  <a:srgbClr val="FFFFFF"/>
                </a:solidFill>
              </a:rPr>
              <a:t>, thầy bảo tôi:</a:t>
            </a:r>
          </a:p>
          <a:p>
            <a:pPr algn="just">
              <a:spcBef>
                <a:spcPct val="50000"/>
              </a:spcBef>
            </a:pPr>
            <a:r>
              <a:rPr lang="en-GB">
                <a:solidFill>
                  <a:srgbClr val="FFFFFF"/>
                </a:solidFill>
              </a:rPr>
              <a:t>    - Con thật là một đứa trẻ có </a:t>
            </a:r>
            <a:r>
              <a:rPr lang="en-GB" u="sng">
                <a:solidFill>
                  <a:srgbClr val="0000CC"/>
                </a:solidFill>
              </a:rPr>
              <a:t>tâm hồn</a:t>
            </a:r>
            <a:r>
              <a:rPr lang="en-GB">
                <a:solidFill>
                  <a:srgbClr val="FFFFFF"/>
                </a:solidFill>
              </a:rPr>
              <a:t>.</a:t>
            </a:r>
          </a:p>
        </p:txBody>
      </p:sp>
      <p:sp>
        <p:nvSpPr>
          <p:cNvPr id="24600" name="Text Box 24"/>
          <p:cNvSpPr txBox="1">
            <a:spLocks noChangeArrowheads="1"/>
          </p:cNvSpPr>
          <p:nvPr/>
        </p:nvSpPr>
        <p:spPr bwMode="auto">
          <a:xfrm>
            <a:off x="755650" y="5803900"/>
            <a:ext cx="7848600" cy="10541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Nội dung chính:</a:t>
            </a:r>
          </a:p>
          <a:p>
            <a:pPr algn="just">
              <a:spcBef>
                <a:spcPct val="50000"/>
              </a:spcBef>
            </a:pPr>
            <a:r>
              <a:rPr lang="en-GB" b="1">
                <a:solidFill>
                  <a:srgbClr val="FFFF00"/>
                </a:solidFill>
              </a:rPr>
              <a:t>    Câu chuyện ca ngợi tấm lòng nhân từ, quan tâm giáo dục trẻ của cụ Vi- ta- li, khao khát và quyết tâm học tập của cậu bé nghèo Rê- mi.</a:t>
            </a:r>
          </a:p>
        </p:txBody>
      </p:sp>
      <p:pic>
        <p:nvPicPr>
          <p:cNvPr id="15383" name="Picture 28" descr="1950086jpndb9kx1g"/>
          <p:cNvPicPr>
            <a:picLocks noChangeAspect="1" noChangeArrowheads="1" noCrop="1"/>
          </p:cNvPicPr>
          <p:nvPr/>
        </p:nvPicPr>
        <p:blipFill>
          <a:blip r:embed="rId3"/>
          <a:srcRect/>
          <a:stretch>
            <a:fillRect/>
          </a:stretch>
        </p:blipFill>
        <p:spPr bwMode="auto">
          <a:xfrm>
            <a:off x="0" y="0"/>
            <a:ext cx="611188" cy="9810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598"/>
                                        </p:tgtEl>
                                        <p:attrNameLst>
                                          <p:attrName>style.visibility</p:attrName>
                                        </p:attrNameLst>
                                      </p:cBhvr>
                                      <p:to>
                                        <p:strVal val="visible"/>
                                      </p:to>
                                    </p:set>
                                    <p:anim calcmode="lin" valueType="num">
                                      <p:cBhvr>
                                        <p:cTn id="7" dur="1000" fill="hold"/>
                                        <p:tgtEl>
                                          <p:spTgt spid="24598"/>
                                        </p:tgtEl>
                                        <p:attrNameLst>
                                          <p:attrName>ppt_w</p:attrName>
                                        </p:attrNameLst>
                                      </p:cBhvr>
                                      <p:tavLst>
                                        <p:tav tm="0">
                                          <p:val>
                                            <p:strVal val="#ppt_w*0.70"/>
                                          </p:val>
                                        </p:tav>
                                        <p:tav tm="100000">
                                          <p:val>
                                            <p:strVal val="#ppt_w"/>
                                          </p:val>
                                        </p:tav>
                                      </p:tavLst>
                                    </p:anim>
                                    <p:anim calcmode="lin" valueType="num">
                                      <p:cBhvr>
                                        <p:cTn id="8" dur="1000" fill="hold"/>
                                        <p:tgtEl>
                                          <p:spTgt spid="24598"/>
                                        </p:tgtEl>
                                        <p:attrNameLst>
                                          <p:attrName>ppt_h</p:attrName>
                                        </p:attrNameLst>
                                      </p:cBhvr>
                                      <p:tavLst>
                                        <p:tav tm="0">
                                          <p:val>
                                            <p:strVal val="#ppt_h"/>
                                          </p:val>
                                        </p:tav>
                                        <p:tav tm="100000">
                                          <p:val>
                                            <p:strVal val="#ppt_h"/>
                                          </p:val>
                                        </p:tav>
                                      </p:tavLst>
                                    </p:anim>
                                    <p:animEffect transition="in" filter="fade">
                                      <p:cBhvr>
                                        <p:cTn id="9" dur="1000"/>
                                        <p:tgtEl>
                                          <p:spTgt spid="245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xit" presetSubtype="10" fill="hold" grpId="1" nodeType="clickEffect">
                                  <p:stCondLst>
                                    <p:cond delay="0"/>
                                  </p:stCondLst>
                                  <p:childTnLst>
                                    <p:animEffect transition="out" filter="checkerboard(across)">
                                      <p:cBhvr>
                                        <p:cTn id="13" dur="500"/>
                                        <p:tgtEl>
                                          <p:spTgt spid="24598"/>
                                        </p:tgtEl>
                                      </p:cBhvr>
                                    </p:animEffect>
                                    <p:set>
                                      <p:cBhvr>
                                        <p:cTn id="14" dur="1" fill="hold">
                                          <p:stCondLst>
                                            <p:cond delay="499"/>
                                          </p:stCondLst>
                                        </p:cTn>
                                        <p:tgtEl>
                                          <p:spTgt spid="2459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4599"/>
                                        </p:tgtEl>
                                        <p:attrNameLst>
                                          <p:attrName>style.visibility</p:attrName>
                                        </p:attrNameLst>
                                      </p:cBhvr>
                                      <p:to>
                                        <p:strVal val="visible"/>
                                      </p:to>
                                    </p:set>
                                    <p:anim calcmode="lin" valueType="num">
                                      <p:cBhvr>
                                        <p:cTn id="19" dur="1000" fill="hold"/>
                                        <p:tgtEl>
                                          <p:spTgt spid="24599"/>
                                        </p:tgtEl>
                                        <p:attrNameLst>
                                          <p:attrName>ppt_w</p:attrName>
                                        </p:attrNameLst>
                                      </p:cBhvr>
                                      <p:tavLst>
                                        <p:tav tm="0">
                                          <p:val>
                                            <p:strVal val="#ppt_w*0.70"/>
                                          </p:val>
                                        </p:tav>
                                        <p:tav tm="100000">
                                          <p:val>
                                            <p:strVal val="#ppt_w"/>
                                          </p:val>
                                        </p:tav>
                                      </p:tavLst>
                                    </p:anim>
                                    <p:anim calcmode="lin" valueType="num">
                                      <p:cBhvr>
                                        <p:cTn id="20" dur="1000" fill="hold"/>
                                        <p:tgtEl>
                                          <p:spTgt spid="24599"/>
                                        </p:tgtEl>
                                        <p:attrNameLst>
                                          <p:attrName>ppt_h</p:attrName>
                                        </p:attrNameLst>
                                      </p:cBhvr>
                                      <p:tavLst>
                                        <p:tav tm="0">
                                          <p:val>
                                            <p:strVal val="#ppt_h"/>
                                          </p:val>
                                        </p:tav>
                                        <p:tav tm="100000">
                                          <p:val>
                                            <p:strVal val="#ppt_h"/>
                                          </p:val>
                                        </p:tav>
                                      </p:tavLst>
                                    </p:anim>
                                    <p:animEffect transition="in" filter="fade">
                                      <p:cBhvr>
                                        <p:cTn id="21" dur="1000"/>
                                        <p:tgtEl>
                                          <p:spTgt spid="2459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4600"/>
                                        </p:tgtEl>
                                        <p:attrNameLst>
                                          <p:attrName>style.visibility</p:attrName>
                                        </p:attrNameLst>
                                      </p:cBhvr>
                                      <p:to>
                                        <p:strVal val="visible"/>
                                      </p:to>
                                    </p:set>
                                    <p:anim calcmode="lin" valueType="num">
                                      <p:cBhvr>
                                        <p:cTn id="26" dur="1000" fill="hold"/>
                                        <p:tgtEl>
                                          <p:spTgt spid="24600"/>
                                        </p:tgtEl>
                                        <p:attrNameLst>
                                          <p:attrName>ppt_w</p:attrName>
                                        </p:attrNameLst>
                                      </p:cBhvr>
                                      <p:tavLst>
                                        <p:tav tm="0">
                                          <p:val>
                                            <p:strVal val="#ppt_w*0.70"/>
                                          </p:val>
                                        </p:tav>
                                        <p:tav tm="100000">
                                          <p:val>
                                            <p:strVal val="#ppt_w"/>
                                          </p:val>
                                        </p:tav>
                                      </p:tavLst>
                                    </p:anim>
                                    <p:anim calcmode="lin" valueType="num">
                                      <p:cBhvr>
                                        <p:cTn id="27" dur="1000" fill="hold"/>
                                        <p:tgtEl>
                                          <p:spTgt spid="24600"/>
                                        </p:tgtEl>
                                        <p:attrNameLst>
                                          <p:attrName>ppt_h</p:attrName>
                                        </p:attrNameLst>
                                      </p:cBhvr>
                                      <p:tavLst>
                                        <p:tav tm="0">
                                          <p:val>
                                            <p:strVal val="#ppt_h"/>
                                          </p:val>
                                        </p:tav>
                                        <p:tav tm="100000">
                                          <p:val>
                                            <p:strVal val="#ppt_h"/>
                                          </p:val>
                                        </p:tav>
                                      </p:tavLst>
                                    </p:anim>
                                    <p:animEffect transition="in" filter="fade">
                                      <p:cBhvr>
                                        <p:cTn id="28" dur="1000"/>
                                        <p:tgtEl>
                                          <p:spTgt spid="24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8" grpId="0" animBg="1"/>
      <p:bldP spid="24598" grpId="1" animBg="1"/>
      <p:bldP spid="24599" grpId="0" animBg="1"/>
      <p:bldP spid="246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smtClean="0"/>
          </a:p>
        </p:txBody>
      </p:sp>
      <p:sp>
        <p:nvSpPr>
          <p:cNvPr id="3075" name="Rectangle 3"/>
          <p:cNvSpPr>
            <a:spLocks noGrp="1" noChangeArrowheads="1"/>
          </p:cNvSpPr>
          <p:nvPr>
            <p:ph type="body" idx="1"/>
          </p:nvPr>
        </p:nvSpPr>
        <p:spPr/>
        <p:txBody>
          <a:bodyPr/>
          <a:lstStyle/>
          <a:p>
            <a:pPr eaLnBrk="1" hangingPunct="1"/>
            <a:endParaRPr lang="en-US" smtClean="0"/>
          </a:p>
        </p:txBody>
      </p:sp>
      <p:pic>
        <p:nvPicPr>
          <p:cNvPr id="3076" name="Picture 5" descr="imagesCA2VS52J"/>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7" name="Text Box 7"/>
          <p:cNvSpPr txBox="1">
            <a:spLocks noChangeArrowheads="1"/>
          </p:cNvSpPr>
          <p:nvPr/>
        </p:nvSpPr>
        <p:spPr bwMode="auto">
          <a:xfrm>
            <a:off x="4067175" y="692150"/>
            <a:ext cx="1296988" cy="396875"/>
          </a:xfrm>
          <a:prstGeom prst="rect">
            <a:avLst/>
          </a:prstGeom>
          <a:noFill/>
          <a:ln w="9525">
            <a:noFill/>
            <a:miter lim="800000"/>
            <a:headEnd/>
            <a:tailEnd/>
          </a:ln>
        </p:spPr>
        <p:txBody>
          <a:bodyPr>
            <a:spAutoFit/>
          </a:bodyPr>
          <a:lstStyle/>
          <a:p>
            <a:pPr>
              <a:spcBef>
                <a:spcPct val="50000"/>
              </a:spcBef>
            </a:pPr>
            <a:r>
              <a:rPr lang="en-GB" sz="2000" b="1" u="sng">
                <a:solidFill>
                  <a:srgbClr val="FF00FF"/>
                </a:solidFill>
              </a:rPr>
              <a:t>Tập đọc:</a:t>
            </a:r>
          </a:p>
        </p:txBody>
      </p:sp>
      <p:sp>
        <p:nvSpPr>
          <p:cNvPr id="4104" name="WordArt 8"/>
          <p:cNvSpPr>
            <a:spLocks noChangeArrowheads="1" noChangeShapeType="1" noTextEdit="1"/>
          </p:cNvSpPr>
          <p:nvPr/>
        </p:nvSpPr>
        <p:spPr bwMode="auto">
          <a:xfrm>
            <a:off x="2700338" y="1125538"/>
            <a:ext cx="3744912" cy="287337"/>
          </a:xfrm>
          <a:prstGeom prst="rect">
            <a:avLst/>
          </a:prstGeom>
        </p:spPr>
        <p:txBody>
          <a:bodyPr wrap="none" fromWordArt="1">
            <a:prstTxWarp prst="textPlain">
              <a:avLst>
                <a:gd name="adj" fmla="val 50000"/>
              </a:avLst>
            </a:prstTxWarp>
          </a:bodyPr>
          <a:lstStyle/>
          <a:p>
            <a:pPr algn="ctr"/>
            <a:r>
              <a:rPr lang="vi-VN" sz="3600" kern="10">
                <a:ln w="19050">
                  <a:solidFill>
                    <a:srgbClr val="FFFF00"/>
                  </a:solidFill>
                  <a:round/>
                  <a:headEnd/>
                  <a:tailEnd/>
                </a:ln>
                <a:solidFill>
                  <a:srgbClr val="FFFF00"/>
                </a:solidFill>
                <a:effectLst>
                  <a:outerShdw dist="45791" dir="2021404" algn="ctr" rotWithShape="0">
                    <a:srgbClr val="B2B2B2">
                      <a:alpha val="79999"/>
                    </a:srgbClr>
                  </a:outerShdw>
                </a:effectLst>
                <a:latin typeface="Arial"/>
                <a:cs typeface="Arial"/>
              </a:rPr>
              <a:t>LỚP HỌC TRÊN ĐƯỜNG</a:t>
            </a:r>
            <a:endParaRPr lang="en-US" sz="3600" kern="10">
              <a:ln w="19050">
                <a:solidFill>
                  <a:srgbClr val="FFFF00"/>
                </a:solidFill>
                <a:round/>
                <a:headEnd/>
                <a:tailEnd/>
              </a:ln>
              <a:solidFill>
                <a:srgbClr val="FFFF00"/>
              </a:solidFill>
              <a:effectLst>
                <a:outerShdw dist="45791" dir="2021404" algn="ctr" rotWithShape="0">
                  <a:srgbClr val="B2B2B2">
                    <a:alpha val="79999"/>
                  </a:srgbClr>
                </a:outerShdw>
              </a:effectLst>
              <a:latin typeface="Arial"/>
              <a:cs typeface="Arial"/>
            </a:endParaRPr>
          </a:p>
        </p:txBody>
      </p:sp>
      <p:sp>
        <p:nvSpPr>
          <p:cNvPr id="3079" name="Text Box 11"/>
          <p:cNvSpPr txBox="1">
            <a:spLocks noChangeArrowheads="1"/>
          </p:cNvSpPr>
          <p:nvPr/>
        </p:nvSpPr>
        <p:spPr bwMode="auto">
          <a:xfrm>
            <a:off x="2339975" y="2133600"/>
            <a:ext cx="5688013" cy="366713"/>
          </a:xfrm>
          <a:prstGeom prst="rect">
            <a:avLst/>
          </a:prstGeom>
          <a:noFill/>
          <a:ln w="9525">
            <a:noFill/>
            <a:miter lim="800000"/>
            <a:headEnd/>
            <a:tailEnd/>
          </a:ln>
        </p:spPr>
        <p:txBody>
          <a:bodyPr>
            <a:spAutoFit/>
          </a:bodyPr>
          <a:lstStyle/>
          <a:p>
            <a:pPr>
              <a:spcBef>
                <a:spcPct val="50000"/>
              </a:spcBef>
            </a:pPr>
            <a:endParaRPr lang="en-US"/>
          </a:p>
        </p:txBody>
      </p:sp>
      <p:pic>
        <p:nvPicPr>
          <p:cNvPr id="4112" name="Picture 16" descr="imagesCAQBCAWF"/>
          <p:cNvPicPr>
            <a:picLocks noChangeAspect="1" noChangeArrowheads="1"/>
          </p:cNvPicPr>
          <p:nvPr/>
        </p:nvPicPr>
        <p:blipFill>
          <a:blip r:embed="rId3"/>
          <a:srcRect/>
          <a:stretch>
            <a:fillRect/>
          </a:stretch>
        </p:blipFill>
        <p:spPr bwMode="auto">
          <a:xfrm>
            <a:off x="1116013" y="1628775"/>
            <a:ext cx="6842125" cy="4608513"/>
          </a:xfrm>
          <a:prstGeom prst="rect">
            <a:avLst/>
          </a:prstGeom>
          <a:noFill/>
          <a:ln w="9525">
            <a:noFill/>
            <a:miter lim="800000"/>
            <a:headEnd/>
            <a:tailEnd/>
          </a:ln>
        </p:spPr>
      </p:pic>
      <p:sp>
        <p:nvSpPr>
          <p:cNvPr id="4113" name="Text Box 17"/>
          <p:cNvSpPr txBox="1">
            <a:spLocks noChangeArrowheads="1"/>
          </p:cNvSpPr>
          <p:nvPr/>
        </p:nvSpPr>
        <p:spPr bwMode="auto">
          <a:xfrm>
            <a:off x="2555875" y="2636838"/>
            <a:ext cx="4824413" cy="2073275"/>
          </a:xfrm>
          <a:prstGeom prst="rect">
            <a:avLst/>
          </a:prstGeom>
          <a:noFill/>
          <a:ln w="9525">
            <a:noFill/>
            <a:miter lim="800000"/>
            <a:headEnd/>
            <a:tailEnd/>
          </a:ln>
        </p:spPr>
        <p:txBody>
          <a:bodyPr>
            <a:spAutoFit/>
          </a:bodyPr>
          <a:lstStyle/>
          <a:p>
            <a:pPr>
              <a:spcBef>
                <a:spcPct val="50000"/>
              </a:spcBef>
            </a:pPr>
            <a:r>
              <a:rPr lang="en-GB" sz="2000">
                <a:solidFill>
                  <a:srgbClr val="660066"/>
                </a:solidFill>
              </a:rPr>
              <a:t>    </a:t>
            </a:r>
            <a:r>
              <a:rPr lang="en-GB" sz="2000">
                <a:solidFill>
                  <a:srgbClr val="FF0066"/>
                </a:solidFill>
              </a:rPr>
              <a:t>Bài văn gồm 3 đoạn:</a:t>
            </a:r>
          </a:p>
          <a:p>
            <a:pPr algn="just">
              <a:spcBef>
                <a:spcPct val="50000"/>
              </a:spcBef>
              <a:buFontTx/>
              <a:buChar char="-"/>
            </a:pPr>
            <a:r>
              <a:rPr lang="en-GB" sz="2000">
                <a:solidFill>
                  <a:srgbClr val="FF0066"/>
                </a:solidFill>
              </a:rPr>
              <a:t> Đoạn 1: Từ đầu đến </a:t>
            </a:r>
            <a:r>
              <a:rPr lang="en-GB" sz="2000" i="1">
                <a:solidFill>
                  <a:srgbClr val="009900"/>
                </a:solidFill>
              </a:rPr>
              <a:t>“… Không phải  ngày một ngày hai mà đọc được”.</a:t>
            </a:r>
          </a:p>
          <a:p>
            <a:pPr algn="just">
              <a:spcBef>
                <a:spcPct val="50000"/>
              </a:spcBef>
              <a:buFontTx/>
              <a:buChar char="-"/>
            </a:pPr>
            <a:r>
              <a:rPr lang="en-GB" sz="2000">
                <a:solidFill>
                  <a:srgbClr val="FF0066"/>
                </a:solidFill>
              </a:rPr>
              <a:t> Đoạn 2: Tiếp đến </a:t>
            </a:r>
            <a:r>
              <a:rPr lang="en-GB" sz="2000" i="1">
                <a:solidFill>
                  <a:srgbClr val="009900"/>
                </a:solidFill>
              </a:rPr>
              <a:t>“… vẫy vẫy cái đuôi”.</a:t>
            </a:r>
          </a:p>
          <a:p>
            <a:pPr algn="just">
              <a:spcBef>
                <a:spcPct val="50000"/>
              </a:spcBef>
              <a:buFontTx/>
              <a:buChar char="-"/>
            </a:pPr>
            <a:r>
              <a:rPr lang="en-GB" sz="2000">
                <a:solidFill>
                  <a:srgbClr val="FF0066"/>
                </a:solidFill>
              </a:rPr>
              <a:t> Đoạn 3: Phần còn lại.</a:t>
            </a:r>
          </a:p>
        </p:txBody>
      </p:sp>
      <p:pic>
        <p:nvPicPr>
          <p:cNvPr id="3082" name="Picture 18" descr="979084a5ntsqaagf"/>
          <p:cNvPicPr>
            <a:picLocks noChangeAspect="1" noChangeArrowheads="1" noCrop="1"/>
          </p:cNvPicPr>
          <p:nvPr/>
        </p:nvPicPr>
        <p:blipFill>
          <a:blip r:embed="rId4"/>
          <a:srcRect/>
          <a:stretch>
            <a:fillRect/>
          </a:stretch>
        </p:blipFill>
        <p:spPr bwMode="auto">
          <a:xfrm>
            <a:off x="0" y="0"/>
            <a:ext cx="762000" cy="2857500"/>
          </a:xfrm>
          <a:prstGeom prst="rect">
            <a:avLst/>
          </a:prstGeom>
          <a:noFill/>
          <a:ln w="9525">
            <a:noFill/>
            <a:miter lim="800000"/>
            <a:headEnd/>
            <a:tailEnd/>
          </a:ln>
        </p:spPr>
      </p:pic>
      <p:pic>
        <p:nvPicPr>
          <p:cNvPr id="3083" name="Picture 19" descr="787909qz1oa7pluv"/>
          <p:cNvPicPr>
            <a:picLocks noChangeAspect="1" noChangeArrowheads="1" noCrop="1"/>
          </p:cNvPicPr>
          <p:nvPr/>
        </p:nvPicPr>
        <p:blipFill>
          <a:blip r:embed="rId5"/>
          <a:srcRect/>
          <a:stretch>
            <a:fillRect/>
          </a:stretch>
        </p:blipFill>
        <p:spPr bwMode="auto">
          <a:xfrm>
            <a:off x="0" y="5143500"/>
            <a:ext cx="523875" cy="1714500"/>
          </a:xfrm>
          <a:prstGeom prst="rect">
            <a:avLst/>
          </a:prstGeom>
          <a:noFill/>
          <a:ln w="9525">
            <a:noFill/>
            <a:miter lim="800000"/>
            <a:headEnd/>
            <a:tailEnd/>
          </a:ln>
        </p:spPr>
      </p:pic>
      <p:pic>
        <p:nvPicPr>
          <p:cNvPr id="3084" name="Picture 21" descr="1348952ch6b72wsw7"/>
          <p:cNvPicPr>
            <a:picLocks noChangeAspect="1" noChangeArrowheads="1" noCrop="1"/>
          </p:cNvPicPr>
          <p:nvPr/>
        </p:nvPicPr>
        <p:blipFill>
          <a:blip r:embed="rId6"/>
          <a:srcRect/>
          <a:stretch>
            <a:fillRect/>
          </a:stretch>
        </p:blipFill>
        <p:spPr bwMode="auto">
          <a:xfrm>
            <a:off x="8401050" y="0"/>
            <a:ext cx="742950" cy="2362200"/>
          </a:xfrm>
          <a:prstGeom prst="rect">
            <a:avLst/>
          </a:prstGeom>
          <a:noFill/>
          <a:ln w="9525">
            <a:noFill/>
            <a:miter lim="800000"/>
            <a:headEnd/>
            <a:tailEnd/>
          </a:ln>
        </p:spPr>
      </p:pic>
      <p:pic>
        <p:nvPicPr>
          <p:cNvPr id="3085" name="Picture 22" descr="2082725afsmg5puzc"/>
          <p:cNvPicPr>
            <a:picLocks noChangeAspect="1" noChangeArrowheads="1" noCrop="1"/>
          </p:cNvPicPr>
          <p:nvPr/>
        </p:nvPicPr>
        <p:blipFill>
          <a:blip r:embed="rId7"/>
          <a:srcRect/>
          <a:stretch>
            <a:fillRect/>
          </a:stretch>
        </p:blipFill>
        <p:spPr bwMode="auto">
          <a:xfrm>
            <a:off x="8382000" y="4867275"/>
            <a:ext cx="762000" cy="1990725"/>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p:cTn id="7" dur="1000" fill="hold"/>
                                        <p:tgtEl>
                                          <p:spTgt spid="4104"/>
                                        </p:tgtEl>
                                        <p:attrNameLst>
                                          <p:attrName>ppt_w</p:attrName>
                                        </p:attrNameLst>
                                      </p:cBhvr>
                                      <p:tavLst>
                                        <p:tav tm="0">
                                          <p:val>
                                            <p:strVal val="#ppt_w*0.70"/>
                                          </p:val>
                                        </p:tav>
                                        <p:tav tm="100000">
                                          <p:val>
                                            <p:strVal val="#ppt_w"/>
                                          </p:val>
                                        </p:tav>
                                      </p:tavLst>
                                    </p:anim>
                                    <p:anim calcmode="lin" valueType="num">
                                      <p:cBhvr>
                                        <p:cTn id="8" dur="1000" fill="hold"/>
                                        <p:tgtEl>
                                          <p:spTgt spid="4104"/>
                                        </p:tgtEl>
                                        <p:attrNameLst>
                                          <p:attrName>ppt_h</p:attrName>
                                        </p:attrNameLst>
                                      </p:cBhvr>
                                      <p:tavLst>
                                        <p:tav tm="0">
                                          <p:val>
                                            <p:strVal val="#ppt_h"/>
                                          </p:val>
                                        </p:tav>
                                        <p:tav tm="100000">
                                          <p:val>
                                            <p:strVal val="#ppt_h"/>
                                          </p:val>
                                        </p:tav>
                                      </p:tavLst>
                                    </p:anim>
                                    <p:animEffect transition="in" filter="fade">
                                      <p:cBhvr>
                                        <p:cTn id="9" dur="1000"/>
                                        <p:tgtEl>
                                          <p:spTgt spid="410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4112"/>
                                        </p:tgtEl>
                                        <p:attrNameLst>
                                          <p:attrName>style.visibility</p:attrName>
                                        </p:attrNameLst>
                                      </p:cBhvr>
                                      <p:to>
                                        <p:strVal val="visible"/>
                                      </p:to>
                                    </p:set>
                                    <p:animEffect transition="in" filter="checkerboard(across)">
                                      <p:cBhvr>
                                        <p:cTn id="14" dur="500"/>
                                        <p:tgtEl>
                                          <p:spTgt spid="41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113"/>
                                        </p:tgtEl>
                                        <p:attrNameLst>
                                          <p:attrName>style.visibility</p:attrName>
                                        </p:attrNameLst>
                                      </p:cBhvr>
                                      <p:to>
                                        <p:strVal val="visible"/>
                                      </p:to>
                                    </p:set>
                                    <p:anim calcmode="lin" valueType="num">
                                      <p:cBhvr>
                                        <p:cTn id="19" dur="1000" fill="hold"/>
                                        <p:tgtEl>
                                          <p:spTgt spid="4113"/>
                                        </p:tgtEl>
                                        <p:attrNameLst>
                                          <p:attrName>ppt_w</p:attrName>
                                        </p:attrNameLst>
                                      </p:cBhvr>
                                      <p:tavLst>
                                        <p:tav tm="0">
                                          <p:val>
                                            <p:strVal val="#ppt_w*0.70"/>
                                          </p:val>
                                        </p:tav>
                                        <p:tav tm="100000">
                                          <p:val>
                                            <p:strVal val="#ppt_w"/>
                                          </p:val>
                                        </p:tav>
                                      </p:tavLst>
                                    </p:anim>
                                    <p:anim calcmode="lin" valueType="num">
                                      <p:cBhvr>
                                        <p:cTn id="20" dur="1000" fill="hold"/>
                                        <p:tgtEl>
                                          <p:spTgt spid="4113"/>
                                        </p:tgtEl>
                                        <p:attrNameLst>
                                          <p:attrName>ppt_h</p:attrName>
                                        </p:attrNameLst>
                                      </p:cBhvr>
                                      <p:tavLst>
                                        <p:tav tm="0">
                                          <p:val>
                                            <p:strVal val="#ppt_h"/>
                                          </p:val>
                                        </p:tav>
                                        <p:tav tm="100000">
                                          <p:val>
                                            <p:strVal val="#ppt_h"/>
                                          </p:val>
                                        </p:tav>
                                      </p:tavLst>
                                    </p:anim>
                                    <p:animEffect transition="in" filter="fade">
                                      <p:cBhvr>
                                        <p:cTn id="21" dur="1000"/>
                                        <p:tgtEl>
                                          <p:spTgt spid="4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animBg="1"/>
      <p:bldP spid="41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smtClean="0"/>
          </a:p>
        </p:txBody>
      </p:sp>
      <p:sp>
        <p:nvSpPr>
          <p:cNvPr id="4099" name="Rectangle 3"/>
          <p:cNvSpPr>
            <a:spLocks noGrp="1" noChangeArrowheads="1"/>
          </p:cNvSpPr>
          <p:nvPr>
            <p:ph type="body" idx="1"/>
          </p:nvPr>
        </p:nvSpPr>
        <p:spPr/>
        <p:txBody>
          <a:bodyPr/>
          <a:lstStyle/>
          <a:p>
            <a:pPr eaLnBrk="1" hangingPunct="1"/>
            <a:endParaRPr lang="en-US" smtClean="0"/>
          </a:p>
        </p:txBody>
      </p:sp>
      <p:pic>
        <p:nvPicPr>
          <p:cNvPr id="4100" name="Picture 4" descr="imagesCA2VS52J"/>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01" name="Text Box 6"/>
          <p:cNvSpPr txBox="1">
            <a:spLocks noChangeArrowheads="1"/>
          </p:cNvSpPr>
          <p:nvPr/>
        </p:nvSpPr>
        <p:spPr bwMode="auto">
          <a:xfrm>
            <a:off x="4067175" y="692150"/>
            <a:ext cx="1296988" cy="396875"/>
          </a:xfrm>
          <a:prstGeom prst="rect">
            <a:avLst/>
          </a:prstGeom>
          <a:noFill/>
          <a:ln w="9525">
            <a:noFill/>
            <a:miter lim="800000"/>
            <a:headEnd/>
            <a:tailEnd/>
          </a:ln>
        </p:spPr>
        <p:txBody>
          <a:bodyPr>
            <a:spAutoFit/>
          </a:bodyPr>
          <a:lstStyle/>
          <a:p>
            <a:pPr>
              <a:spcBef>
                <a:spcPct val="50000"/>
              </a:spcBef>
            </a:pPr>
            <a:r>
              <a:rPr lang="en-GB" sz="2000" u="sng">
                <a:solidFill>
                  <a:srgbClr val="FF00FF"/>
                </a:solidFill>
              </a:rPr>
              <a:t>Tập đọc:</a:t>
            </a:r>
          </a:p>
        </p:txBody>
      </p:sp>
      <p:sp>
        <p:nvSpPr>
          <p:cNvPr id="4102" name="WordArt 7"/>
          <p:cNvSpPr>
            <a:spLocks noChangeArrowheads="1" noChangeShapeType="1" noTextEdit="1"/>
          </p:cNvSpPr>
          <p:nvPr/>
        </p:nvSpPr>
        <p:spPr bwMode="auto">
          <a:xfrm>
            <a:off x="2700338" y="1125538"/>
            <a:ext cx="3744912" cy="287337"/>
          </a:xfrm>
          <a:prstGeom prst="rect">
            <a:avLst/>
          </a:prstGeom>
        </p:spPr>
        <p:txBody>
          <a:bodyPr wrap="none" fromWordArt="1">
            <a:prstTxWarp prst="textPlain">
              <a:avLst>
                <a:gd name="adj" fmla="val 50000"/>
              </a:avLst>
            </a:prstTxWarp>
          </a:bodyPr>
          <a:lstStyle/>
          <a:p>
            <a:pPr algn="ctr"/>
            <a:r>
              <a:rPr lang="vi-VN" sz="3600" kern="10">
                <a:ln w="9525">
                  <a:solidFill>
                    <a:srgbClr val="FFFF00"/>
                  </a:solidFill>
                  <a:round/>
                  <a:headEnd/>
                  <a:tailEnd/>
                </a:ln>
                <a:solidFill>
                  <a:srgbClr val="FFFF00"/>
                </a:solidFill>
                <a:effectLst>
                  <a:outerShdw dist="45791" dir="2021404" algn="ctr" rotWithShape="0">
                    <a:srgbClr val="B2B2B2">
                      <a:alpha val="79999"/>
                    </a:srgbClr>
                  </a:outerShdw>
                </a:effectLst>
                <a:latin typeface="Arial"/>
                <a:cs typeface="Arial"/>
              </a:rPr>
              <a:t>LỚP HỌC TRÊN ĐƯỜNG</a:t>
            </a:r>
            <a:endParaRPr lang="en-US" sz="3600" kern="10">
              <a:ln w="9525">
                <a:solidFill>
                  <a:srgbClr val="FFFF00"/>
                </a:solidFill>
                <a:round/>
                <a:headEnd/>
                <a:tailEnd/>
              </a:ln>
              <a:solidFill>
                <a:srgbClr val="FFFF00"/>
              </a:solidFill>
              <a:effectLst>
                <a:outerShdw dist="45791" dir="2021404" algn="ctr" rotWithShape="0">
                  <a:srgbClr val="B2B2B2">
                    <a:alpha val="79999"/>
                  </a:srgbClr>
                </a:outerShdw>
              </a:effectLst>
              <a:latin typeface="Arial"/>
              <a:cs typeface="Arial"/>
            </a:endParaRPr>
          </a:p>
        </p:txBody>
      </p:sp>
      <p:sp>
        <p:nvSpPr>
          <p:cNvPr id="4103" name="Text Box 8"/>
          <p:cNvSpPr txBox="1">
            <a:spLocks noChangeArrowheads="1"/>
          </p:cNvSpPr>
          <p:nvPr/>
        </p:nvSpPr>
        <p:spPr bwMode="auto">
          <a:xfrm>
            <a:off x="2339975" y="2133600"/>
            <a:ext cx="5688013" cy="366713"/>
          </a:xfrm>
          <a:prstGeom prst="rect">
            <a:avLst/>
          </a:prstGeom>
          <a:noFill/>
          <a:ln w="9525">
            <a:noFill/>
            <a:miter lim="800000"/>
            <a:headEnd/>
            <a:tailEnd/>
          </a:ln>
        </p:spPr>
        <p:txBody>
          <a:bodyPr>
            <a:spAutoFit/>
          </a:bodyPr>
          <a:lstStyle/>
          <a:p>
            <a:pPr>
              <a:spcBef>
                <a:spcPct val="50000"/>
              </a:spcBef>
            </a:pPr>
            <a:endParaRPr lang="en-US"/>
          </a:p>
        </p:txBody>
      </p:sp>
      <p:sp>
        <p:nvSpPr>
          <p:cNvPr id="6155" name="Line 11"/>
          <p:cNvSpPr>
            <a:spLocks noChangeShapeType="1"/>
          </p:cNvSpPr>
          <p:nvPr/>
        </p:nvSpPr>
        <p:spPr bwMode="auto">
          <a:xfrm>
            <a:off x="5219700" y="1557338"/>
            <a:ext cx="0" cy="4032250"/>
          </a:xfrm>
          <a:prstGeom prst="line">
            <a:avLst/>
          </a:prstGeom>
          <a:noFill/>
          <a:ln w="19050">
            <a:solidFill>
              <a:srgbClr val="FF0000"/>
            </a:solidFill>
            <a:round/>
            <a:headEnd/>
            <a:tailEnd/>
          </a:ln>
        </p:spPr>
        <p:txBody>
          <a:bodyPr/>
          <a:lstStyle/>
          <a:p>
            <a:endParaRPr lang="en-US"/>
          </a:p>
        </p:txBody>
      </p:sp>
      <p:pic>
        <p:nvPicPr>
          <p:cNvPr id="4105" name="Picture 12" descr="878037tedrqh354k"/>
          <p:cNvPicPr>
            <a:picLocks noChangeAspect="1" noChangeArrowheads="1" noCrop="1"/>
          </p:cNvPicPr>
          <p:nvPr/>
        </p:nvPicPr>
        <p:blipFill>
          <a:blip r:embed="rId3"/>
          <a:srcRect/>
          <a:stretch>
            <a:fillRect/>
          </a:stretch>
        </p:blipFill>
        <p:spPr bwMode="auto">
          <a:xfrm>
            <a:off x="0" y="4448175"/>
            <a:ext cx="762000" cy="2409825"/>
          </a:xfrm>
          <a:prstGeom prst="rect">
            <a:avLst/>
          </a:prstGeom>
          <a:noFill/>
          <a:ln w="9525">
            <a:noFill/>
            <a:miter lim="800000"/>
            <a:headEnd/>
            <a:tailEnd/>
          </a:ln>
        </p:spPr>
      </p:pic>
      <p:pic>
        <p:nvPicPr>
          <p:cNvPr id="4106" name="Picture 14" descr="4b986cff_0e4fc99f_2n6b3g5_jpg"/>
          <p:cNvPicPr>
            <a:picLocks noChangeAspect="1" noChangeArrowheads="1" noCrop="1"/>
          </p:cNvPicPr>
          <p:nvPr/>
        </p:nvPicPr>
        <p:blipFill>
          <a:blip r:embed="rId4"/>
          <a:srcRect/>
          <a:stretch>
            <a:fillRect/>
          </a:stretch>
        </p:blipFill>
        <p:spPr bwMode="auto">
          <a:xfrm>
            <a:off x="5734050" y="5095875"/>
            <a:ext cx="3409950" cy="1762125"/>
          </a:xfrm>
          <a:prstGeom prst="rect">
            <a:avLst/>
          </a:prstGeom>
          <a:noFill/>
          <a:ln w="9525">
            <a:noFill/>
            <a:miter lim="800000"/>
            <a:headEnd/>
            <a:tailEnd/>
          </a:ln>
        </p:spPr>
      </p:pic>
      <p:sp>
        <p:nvSpPr>
          <p:cNvPr id="6159" name="Text Box 15"/>
          <p:cNvSpPr txBox="1">
            <a:spLocks noChangeArrowheads="1"/>
          </p:cNvSpPr>
          <p:nvPr/>
        </p:nvSpPr>
        <p:spPr bwMode="auto">
          <a:xfrm>
            <a:off x="1547813" y="1557338"/>
            <a:ext cx="6769100" cy="366712"/>
          </a:xfrm>
          <a:prstGeom prst="rect">
            <a:avLst/>
          </a:prstGeom>
          <a:noFill/>
          <a:ln w="9525">
            <a:noFill/>
            <a:miter lim="800000"/>
            <a:headEnd/>
            <a:tailEnd/>
          </a:ln>
        </p:spPr>
        <p:txBody>
          <a:bodyPr>
            <a:spAutoFit/>
          </a:bodyPr>
          <a:lstStyle/>
          <a:p>
            <a:pPr>
              <a:spcBef>
                <a:spcPct val="50000"/>
              </a:spcBef>
            </a:pPr>
            <a:r>
              <a:rPr lang="en-GB" b="1" u="sng">
                <a:solidFill>
                  <a:srgbClr val="FFFF00"/>
                </a:solidFill>
              </a:rPr>
              <a:t>Luyện đọc:</a:t>
            </a:r>
            <a:r>
              <a:rPr lang="en-GB"/>
              <a:t>                                                           </a:t>
            </a:r>
            <a:r>
              <a:rPr lang="en-GB" b="1" u="sng">
                <a:solidFill>
                  <a:srgbClr val="FFFF00"/>
                </a:solidFill>
              </a:rPr>
              <a:t>Tìm hiểu bài:</a:t>
            </a:r>
          </a:p>
        </p:txBody>
      </p:sp>
      <p:sp>
        <p:nvSpPr>
          <p:cNvPr id="6160" name="Text Box 16"/>
          <p:cNvSpPr txBox="1">
            <a:spLocks noChangeArrowheads="1"/>
          </p:cNvSpPr>
          <p:nvPr/>
        </p:nvSpPr>
        <p:spPr bwMode="auto">
          <a:xfrm>
            <a:off x="0" y="2133600"/>
            <a:ext cx="2124075" cy="366713"/>
          </a:xfrm>
          <a:prstGeom prst="rect">
            <a:avLst/>
          </a:prstGeom>
          <a:noFill/>
          <a:ln w="9525">
            <a:noFill/>
            <a:miter lim="800000"/>
            <a:headEnd/>
            <a:tailEnd/>
          </a:ln>
        </p:spPr>
        <p:txBody>
          <a:bodyPr>
            <a:spAutoFit/>
          </a:bodyPr>
          <a:lstStyle/>
          <a:p>
            <a:pPr>
              <a:spcBef>
                <a:spcPct val="50000"/>
              </a:spcBef>
            </a:pPr>
            <a:r>
              <a:rPr lang="en-GB">
                <a:solidFill>
                  <a:srgbClr val="FF0000"/>
                </a:solidFill>
              </a:rPr>
              <a:t>Từ:</a:t>
            </a:r>
            <a:r>
              <a:rPr lang="en-GB">
                <a:solidFill>
                  <a:srgbClr val="FFFFFF"/>
                </a:solidFill>
              </a:rPr>
              <a:t> cụ Vi- ta- li,</a:t>
            </a:r>
          </a:p>
        </p:txBody>
      </p:sp>
      <p:sp>
        <p:nvSpPr>
          <p:cNvPr id="4109" name="Text Box 17"/>
          <p:cNvSpPr txBox="1">
            <a:spLocks noChangeArrowheads="1"/>
          </p:cNvSpPr>
          <p:nvPr/>
        </p:nvSpPr>
        <p:spPr bwMode="auto">
          <a:xfrm>
            <a:off x="1692275" y="2205038"/>
            <a:ext cx="1223963" cy="366712"/>
          </a:xfrm>
          <a:prstGeom prst="rect">
            <a:avLst/>
          </a:prstGeom>
          <a:noFill/>
          <a:ln w="9525">
            <a:noFill/>
            <a:miter lim="800000"/>
            <a:headEnd/>
            <a:tailEnd/>
          </a:ln>
        </p:spPr>
        <p:txBody>
          <a:bodyPr>
            <a:spAutoFit/>
          </a:bodyPr>
          <a:lstStyle/>
          <a:p>
            <a:pPr>
              <a:spcBef>
                <a:spcPct val="50000"/>
              </a:spcBef>
            </a:pPr>
            <a:endParaRPr lang="en-US"/>
          </a:p>
        </p:txBody>
      </p:sp>
      <p:sp>
        <p:nvSpPr>
          <p:cNvPr id="6165" name="Text Box 21"/>
          <p:cNvSpPr txBox="1">
            <a:spLocks noChangeArrowheads="1"/>
          </p:cNvSpPr>
          <p:nvPr/>
        </p:nvSpPr>
        <p:spPr bwMode="auto">
          <a:xfrm>
            <a:off x="1619250" y="2133600"/>
            <a:ext cx="865188" cy="366713"/>
          </a:xfrm>
          <a:prstGeom prst="rect">
            <a:avLst/>
          </a:prstGeom>
          <a:noFill/>
          <a:ln w="9525">
            <a:noFill/>
            <a:miter lim="800000"/>
            <a:headEnd/>
            <a:tailEnd/>
          </a:ln>
        </p:spPr>
        <p:txBody>
          <a:bodyPr>
            <a:spAutoFit/>
          </a:bodyPr>
          <a:lstStyle/>
          <a:p>
            <a:pPr>
              <a:spcBef>
                <a:spcPct val="50000"/>
              </a:spcBef>
            </a:pPr>
            <a:r>
              <a:rPr lang="en-GB">
                <a:solidFill>
                  <a:srgbClr val="FFFFFF"/>
                </a:solidFill>
              </a:rPr>
              <a:t>Ca- pi,</a:t>
            </a:r>
          </a:p>
        </p:txBody>
      </p:sp>
      <p:sp>
        <p:nvSpPr>
          <p:cNvPr id="6166" name="Text Box 22"/>
          <p:cNvSpPr txBox="1">
            <a:spLocks noChangeArrowheads="1"/>
          </p:cNvSpPr>
          <p:nvPr/>
        </p:nvSpPr>
        <p:spPr bwMode="auto">
          <a:xfrm>
            <a:off x="2339975" y="2133600"/>
            <a:ext cx="1008063" cy="366713"/>
          </a:xfrm>
          <a:prstGeom prst="rect">
            <a:avLst/>
          </a:prstGeom>
          <a:noFill/>
          <a:ln w="9525">
            <a:noFill/>
            <a:miter lim="800000"/>
            <a:headEnd/>
            <a:tailEnd/>
          </a:ln>
        </p:spPr>
        <p:txBody>
          <a:bodyPr>
            <a:spAutoFit/>
          </a:bodyPr>
          <a:lstStyle/>
          <a:p>
            <a:pPr>
              <a:spcBef>
                <a:spcPct val="50000"/>
              </a:spcBef>
            </a:pPr>
            <a:r>
              <a:rPr lang="en-GB">
                <a:solidFill>
                  <a:srgbClr val="FFFFFF"/>
                </a:solidFill>
              </a:rPr>
              <a:t>Rê- mi,</a:t>
            </a:r>
          </a:p>
        </p:txBody>
      </p:sp>
      <p:sp>
        <p:nvSpPr>
          <p:cNvPr id="6167" name="Text Box 23"/>
          <p:cNvSpPr txBox="1">
            <a:spLocks noChangeArrowheads="1"/>
          </p:cNvSpPr>
          <p:nvPr/>
        </p:nvSpPr>
        <p:spPr bwMode="auto">
          <a:xfrm>
            <a:off x="3132138" y="2133600"/>
            <a:ext cx="1152525" cy="366713"/>
          </a:xfrm>
          <a:prstGeom prst="rect">
            <a:avLst/>
          </a:prstGeom>
          <a:noFill/>
          <a:ln w="9525">
            <a:noFill/>
            <a:miter lim="800000"/>
            <a:headEnd/>
            <a:tailEnd/>
          </a:ln>
        </p:spPr>
        <p:txBody>
          <a:bodyPr>
            <a:spAutoFit/>
          </a:bodyPr>
          <a:lstStyle/>
          <a:p>
            <a:pPr>
              <a:spcBef>
                <a:spcPct val="50000"/>
              </a:spcBef>
            </a:pPr>
            <a:r>
              <a:rPr lang="en-GB">
                <a:solidFill>
                  <a:srgbClr val="FFFFFF"/>
                </a:solidFill>
              </a:rPr>
              <a:t>vẫy vẫy,</a:t>
            </a:r>
          </a:p>
        </p:txBody>
      </p:sp>
      <p:sp>
        <p:nvSpPr>
          <p:cNvPr id="6168" name="Text Box 24"/>
          <p:cNvSpPr txBox="1">
            <a:spLocks noChangeArrowheads="1"/>
          </p:cNvSpPr>
          <p:nvPr/>
        </p:nvSpPr>
        <p:spPr bwMode="auto">
          <a:xfrm>
            <a:off x="3995738" y="2133600"/>
            <a:ext cx="1295400" cy="366713"/>
          </a:xfrm>
          <a:prstGeom prst="rect">
            <a:avLst/>
          </a:prstGeom>
          <a:noFill/>
          <a:ln w="9525">
            <a:noFill/>
            <a:miter lim="800000"/>
            <a:headEnd/>
            <a:tailEnd/>
          </a:ln>
        </p:spPr>
        <p:txBody>
          <a:bodyPr>
            <a:spAutoFit/>
          </a:bodyPr>
          <a:lstStyle/>
          <a:p>
            <a:pPr>
              <a:spcBef>
                <a:spcPct val="50000"/>
              </a:spcBef>
            </a:pPr>
            <a:r>
              <a:rPr lang="en-GB">
                <a:solidFill>
                  <a:srgbClr val="FFFFFF"/>
                </a:solidFill>
              </a:rPr>
              <a:t>sao nhãng</a:t>
            </a:r>
          </a:p>
        </p:txBody>
      </p:sp>
      <p:sp>
        <p:nvSpPr>
          <p:cNvPr id="6169" name="Text Box 25"/>
          <p:cNvSpPr txBox="1">
            <a:spLocks noChangeArrowheads="1"/>
          </p:cNvSpPr>
          <p:nvPr/>
        </p:nvSpPr>
        <p:spPr bwMode="auto">
          <a:xfrm>
            <a:off x="5292725" y="2133600"/>
            <a:ext cx="2159000" cy="366713"/>
          </a:xfrm>
          <a:prstGeom prst="rect">
            <a:avLst/>
          </a:prstGeom>
          <a:noFill/>
          <a:ln w="9525">
            <a:noFill/>
            <a:miter lim="800000"/>
            <a:headEnd/>
            <a:tailEnd/>
          </a:ln>
        </p:spPr>
        <p:txBody>
          <a:bodyPr>
            <a:spAutoFit/>
          </a:bodyPr>
          <a:lstStyle/>
          <a:p>
            <a:pPr>
              <a:spcBef>
                <a:spcPct val="50000"/>
              </a:spcBef>
            </a:pPr>
            <a:r>
              <a:rPr lang="en-GB">
                <a:solidFill>
                  <a:srgbClr val="FFFFFF"/>
                </a:solidFill>
              </a:rPr>
              <a:t>ngày một ngày hai,</a:t>
            </a:r>
          </a:p>
        </p:txBody>
      </p:sp>
      <p:sp>
        <p:nvSpPr>
          <p:cNvPr id="6170" name="Text Box 26"/>
          <p:cNvSpPr txBox="1">
            <a:spLocks noChangeArrowheads="1"/>
          </p:cNvSpPr>
          <p:nvPr/>
        </p:nvSpPr>
        <p:spPr bwMode="auto">
          <a:xfrm>
            <a:off x="7380288" y="2133600"/>
            <a:ext cx="936625" cy="366713"/>
          </a:xfrm>
          <a:prstGeom prst="rect">
            <a:avLst/>
          </a:prstGeom>
          <a:noFill/>
          <a:ln w="9525">
            <a:noFill/>
            <a:miter lim="800000"/>
            <a:headEnd/>
            <a:tailEnd/>
          </a:ln>
        </p:spPr>
        <p:txBody>
          <a:bodyPr>
            <a:spAutoFit/>
          </a:bodyPr>
          <a:lstStyle/>
          <a:p>
            <a:pPr>
              <a:spcBef>
                <a:spcPct val="50000"/>
              </a:spcBef>
            </a:pPr>
            <a:r>
              <a:rPr lang="en-GB">
                <a:solidFill>
                  <a:srgbClr val="FFFFFF"/>
                </a:solidFill>
              </a:rPr>
              <a:t>tấn tới,</a:t>
            </a:r>
          </a:p>
        </p:txBody>
      </p:sp>
      <p:sp>
        <p:nvSpPr>
          <p:cNvPr id="4116" name="Text Box 27"/>
          <p:cNvSpPr txBox="1">
            <a:spLocks noChangeArrowheads="1"/>
          </p:cNvSpPr>
          <p:nvPr/>
        </p:nvSpPr>
        <p:spPr bwMode="auto">
          <a:xfrm>
            <a:off x="8172450" y="2122488"/>
            <a:ext cx="487363" cy="366712"/>
          </a:xfrm>
          <a:prstGeom prst="rect">
            <a:avLst/>
          </a:prstGeom>
          <a:noFill/>
          <a:ln w="9525">
            <a:noFill/>
            <a:miter lim="800000"/>
            <a:headEnd/>
            <a:tailEnd/>
          </a:ln>
        </p:spPr>
        <p:txBody>
          <a:bodyPr>
            <a:spAutoFit/>
          </a:bodyPr>
          <a:lstStyle/>
          <a:p>
            <a:pPr>
              <a:spcBef>
                <a:spcPct val="50000"/>
              </a:spcBef>
            </a:pPr>
            <a:endParaRPr lang="en-US"/>
          </a:p>
        </p:txBody>
      </p:sp>
      <p:sp>
        <p:nvSpPr>
          <p:cNvPr id="6172" name="Text Box 28"/>
          <p:cNvSpPr txBox="1">
            <a:spLocks noChangeArrowheads="1"/>
          </p:cNvSpPr>
          <p:nvPr/>
        </p:nvSpPr>
        <p:spPr bwMode="auto">
          <a:xfrm>
            <a:off x="5724525" y="2492375"/>
            <a:ext cx="1116013" cy="366713"/>
          </a:xfrm>
          <a:prstGeom prst="rect">
            <a:avLst/>
          </a:prstGeom>
          <a:noFill/>
          <a:ln w="9525">
            <a:noFill/>
            <a:miter lim="800000"/>
            <a:headEnd/>
            <a:tailEnd/>
          </a:ln>
        </p:spPr>
        <p:txBody>
          <a:bodyPr>
            <a:spAutoFit/>
          </a:bodyPr>
          <a:lstStyle/>
          <a:p>
            <a:pPr>
              <a:spcBef>
                <a:spcPct val="50000"/>
              </a:spcBef>
            </a:pPr>
            <a:r>
              <a:rPr lang="en-GB">
                <a:solidFill>
                  <a:srgbClr val="FFFFFF"/>
                </a:solidFill>
              </a:rPr>
              <a:t>đắc chí,</a:t>
            </a:r>
          </a:p>
        </p:txBody>
      </p:sp>
      <p:sp>
        <p:nvSpPr>
          <p:cNvPr id="6173" name="Text Box 29"/>
          <p:cNvSpPr txBox="1">
            <a:spLocks noChangeArrowheads="1"/>
          </p:cNvSpPr>
          <p:nvPr/>
        </p:nvSpPr>
        <p:spPr bwMode="auto">
          <a:xfrm>
            <a:off x="6732588" y="2492375"/>
            <a:ext cx="1368425" cy="366713"/>
          </a:xfrm>
          <a:prstGeom prst="rect">
            <a:avLst/>
          </a:prstGeom>
          <a:noFill/>
          <a:ln w="9525">
            <a:noFill/>
            <a:miter lim="800000"/>
            <a:headEnd/>
            <a:tailEnd/>
          </a:ln>
        </p:spPr>
        <p:txBody>
          <a:bodyPr>
            <a:spAutoFit/>
          </a:bodyPr>
          <a:lstStyle/>
          <a:p>
            <a:pPr>
              <a:spcBef>
                <a:spcPct val="50000"/>
              </a:spcBef>
            </a:pPr>
            <a:r>
              <a:rPr lang="en-GB">
                <a:solidFill>
                  <a:srgbClr val="FFFFFF"/>
                </a:solidFill>
              </a:rPr>
              <a:t>sao nhãng</a:t>
            </a:r>
          </a:p>
        </p:txBody>
      </p:sp>
      <p:sp>
        <p:nvSpPr>
          <p:cNvPr id="6174" name="Text Box 30"/>
          <p:cNvSpPr txBox="1">
            <a:spLocks noChangeArrowheads="1"/>
          </p:cNvSpPr>
          <p:nvPr/>
        </p:nvSpPr>
        <p:spPr bwMode="auto">
          <a:xfrm>
            <a:off x="0" y="2708275"/>
            <a:ext cx="5148263" cy="925513"/>
          </a:xfrm>
          <a:prstGeom prst="rect">
            <a:avLst/>
          </a:prstGeom>
          <a:noFill/>
          <a:ln w="9525">
            <a:solidFill>
              <a:srgbClr val="3333FF"/>
            </a:solidFill>
            <a:miter lim="800000"/>
            <a:headEnd/>
            <a:tailEnd/>
          </a:ln>
        </p:spPr>
        <p:txBody>
          <a:bodyPr>
            <a:spAutoFit/>
          </a:bodyPr>
          <a:lstStyle/>
          <a:p>
            <a:pPr algn="just">
              <a:spcBef>
                <a:spcPct val="50000"/>
              </a:spcBef>
            </a:pPr>
            <a:r>
              <a:rPr lang="en-GB">
                <a:solidFill>
                  <a:srgbClr val="FF0000"/>
                </a:solidFill>
              </a:rPr>
              <a:t>Câu: </a:t>
            </a:r>
            <a:r>
              <a:rPr lang="en-GB">
                <a:solidFill>
                  <a:srgbClr val="FFFF00"/>
                </a:solidFill>
              </a:rPr>
              <a:t>Dĩ nhiên, Ca- pi không đọc lên được những chữ nó thấy vì nó không biết nói, nhưng nó biết lấy ra những chữ mà thầy tôi đọc lên.</a:t>
            </a:r>
          </a:p>
        </p:txBody>
      </p:sp>
      <p:sp>
        <p:nvSpPr>
          <p:cNvPr id="6177" name="Text Box 33"/>
          <p:cNvSpPr txBox="1">
            <a:spLocks noChangeArrowheads="1"/>
          </p:cNvSpPr>
          <p:nvPr/>
        </p:nvSpPr>
        <p:spPr bwMode="auto">
          <a:xfrm>
            <a:off x="0" y="2708275"/>
            <a:ext cx="5148263" cy="925513"/>
          </a:xfrm>
          <a:prstGeom prst="rect">
            <a:avLst/>
          </a:prstGeom>
          <a:noFill/>
          <a:ln w="9525">
            <a:solidFill>
              <a:srgbClr val="3333FF"/>
            </a:solidFill>
            <a:miter lim="800000"/>
            <a:headEnd/>
            <a:tailEnd/>
          </a:ln>
        </p:spPr>
        <p:txBody>
          <a:bodyPr>
            <a:spAutoFit/>
          </a:bodyPr>
          <a:lstStyle/>
          <a:p>
            <a:pPr algn="just">
              <a:spcBef>
                <a:spcPct val="50000"/>
              </a:spcBef>
            </a:pPr>
            <a:r>
              <a:rPr lang="en-GB">
                <a:solidFill>
                  <a:srgbClr val="FF0000"/>
                </a:solidFill>
              </a:rPr>
              <a:t>Câu: </a:t>
            </a:r>
            <a:r>
              <a:rPr lang="en-GB">
                <a:solidFill>
                  <a:srgbClr val="FFFF00"/>
                </a:solidFill>
              </a:rPr>
              <a:t>Dĩ nhiên, Ca- pi </a:t>
            </a:r>
            <a:r>
              <a:rPr lang="en-GB" u="sng">
                <a:solidFill>
                  <a:srgbClr val="FF6600"/>
                </a:solidFill>
              </a:rPr>
              <a:t>không đọc lên được</a:t>
            </a:r>
            <a:r>
              <a:rPr lang="en-GB">
                <a:solidFill>
                  <a:srgbClr val="FFFF00"/>
                </a:solidFill>
              </a:rPr>
              <a:t> những chữ nó thấy vì nó </a:t>
            </a:r>
            <a:r>
              <a:rPr lang="en-GB" u="sng">
                <a:solidFill>
                  <a:srgbClr val="FF6600"/>
                </a:solidFill>
              </a:rPr>
              <a:t>không biết nói</a:t>
            </a:r>
            <a:r>
              <a:rPr lang="en-GB">
                <a:solidFill>
                  <a:srgbClr val="FFFF00"/>
                </a:solidFill>
              </a:rPr>
              <a:t>, nhưng nó </a:t>
            </a:r>
            <a:r>
              <a:rPr lang="en-GB" u="sng">
                <a:solidFill>
                  <a:srgbClr val="FF6600"/>
                </a:solidFill>
              </a:rPr>
              <a:t>biết lấy ra</a:t>
            </a:r>
            <a:r>
              <a:rPr lang="en-GB">
                <a:solidFill>
                  <a:srgbClr val="FFFF00"/>
                </a:solidFill>
              </a:rPr>
              <a:t> những chữ mà thầy tôi đọc lên.</a:t>
            </a:r>
          </a:p>
        </p:txBody>
      </p:sp>
      <p:sp>
        <p:nvSpPr>
          <p:cNvPr id="4121" name="AutoShape 34">
            <a:hlinkClick r:id="rId5" action="ppaction://hlinksldjump" highlightClick="1"/>
          </p:cNvPr>
          <p:cNvSpPr>
            <a:spLocks noChangeArrowheads="1"/>
          </p:cNvSpPr>
          <p:nvPr/>
        </p:nvSpPr>
        <p:spPr bwMode="auto">
          <a:xfrm>
            <a:off x="8748713" y="6597650"/>
            <a:ext cx="395287" cy="260350"/>
          </a:xfrm>
          <a:prstGeom prst="actionButtonForwardNext">
            <a:avLst/>
          </a:prstGeom>
          <a:solidFill>
            <a:schemeClr val="accent1"/>
          </a:solidFill>
          <a:ln w="9525">
            <a:noFill/>
            <a:miter lim="800000"/>
            <a:headEnd/>
            <a:tailEnd/>
          </a:ln>
        </p:spPr>
        <p:txBody>
          <a:bodyPr wrap="none" anchor="ctr"/>
          <a:lstStyle/>
          <a:p>
            <a:endParaRPr lang="en-US"/>
          </a:p>
        </p:txBody>
      </p:sp>
      <p:sp>
        <p:nvSpPr>
          <p:cNvPr id="4122" name="AutoShape 37">
            <a:hlinkClick r:id="rId6" action="ppaction://hlinksldjump" highlightClick="1"/>
          </p:cNvPr>
          <p:cNvSpPr>
            <a:spLocks noChangeArrowheads="1"/>
          </p:cNvSpPr>
          <p:nvPr/>
        </p:nvSpPr>
        <p:spPr bwMode="auto">
          <a:xfrm>
            <a:off x="8243888" y="6597650"/>
            <a:ext cx="431800" cy="260350"/>
          </a:xfrm>
          <a:prstGeom prst="actionButtonForwardNext">
            <a:avLst/>
          </a:prstGeom>
          <a:solidFill>
            <a:schemeClr val="accent1"/>
          </a:solidFill>
          <a:ln w="9525">
            <a:noFill/>
            <a:miter lim="800000"/>
            <a:headEnd/>
            <a:tailEnd/>
          </a:ln>
        </p:spPr>
        <p:txBody>
          <a:bodyPr wrap="none" anchor="ctr"/>
          <a:lstStyle/>
          <a:p>
            <a:endParaRPr lang="en-US"/>
          </a:p>
        </p:txBody>
      </p:sp>
      <p:pic>
        <p:nvPicPr>
          <p:cNvPr id="4123" name="Picture 38" descr="POINSET2"/>
          <p:cNvPicPr>
            <a:picLocks noChangeAspect="1" noChangeArrowheads="1"/>
          </p:cNvPicPr>
          <p:nvPr/>
        </p:nvPicPr>
        <p:blipFill>
          <a:blip r:embed="rId7"/>
          <a:srcRect/>
          <a:stretch>
            <a:fillRect/>
          </a:stretch>
        </p:blipFill>
        <p:spPr bwMode="auto">
          <a:xfrm>
            <a:off x="0" y="0"/>
            <a:ext cx="1276350" cy="127635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155"/>
                                        </p:tgtEl>
                                        <p:attrNameLst>
                                          <p:attrName>style.visibility</p:attrName>
                                        </p:attrNameLst>
                                      </p:cBhvr>
                                      <p:to>
                                        <p:strVal val="visible"/>
                                      </p:to>
                                    </p:set>
                                    <p:anim calcmode="lin" valueType="num">
                                      <p:cBhvr additive="base">
                                        <p:cTn id="7" dur="5000" fill="hold"/>
                                        <p:tgtEl>
                                          <p:spTgt spid="6155"/>
                                        </p:tgtEl>
                                        <p:attrNameLst>
                                          <p:attrName>ppt_x</p:attrName>
                                        </p:attrNameLst>
                                      </p:cBhvr>
                                      <p:tavLst>
                                        <p:tav tm="0">
                                          <p:val>
                                            <p:strVal val="#ppt_x"/>
                                          </p:val>
                                        </p:tav>
                                        <p:tav tm="100000">
                                          <p:val>
                                            <p:strVal val="#ppt_x"/>
                                          </p:val>
                                        </p:tav>
                                      </p:tavLst>
                                    </p:anim>
                                    <p:anim calcmode="lin" valueType="num">
                                      <p:cBhvr additive="base">
                                        <p:cTn id="8" dur="50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6159"/>
                                        </p:tgtEl>
                                        <p:attrNameLst>
                                          <p:attrName>style.visibility</p:attrName>
                                        </p:attrNameLst>
                                      </p:cBhvr>
                                      <p:to>
                                        <p:strVal val="visible"/>
                                      </p:to>
                                    </p:set>
                                    <p:anim calcmode="lin" valueType="num">
                                      <p:cBhvr>
                                        <p:cTn id="13" dur="5000" fill="hold"/>
                                        <p:tgtEl>
                                          <p:spTgt spid="6159"/>
                                        </p:tgtEl>
                                        <p:attrNameLst>
                                          <p:attrName>ppt_w</p:attrName>
                                        </p:attrNameLst>
                                      </p:cBhvr>
                                      <p:tavLst>
                                        <p:tav tm="0" fmla="#ppt_w*sin(2.5*pi*$)">
                                          <p:val>
                                            <p:fltVal val="0"/>
                                          </p:val>
                                        </p:tav>
                                        <p:tav tm="100000">
                                          <p:val>
                                            <p:fltVal val="1"/>
                                          </p:val>
                                        </p:tav>
                                      </p:tavLst>
                                    </p:anim>
                                    <p:anim calcmode="lin" valueType="num">
                                      <p:cBhvr>
                                        <p:cTn id="14" dur="5000" fill="hold"/>
                                        <p:tgtEl>
                                          <p:spTgt spid="615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160"/>
                                        </p:tgtEl>
                                        <p:attrNameLst>
                                          <p:attrName>style.visibility</p:attrName>
                                        </p:attrNameLst>
                                      </p:cBhvr>
                                      <p:to>
                                        <p:strVal val="visible"/>
                                      </p:to>
                                    </p:set>
                                    <p:animEffect transition="in" filter="checkerboard(across)">
                                      <p:cBhvr>
                                        <p:cTn id="19" dur="500"/>
                                        <p:tgtEl>
                                          <p:spTgt spid="61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6165"/>
                                        </p:tgtEl>
                                        <p:attrNameLst>
                                          <p:attrName>style.visibility</p:attrName>
                                        </p:attrNameLst>
                                      </p:cBhvr>
                                      <p:to>
                                        <p:strVal val="visible"/>
                                      </p:to>
                                    </p:set>
                                    <p:animEffect transition="in" filter="checkerboard(across)">
                                      <p:cBhvr>
                                        <p:cTn id="24" dur="500"/>
                                        <p:tgtEl>
                                          <p:spTgt spid="616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166"/>
                                        </p:tgtEl>
                                        <p:attrNameLst>
                                          <p:attrName>style.visibility</p:attrName>
                                        </p:attrNameLst>
                                      </p:cBhvr>
                                      <p:to>
                                        <p:strVal val="visible"/>
                                      </p:to>
                                    </p:set>
                                    <p:animEffect transition="in" filter="checkerboard(across)">
                                      <p:cBhvr>
                                        <p:cTn id="29" dur="500"/>
                                        <p:tgtEl>
                                          <p:spTgt spid="616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6167"/>
                                        </p:tgtEl>
                                        <p:attrNameLst>
                                          <p:attrName>style.visibility</p:attrName>
                                        </p:attrNameLst>
                                      </p:cBhvr>
                                      <p:to>
                                        <p:strVal val="visible"/>
                                      </p:to>
                                    </p:set>
                                    <p:animEffect transition="in" filter="checkerboard(across)">
                                      <p:cBhvr>
                                        <p:cTn id="34" dur="500"/>
                                        <p:tgtEl>
                                          <p:spTgt spid="616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6168"/>
                                        </p:tgtEl>
                                        <p:attrNameLst>
                                          <p:attrName>style.visibility</p:attrName>
                                        </p:attrNameLst>
                                      </p:cBhvr>
                                      <p:to>
                                        <p:strVal val="visible"/>
                                      </p:to>
                                    </p:set>
                                    <p:animEffect transition="in" filter="checkerboard(across)">
                                      <p:cBhvr>
                                        <p:cTn id="39" dur="500"/>
                                        <p:tgtEl>
                                          <p:spTgt spid="616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6169"/>
                                        </p:tgtEl>
                                        <p:attrNameLst>
                                          <p:attrName>style.visibility</p:attrName>
                                        </p:attrNameLst>
                                      </p:cBhvr>
                                      <p:to>
                                        <p:strVal val="visible"/>
                                      </p:to>
                                    </p:set>
                                    <p:animEffect transition="in" filter="checkerboard(across)">
                                      <p:cBhvr>
                                        <p:cTn id="44" dur="500"/>
                                        <p:tgtEl>
                                          <p:spTgt spid="616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6170"/>
                                        </p:tgtEl>
                                        <p:attrNameLst>
                                          <p:attrName>style.visibility</p:attrName>
                                        </p:attrNameLst>
                                      </p:cBhvr>
                                      <p:to>
                                        <p:strVal val="visible"/>
                                      </p:to>
                                    </p:set>
                                    <p:animEffect transition="in" filter="checkerboard(across)">
                                      <p:cBhvr>
                                        <p:cTn id="49" dur="500"/>
                                        <p:tgtEl>
                                          <p:spTgt spid="617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6172"/>
                                        </p:tgtEl>
                                        <p:attrNameLst>
                                          <p:attrName>style.visibility</p:attrName>
                                        </p:attrNameLst>
                                      </p:cBhvr>
                                      <p:to>
                                        <p:strVal val="visible"/>
                                      </p:to>
                                    </p:set>
                                    <p:animEffect transition="in" filter="checkerboard(across)">
                                      <p:cBhvr>
                                        <p:cTn id="54" dur="500"/>
                                        <p:tgtEl>
                                          <p:spTgt spid="617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6173"/>
                                        </p:tgtEl>
                                        <p:attrNameLst>
                                          <p:attrName>style.visibility</p:attrName>
                                        </p:attrNameLst>
                                      </p:cBhvr>
                                      <p:to>
                                        <p:strVal val="visible"/>
                                      </p:to>
                                    </p:set>
                                    <p:animEffect transition="in" filter="checkerboard(across)">
                                      <p:cBhvr>
                                        <p:cTn id="59" dur="500"/>
                                        <p:tgtEl>
                                          <p:spTgt spid="617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6174"/>
                                        </p:tgtEl>
                                        <p:attrNameLst>
                                          <p:attrName>style.visibility</p:attrName>
                                        </p:attrNameLst>
                                      </p:cBhvr>
                                      <p:to>
                                        <p:strVal val="visible"/>
                                      </p:to>
                                    </p:set>
                                    <p:anim calcmode="lin" valueType="num">
                                      <p:cBhvr>
                                        <p:cTn id="64" dur="1000" fill="hold"/>
                                        <p:tgtEl>
                                          <p:spTgt spid="6174"/>
                                        </p:tgtEl>
                                        <p:attrNameLst>
                                          <p:attrName>ppt_w</p:attrName>
                                        </p:attrNameLst>
                                      </p:cBhvr>
                                      <p:tavLst>
                                        <p:tav tm="0">
                                          <p:val>
                                            <p:strVal val="#ppt_w*0.70"/>
                                          </p:val>
                                        </p:tav>
                                        <p:tav tm="100000">
                                          <p:val>
                                            <p:strVal val="#ppt_w"/>
                                          </p:val>
                                        </p:tav>
                                      </p:tavLst>
                                    </p:anim>
                                    <p:anim calcmode="lin" valueType="num">
                                      <p:cBhvr>
                                        <p:cTn id="65" dur="1000" fill="hold"/>
                                        <p:tgtEl>
                                          <p:spTgt spid="6174"/>
                                        </p:tgtEl>
                                        <p:attrNameLst>
                                          <p:attrName>ppt_h</p:attrName>
                                        </p:attrNameLst>
                                      </p:cBhvr>
                                      <p:tavLst>
                                        <p:tav tm="0">
                                          <p:val>
                                            <p:strVal val="#ppt_h"/>
                                          </p:val>
                                        </p:tav>
                                        <p:tav tm="100000">
                                          <p:val>
                                            <p:strVal val="#ppt_h"/>
                                          </p:val>
                                        </p:tav>
                                      </p:tavLst>
                                    </p:anim>
                                    <p:animEffect transition="in" filter="fade">
                                      <p:cBhvr>
                                        <p:cTn id="66" dur="1000"/>
                                        <p:tgtEl>
                                          <p:spTgt spid="617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6177"/>
                                        </p:tgtEl>
                                        <p:attrNameLst>
                                          <p:attrName>style.visibility</p:attrName>
                                        </p:attrNameLst>
                                      </p:cBhvr>
                                      <p:to>
                                        <p:strVal val="visible"/>
                                      </p:to>
                                    </p:set>
                                    <p:anim calcmode="lin" valueType="num">
                                      <p:cBhvr>
                                        <p:cTn id="71" dur="1000" fill="hold"/>
                                        <p:tgtEl>
                                          <p:spTgt spid="6177"/>
                                        </p:tgtEl>
                                        <p:attrNameLst>
                                          <p:attrName>ppt_w</p:attrName>
                                        </p:attrNameLst>
                                      </p:cBhvr>
                                      <p:tavLst>
                                        <p:tav tm="0">
                                          <p:val>
                                            <p:strVal val="#ppt_w*0.70"/>
                                          </p:val>
                                        </p:tav>
                                        <p:tav tm="100000">
                                          <p:val>
                                            <p:strVal val="#ppt_w"/>
                                          </p:val>
                                        </p:tav>
                                      </p:tavLst>
                                    </p:anim>
                                    <p:anim calcmode="lin" valueType="num">
                                      <p:cBhvr>
                                        <p:cTn id="72" dur="1000" fill="hold"/>
                                        <p:tgtEl>
                                          <p:spTgt spid="6177"/>
                                        </p:tgtEl>
                                        <p:attrNameLst>
                                          <p:attrName>ppt_h</p:attrName>
                                        </p:attrNameLst>
                                      </p:cBhvr>
                                      <p:tavLst>
                                        <p:tav tm="0">
                                          <p:val>
                                            <p:strVal val="#ppt_h"/>
                                          </p:val>
                                        </p:tav>
                                        <p:tav tm="100000">
                                          <p:val>
                                            <p:strVal val="#ppt_h"/>
                                          </p:val>
                                        </p:tav>
                                      </p:tavLst>
                                    </p:anim>
                                    <p:animEffect transition="in" filter="fade">
                                      <p:cBhvr>
                                        <p:cTn id="73" dur="1000"/>
                                        <p:tgtEl>
                                          <p:spTgt spid="617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xit" presetSubtype="16" fill="hold" grpId="1" nodeType="clickEffect">
                                  <p:stCondLst>
                                    <p:cond delay="0"/>
                                  </p:stCondLst>
                                  <p:childTnLst>
                                    <p:animEffect transition="out" filter="box(in)">
                                      <p:cBhvr>
                                        <p:cTn id="77" dur="500"/>
                                        <p:tgtEl>
                                          <p:spTgt spid="6174"/>
                                        </p:tgtEl>
                                      </p:cBhvr>
                                    </p:animEffect>
                                    <p:set>
                                      <p:cBhvr>
                                        <p:cTn id="78" dur="1" fill="hold">
                                          <p:stCondLst>
                                            <p:cond delay="499"/>
                                          </p:stCondLst>
                                        </p:cTn>
                                        <p:tgtEl>
                                          <p:spTgt spid="61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animBg="1"/>
      <p:bldP spid="6159" grpId="0"/>
      <p:bldP spid="6160" grpId="0"/>
      <p:bldP spid="6165" grpId="0"/>
      <p:bldP spid="6166" grpId="0"/>
      <p:bldP spid="6167" grpId="0"/>
      <p:bldP spid="6168" grpId="0"/>
      <p:bldP spid="6169" grpId="0"/>
      <p:bldP spid="6170" grpId="0"/>
      <p:bldP spid="6172" grpId="0"/>
      <p:bldP spid="6173" grpId="0"/>
      <p:bldP spid="6174" grpId="0" animBg="1"/>
      <p:bldP spid="6174" grpId="1" animBg="1"/>
      <p:bldP spid="6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5123" name="Rectangle 3"/>
          <p:cNvSpPr>
            <a:spLocks noGrp="1" noChangeArrowheads="1"/>
          </p:cNvSpPr>
          <p:nvPr>
            <p:ph type="body" idx="1"/>
          </p:nvPr>
        </p:nvSpPr>
        <p:spPr/>
        <p:txBody>
          <a:bodyPr/>
          <a:lstStyle/>
          <a:p>
            <a:pPr eaLnBrk="1" hangingPunct="1"/>
            <a:endParaRPr lang="en-US" smtClean="0"/>
          </a:p>
        </p:txBody>
      </p:sp>
      <p:pic>
        <p:nvPicPr>
          <p:cNvPr id="5124" name="Picture 4" descr="imagesCAT0LNI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5" name="Picture 5" descr="Không gia đình tập 1"/>
          <p:cNvPicPr>
            <a:picLocks noChangeAspect="1" noChangeArrowheads="1"/>
          </p:cNvPicPr>
          <p:nvPr/>
        </p:nvPicPr>
        <p:blipFill>
          <a:blip r:embed="rId3"/>
          <a:srcRect/>
          <a:stretch>
            <a:fillRect/>
          </a:stretch>
        </p:blipFill>
        <p:spPr bwMode="auto">
          <a:xfrm>
            <a:off x="7164388" y="3500438"/>
            <a:ext cx="1657350" cy="2592387"/>
          </a:xfrm>
          <a:prstGeom prst="rect">
            <a:avLst/>
          </a:prstGeom>
          <a:noFill/>
          <a:ln w="9525">
            <a:noFill/>
            <a:miter lim="800000"/>
            <a:headEnd/>
            <a:tailEnd/>
          </a:ln>
        </p:spPr>
      </p:pic>
      <p:pic>
        <p:nvPicPr>
          <p:cNvPr id="5126" name="Picture 6" descr="Văn hao Hector Malot (1830- 1907)"/>
          <p:cNvPicPr>
            <a:picLocks noChangeAspect="1" noChangeArrowheads="1"/>
          </p:cNvPicPr>
          <p:nvPr/>
        </p:nvPicPr>
        <p:blipFill>
          <a:blip r:embed="rId4"/>
          <a:srcRect/>
          <a:stretch>
            <a:fillRect/>
          </a:stretch>
        </p:blipFill>
        <p:spPr bwMode="auto">
          <a:xfrm>
            <a:off x="2987675" y="404813"/>
            <a:ext cx="3810000" cy="5219700"/>
          </a:xfrm>
          <a:prstGeom prst="rect">
            <a:avLst/>
          </a:prstGeom>
          <a:noFill/>
          <a:ln w="9525">
            <a:noFill/>
            <a:miter lim="800000"/>
            <a:headEnd/>
            <a:tailEnd/>
          </a:ln>
        </p:spPr>
      </p:pic>
      <p:pic>
        <p:nvPicPr>
          <p:cNvPr id="5127" name="Picture 7" descr="bìa Tiểu thuyết Không gia đình ấn bản tiếng Pháp"/>
          <p:cNvPicPr>
            <a:picLocks noChangeAspect="1" noChangeArrowheads="1"/>
          </p:cNvPicPr>
          <p:nvPr/>
        </p:nvPicPr>
        <p:blipFill>
          <a:blip r:embed="rId5"/>
          <a:srcRect/>
          <a:stretch>
            <a:fillRect/>
          </a:stretch>
        </p:blipFill>
        <p:spPr bwMode="auto">
          <a:xfrm>
            <a:off x="0" y="0"/>
            <a:ext cx="2195513" cy="3357563"/>
          </a:xfrm>
          <a:prstGeom prst="rect">
            <a:avLst/>
          </a:prstGeom>
          <a:noFill/>
          <a:ln w="9525">
            <a:noFill/>
            <a:miter lim="800000"/>
            <a:headEnd/>
            <a:tailEnd/>
          </a:ln>
        </p:spPr>
      </p:pic>
      <p:pic>
        <p:nvPicPr>
          <p:cNvPr id="5128" name="Picture 8" descr="Bìa Tiểu thuyết Không gia đình ấn bản tiếng Việt"/>
          <p:cNvPicPr>
            <a:picLocks noChangeAspect="1" noChangeArrowheads="1"/>
          </p:cNvPicPr>
          <p:nvPr/>
        </p:nvPicPr>
        <p:blipFill>
          <a:blip r:embed="rId6"/>
          <a:srcRect/>
          <a:stretch>
            <a:fillRect/>
          </a:stretch>
        </p:blipFill>
        <p:spPr bwMode="auto">
          <a:xfrm>
            <a:off x="7235825" y="476250"/>
            <a:ext cx="1584325" cy="2305050"/>
          </a:xfrm>
          <a:prstGeom prst="rect">
            <a:avLst/>
          </a:prstGeom>
          <a:noFill/>
          <a:ln w="9525">
            <a:noFill/>
            <a:miter lim="800000"/>
            <a:headEnd/>
            <a:tailEnd/>
          </a:ln>
        </p:spPr>
      </p:pic>
      <p:pic>
        <p:nvPicPr>
          <p:cNvPr id="5129" name="Picture 9" descr="phim truyên hinh phap Khong gia dinh"/>
          <p:cNvPicPr>
            <a:picLocks noChangeAspect="1" noChangeArrowheads="1"/>
          </p:cNvPicPr>
          <p:nvPr/>
        </p:nvPicPr>
        <p:blipFill>
          <a:blip r:embed="rId7"/>
          <a:srcRect/>
          <a:stretch>
            <a:fillRect/>
          </a:stretch>
        </p:blipFill>
        <p:spPr bwMode="auto">
          <a:xfrm>
            <a:off x="250825" y="3716338"/>
            <a:ext cx="1763713" cy="2708275"/>
          </a:xfrm>
          <a:prstGeom prst="rect">
            <a:avLst/>
          </a:prstGeom>
          <a:noFill/>
          <a:ln w="9525">
            <a:noFill/>
            <a:miter lim="800000"/>
            <a:headEnd/>
            <a:tailEnd/>
          </a:ln>
        </p:spPr>
      </p:pic>
      <p:sp>
        <p:nvSpPr>
          <p:cNvPr id="5130" name="Text Box 10"/>
          <p:cNvSpPr txBox="1">
            <a:spLocks noChangeArrowheads="1"/>
          </p:cNvSpPr>
          <p:nvPr/>
        </p:nvSpPr>
        <p:spPr bwMode="auto">
          <a:xfrm>
            <a:off x="3132138" y="5734050"/>
            <a:ext cx="3527425" cy="336550"/>
          </a:xfrm>
          <a:prstGeom prst="rect">
            <a:avLst/>
          </a:prstGeom>
          <a:solidFill>
            <a:srgbClr val="FF33CC"/>
          </a:solidFill>
          <a:ln w="9525">
            <a:noFill/>
            <a:miter lim="800000"/>
            <a:headEnd/>
            <a:tailEnd/>
          </a:ln>
        </p:spPr>
        <p:txBody>
          <a:bodyPr>
            <a:spAutoFit/>
          </a:bodyPr>
          <a:lstStyle/>
          <a:p>
            <a:pPr>
              <a:spcBef>
                <a:spcPct val="50000"/>
              </a:spcBef>
            </a:pPr>
            <a:r>
              <a:rPr lang="en-GB" sz="1600" b="1">
                <a:solidFill>
                  <a:srgbClr val="FFFFFF"/>
                </a:solidFill>
              </a:rPr>
              <a:t>Văn hào Hector Malot (1830- 1907)</a:t>
            </a:r>
          </a:p>
        </p:txBody>
      </p:sp>
      <p:sp>
        <p:nvSpPr>
          <p:cNvPr id="5131" name="Text Box 11"/>
          <p:cNvSpPr txBox="1">
            <a:spLocks noChangeArrowheads="1"/>
          </p:cNvSpPr>
          <p:nvPr/>
        </p:nvSpPr>
        <p:spPr bwMode="auto">
          <a:xfrm>
            <a:off x="0" y="3141663"/>
            <a:ext cx="2484438" cy="523875"/>
          </a:xfrm>
          <a:prstGeom prst="rect">
            <a:avLst/>
          </a:prstGeom>
          <a:solidFill>
            <a:srgbClr val="FF33CC"/>
          </a:solidFill>
          <a:ln w="9525">
            <a:noFill/>
            <a:miter lim="800000"/>
            <a:headEnd/>
            <a:tailEnd/>
          </a:ln>
        </p:spPr>
        <p:txBody>
          <a:bodyPr>
            <a:spAutoFit/>
          </a:bodyPr>
          <a:lstStyle/>
          <a:p>
            <a:pPr algn="ctr">
              <a:spcBef>
                <a:spcPct val="50000"/>
              </a:spcBef>
            </a:pPr>
            <a:r>
              <a:rPr lang="en-GB" sz="1400" b="1">
                <a:solidFill>
                  <a:srgbClr val="FFFFFF"/>
                </a:solidFill>
              </a:rPr>
              <a:t>Tiểu thuyết </a:t>
            </a:r>
            <a:r>
              <a:rPr lang="en-GB" sz="1400" b="1" i="1">
                <a:solidFill>
                  <a:srgbClr val="FFFFFF"/>
                </a:solidFill>
              </a:rPr>
              <a:t>Không gia đình</a:t>
            </a:r>
            <a:r>
              <a:rPr lang="en-GB" sz="1400" b="1">
                <a:solidFill>
                  <a:srgbClr val="FFFFFF"/>
                </a:solidFill>
              </a:rPr>
              <a:t> ấn bản tiếng Pháp</a:t>
            </a:r>
          </a:p>
        </p:txBody>
      </p:sp>
      <p:sp>
        <p:nvSpPr>
          <p:cNvPr id="5132" name="Text Box 12"/>
          <p:cNvSpPr txBox="1">
            <a:spLocks noChangeArrowheads="1"/>
          </p:cNvSpPr>
          <p:nvPr/>
        </p:nvSpPr>
        <p:spPr bwMode="auto">
          <a:xfrm>
            <a:off x="0" y="6491288"/>
            <a:ext cx="2484438" cy="366712"/>
          </a:xfrm>
          <a:prstGeom prst="rect">
            <a:avLst/>
          </a:prstGeom>
          <a:noFill/>
          <a:ln w="9525">
            <a:noFill/>
            <a:miter lim="800000"/>
            <a:headEnd/>
            <a:tailEnd/>
          </a:ln>
        </p:spPr>
        <p:txBody>
          <a:bodyPr>
            <a:spAutoFit/>
          </a:bodyPr>
          <a:lstStyle/>
          <a:p>
            <a:pPr>
              <a:spcBef>
                <a:spcPct val="50000"/>
              </a:spcBef>
            </a:pPr>
            <a:endParaRPr lang="en-US"/>
          </a:p>
        </p:txBody>
      </p:sp>
      <p:sp>
        <p:nvSpPr>
          <p:cNvPr id="5133" name="Text Box 13"/>
          <p:cNvSpPr txBox="1">
            <a:spLocks noChangeArrowheads="1"/>
          </p:cNvSpPr>
          <p:nvPr/>
        </p:nvSpPr>
        <p:spPr bwMode="auto">
          <a:xfrm>
            <a:off x="0" y="6381750"/>
            <a:ext cx="3059113" cy="304800"/>
          </a:xfrm>
          <a:prstGeom prst="rect">
            <a:avLst/>
          </a:prstGeom>
          <a:solidFill>
            <a:srgbClr val="FF33CC"/>
          </a:solidFill>
          <a:ln w="9525">
            <a:noFill/>
            <a:miter lim="800000"/>
            <a:headEnd/>
            <a:tailEnd/>
          </a:ln>
        </p:spPr>
        <p:txBody>
          <a:bodyPr>
            <a:spAutoFit/>
          </a:bodyPr>
          <a:lstStyle/>
          <a:p>
            <a:pPr>
              <a:spcBef>
                <a:spcPct val="50000"/>
              </a:spcBef>
            </a:pPr>
            <a:r>
              <a:rPr lang="en-GB" sz="1400" b="1">
                <a:solidFill>
                  <a:srgbClr val="FFFFFF"/>
                </a:solidFill>
              </a:rPr>
              <a:t>Phim truyền hình Pháp năm 1981</a:t>
            </a:r>
          </a:p>
        </p:txBody>
      </p:sp>
      <p:sp>
        <p:nvSpPr>
          <p:cNvPr id="5134" name="AutoShape 16">
            <a:hlinkClick r:id="rId8" action="ppaction://hlinksldjump" highlightClick="1"/>
          </p:cNvPr>
          <p:cNvSpPr>
            <a:spLocks noChangeArrowheads="1"/>
          </p:cNvSpPr>
          <p:nvPr/>
        </p:nvSpPr>
        <p:spPr bwMode="auto">
          <a:xfrm>
            <a:off x="8748713" y="6524625"/>
            <a:ext cx="395287" cy="333375"/>
          </a:xfrm>
          <a:prstGeom prst="actionButtonBackPrevious">
            <a:avLst/>
          </a:prstGeom>
          <a:solidFill>
            <a:schemeClr val="accent1"/>
          </a:solidFill>
          <a:ln w="9525">
            <a:noFill/>
            <a:miter lim="800000"/>
            <a:headEnd/>
            <a:tailEnd/>
          </a:ln>
        </p:spPr>
        <p:txBody>
          <a:bodyPr wrap="none" anchor="ctr"/>
          <a:lstStyle/>
          <a:p>
            <a:endParaRPr lang="en-US"/>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5" descr="Anhso"/>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9" name="Text Box 6"/>
          <p:cNvSpPr txBox="1">
            <a:spLocks noChangeArrowheads="1"/>
          </p:cNvSpPr>
          <p:nvPr/>
        </p:nvSpPr>
        <p:spPr bwMode="auto">
          <a:xfrm>
            <a:off x="1908175" y="1125538"/>
            <a:ext cx="7056438" cy="854075"/>
          </a:xfrm>
          <a:prstGeom prst="rect">
            <a:avLst/>
          </a:prstGeom>
          <a:noFill/>
          <a:ln w="9525">
            <a:noFill/>
            <a:miter lim="800000"/>
            <a:headEnd/>
            <a:tailEnd/>
          </a:ln>
        </p:spPr>
        <p:txBody>
          <a:bodyPr>
            <a:spAutoFit/>
          </a:bodyPr>
          <a:lstStyle/>
          <a:p>
            <a:pPr>
              <a:spcBef>
                <a:spcPct val="50000"/>
              </a:spcBef>
            </a:pPr>
            <a:r>
              <a:rPr lang="en-GB" sz="2000">
                <a:solidFill>
                  <a:srgbClr val="3333FF"/>
                </a:solidFill>
              </a:rPr>
              <a:t>Đọc thầm đoạn 1, 2; quan sát tranh và trả lời câu hỏi:</a:t>
            </a:r>
          </a:p>
          <a:p>
            <a:pPr>
              <a:spcBef>
                <a:spcPct val="50000"/>
              </a:spcBef>
            </a:pPr>
            <a:r>
              <a:rPr lang="en-GB" sz="2000" u="sng">
                <a:solidFill>
                  <a:srgbClr val="3333FF"/>
                </a:solidFill>
              </a:rPr>
              <a:t>Câu 1:</a:t>
            </a:r>
            <a:r>
              <a:rPr lang="en-GB" sz="2000">
                <a:solidFill>
                  <a:srgbClr val="3333FF"/>
                </a:solidFill>
              </a:rPr>
              <a:t> Rê- mi học chữ trong hoàn cảnh như thế nào?</a:t>
            </a:r>
          </a:p>
        </p:txBody>
      </p:sp>
      <p:pic>
        <p:nvPicPr>
          <p:cNvPr id="6150" name="Picture 7" descr="d08-1"/>
          <p:cNvPicPr>
            <a:picLocks noChangeAspect="1" noChangeArrowheads="1" noCrop="1"/>
          </p:cNvPicPr>
          <p:nvPr/>
        </p:nvPicPr>
        <p:blipFill>
          <a:blip r:embed="rId3"/>
          <a:srcRect/>
          <a:stretch>
            <a:fillRect/>
          </a:stretch>
        </p:blipFill>
        <p:spPr bwMode="auto">
          <a:xfrm>
            <a:off x="0" y="188913"/>
            <a:ext cx="4932363" cy="647700"/>
          </a:xfrm>
          <a:prstGeom prst="rect">
            <a:avLst/>
          </a:prstGeom>
          <a:noFill/>
          <a:ln w="9525">
            <a:noFill/>
            <a:miter lim="800000"/>
            <a:headEnd/>
            <a:tailEnd/>
          </a:ln>
        </p:spPr>
      </p:pic>
      <p:sp>
        <p:nvSpPr>
          <p:cNvPr id="12296" name="Text Box 8"/>
          <p:cNvSpPr txBox="1">
            <a:spLocks noChangeArrowheads="1"/>
          </p:cNvSpPr>
          <p:nvPr/>
        </p:nvSpPr>
        <p:spPr bwMode="auto">
          <a:xfrm>
            <a:off x="1979613" y="2349500"/>
            <a:ext cx="5976937" cy="701675"/>
          </a:xfrm>
          <a:prstGeom prst="rect">
            <a:avLst/>
          </a:prstGeom>
          <a:noFill/>
          <a:ln w="9525">
            <a:noFill/>
            <a:miter lim="800000"/>
            <a:headEnd/>
            <a:tailEnd/>
          </a:ln>
        </p:spPr>
        <p:txBody>
          <a:bodyPr>
            <a:spAutoFit/>
          </a:bodyPr>
          <a:lstStyle/>
          <a:p>
            <a:pPr algn="just">
              <a:spcBef>
                <a:spcPct val="50000"/>
              </a:spcBef>
            </a:pPr>
            <a:r>
              <a:rPr lang="en-GB"/>
              <a:t>    </a:t>
            </a:r>
            <a:r>
              <a:rPr lang="en-GB" sz="2000">
                <a:solidFill>
                  <a:srgbClr val="CC0066"/>
                </a:solidFill>
              </a:rPr>
              <a:t>Rê- mi học chữ trên đường hai thầy trò đi hát rong kiếm sống.</a:t>
            </a:r>
          </a:p>
        </p:txBody>
      </p:sp>
      <p:pic>
        <p:nvPicPr>
          <p:cNvPr id="6152" name="Picture 9" descr="28608"/>
          <p:cNvPicPr>
            <a:picLocks noChangeAspect="1" noChangeArrowheads="1" noCrop="1"/>
          </p:cNvPicPr>
          <p:nvPr/>
        </p:nvPicPr>
        <p:blipFill>
          <a:blip r:embed="rId4"/>
          <a:srcRect/>
          <a:stretch>
            <a:fillRect/>
          </a:stretch>
        </p:blipFill>
        <p:spPr bwMode="auto">
          <a:xfrm>
            <a:off x="6011863" y="4652963"/>
            <a:ext cx="3132137" cy="2205037"/>
          </a:xfrm>
          <a:prstGeom prst="rect">
            <a:avLst/>
          </a:prstGeom>
          <a:noFill/>
          <a:ln w="9525">
            <a:noFill/>
            <a:miter lim="800000"/>
            <a:headEnd/>
            <a:tailEnd/>
          </a:ln>
        </p:spPr>
      </p:pic>
      <p:pic>
        <p:nvPicPr>
          <p:cNvPr id="6153" name="Picture 11" descr="4b986cff_594774e5_002s053jxfz"/>
          <p:cNvPicPr>
            <a:picLocks noChangeAspect="1" noChangeArrowheads="1" noCrop="1"/>
          </p:cNvPicPr>
          <p:nvPr/>
        </p:nvPicPr>
        <p:blipFill>
          <a:blip r:embed="rId5"/>
          <a:srcRect/>
          <a:stretch>
            <a:fillRect/>
          </a:stretch>
        </p:blipFill>
        <p:spPr bwMode="auto">
          <a:xfrm>
            <a:off x="179388" y="4733925"/>
            <a:ext cx="1666875" cy="2124075"/>
          </a:xfrm>
          <a:prstGeom prst="rect">
            <a:avLst/>
          </a:prstGeom>
          <a:noFill/>
          <a:ln w="9525">
            <a:noFill/>
            <a:miter lim="800000"/>
            <a:headEnd/>
            <a:tailEnd/>
          </a:ln>
        </p:spPr>
      </p:pic>
      <p:sp>
        <p:nvSpPr>
          <p:cNvPr id="6154" name="AutoShape 13">
            <a:hlinkClick r:id="rId6" action="ppaction://hlinksldjump" highlightClick="1"/>
          </p:cNvPr>
          <p:cNvSpPr>
            <a:spLocks noChangeArrowheads="1"/>
          </p:cNvSpPr>
          <p:nvPr/>
        </p:nvSpPr>
        <p:spPr bwMode="auto">
          <a:xfrm>
            <a:off x="8748713" y="6597650"/>
            <a:ext cx="395287" cy="260350"/>
          </a:xfrm>
          <a:prstGeom prst="actionButtonForwardNext">
            <a:avLst/>
          </a:prstGeom>
          <a:solidFill>
            <a:schemeClr val="accent1"/>
          </a:solidFill>
          <a:ln w="9525">
            <a:noFill/>
            <a:miter lim="800000"/>
            <a:headEnd/>
            <a:tailEnd/>
          </a:ln>
        </p:spPr>
        <p:txBody>
          <a:bodyPr wrap="none" anchor="ctr"/>
          <a:lstStyle/>
          <a:p>
            <a:endParaRPr lang="en-US"/>
          </a:p>
        </p:txBody>
      </p:sp>
      <p:sp>
        <p:nvSpPr>
          <p:cNvPr id="6155" name="AutoShape 14">
            <a:hlinkClick r:id="rId7" action="ppaction://hlinksldjump" highlightClick="1"/>
          </p:cNvPr>
          <p:cNvSpPr>
            <a:spLocks noChangeArrowheads="1"/>
          </p:cNvSpPr>
          <p:nvPr/>
        </p:nvSpPr>
        <p:spPr bwMode="auto">
          <a:xfrm>
            <a:off x="8388350" y="6597650"/>
            <a:ext cx="360363" cy="260350"/>
          </a:xfrm>
          <a:prstGeom prst="actionButtonForwardNext">
            <a:avLst/>
          </a:prstGeom>
          <a:solidFill>
            <a:schemeClr val="accent1"/>
          </a:solidFill>
          <a:ln w="9525">
            <a:noFill/>
            <a:miter lim="800000"/>
            <a:headEnd/>
            <a:tailEnd/>
          </a:ln>
        </p:spPr>
        <p:txBody>
          <a:bodyPr wrap="none" anchor="ctr"/>
          <a:lstStyle/>
          <a:p>
            <a:endParaRPr lang="en-US"/>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fade">
                                      <p:cBhvr>
                                        <p:cTn id="7" dur="770" decel="100000"/>
                                        <p:tgtEl>
                                          <p:spTgt spid="12296"/>
                                        </p:tgtEl>
                                      </p:cBhvr>
                                    </p:animEffect>
                                    <p:animScale>
                                      <p:cBhvr>
                                        <p:cTn id="8" dur="770" decel="100000"/>
                                        <p:tgtEl>
                                          <p:spTgt spid="12296"/>
                                        </p:tgtEl>
                                      </p:cBhvr>
                                      <p:from x="10000" y="10000"/>
                                      <p:to x="200000" y="450000"/>
                                    </p:animScale>
                                    <p:animScale>
                                      <p:cBhvr>
                                        <p:cTn id="9" dur="1230" accel="100000" fill="hold">
                                          <p:stCondLst>
                                            <p:cond delay="770"/>
                                          </p:stCondLst>
                                        </p:cTn>
                                        <p:tgtEl>
                                          <p:spTgt spid="12296"/>
                                        </p:tgtEl>
                                      </p:cBhvr>
                                      <p:from x="200000" y="450000"/>
                                      <p:to x="100000" y="100000"/>
                                    </p:animScale>
                                    <p:set>
                                      <p:cBhvr>
                                        <p:cTn id="10" dur="770" fill="hold"/>
                                        <p:tgtEl>
                                          <p:spTgt spid="12296"/>
                                        </p:tgtEl>
                                        <p:attrNameLst>
                                          <p:attrName>ppt_x</p:attrName>
                                        </p:attrNameLst>
                                      </p:cBhvr>
                                      <p:to>
                                        <p:strVal val="(0.5)"/>
                                      </p:to>
                                    </p:set>
                                    <p:anim from="(0.5)" to="(#ppt_x)" calcmode="lin" valueType="num">
                                      <p:cBhvr>
                                        <p:cTn id="11" dur="1230" accel="100000" fill="hold">
                                          <p:stCondLst>
                                            <p:cond delay="770"/>
                                          </p:stCondLst>
                                        </p:cTn>
                                        <p:tgtEl>
                                          <p:spTgt spid="12296"/>
                                        </p:tgtEl>
                                        <p:attrNameLst>
                                          <p:attrName>ppt_x</p:attrName>
                                        </p:attrNameLst>
                                      </p:cBhvr>
                                    </p:anim>
                                    <p:set>
                                      <p:cBhvr>
                                        <p:cTn id="12" dur="770" fill="hold"/>
                                        <p:tgtEl>
                                          <p:spTgt spid="12296"/>
                                        </p:tgtEl>
                                        <p:attrNameLst>
                                          <p:attrName>ppt_y</p:attrName>
                                        </p:attrNameLst>
                                      </p:cBhvr>
                                      <p:to>
                                        <p:strVal val="(#ppt_y+0.4)"/>
                                      </p:to>
                                    </p:set>
                                    <p:anim from="(#ppt_y+0.4)" to="(#ppt_y)" calcmode="lin" valueType="num">
                                      <p:cBhvr>
                                        <p:cTn id="13" dur="1230" accel="100000" fill="hold">
                                          <p:stCondLst>
                                            <p:cond delay="770"/>
                                          </p:stCondLst>
                                        </p:cTn>
                                        <p:tgtEl>
                                          <p:spTgt spid="1229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sp>
        <p:nvSpPr>
          <p:cNvPr id="7171" name="Rectangle 3"/>
          <p:cNvSpPr>
            <a:spLocks noGrp="1" noChangeArrowheads="1"/>
          </p:cNvSpPr>
          <p:nvPr>
            <p:ph type="body" idx="1"/>
          </p:nvPr>
        </p:nvSpPr>
        <p:spPr/>
        <p:txBody>
          <a:bodyPr/>
          <a:lstStyle/>
          <a:p>
            <a:pPr eaLnBrk="1" hangingPunct="1"/>
            <a:endParaRPr lang="en-US" smtClean="0"/>
          </a:p>
        </p:txBody>
      </p:sp>
      <p:pic>
        <p:nvPicPr>
          <p:cNvPr id="7172" name="Picture 4" descr="IMG0020A"/>
          <p:cNvPicPr>
            <a:picLocks noChangeAspect="1" noChangeArrowheads="1"/>
          </p:cNvPicPr>
          <p:nvPr/>
        </p:nvPicPr>
        <p:blipFill>
          <a:blip r:embed="rId2"/>
          <a:srcRect/>
          <a:stretch>
            <a:fillRect/>
          </a:stretch>
        </p:blipFill>
        <p:spPr bwMode="auto">
          <a:xfrm>
            <a:off x="0" y="0"/>
            <a:ext cx="9144000" cy="6742113"/>
          </a:xfrm>
          <a:prstGeom prst="rect">
            <a:avLst/>
          </a:prstGeom>
          <a:noFill/>
          <a:ln w="9525">
            <a:noFill/>
            <a:miter lim="800000"/>
            <a:headEnd/>
            <a:tailEnd/>
          </a:ln>
        </p:spPr>
      </p:pic>
      <p:sp>
        <p:nvSpPr>
          <p:cNvPr id="7173" name="AutoShape 5">
            <a:hlinkClick r:id="rId3" action="ppaction://hlinksldjump" highlightClick="1"/>
          </p:cNvPr>
          <p:cNvSpPr>
            <a:spLocks noChangeArrowheads="1"/>
          </p:cNvSpPr>
          <p:nvPr/>
        </p:nvSpPr>
        <p:spPr bwMode="auto">
          <a:xfrm>
            <a:off x="8675688" y="6524625"/>
            <a:ext cx="468312" cy="333375"/>
          </a:xfrm>
          <a:prstGeom prst="actionButtonBackPrevious">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3"/>
          <p:cNvSpPr>
            <a:spLocks noGrp="1" noChangeArrowheads="1"/>
          </p:cNvSpPr>
          <p:nvPr>
            <p:ph type="body" idx="1"/>
          </p:nvPr>
        </p:nvSpPr>
        <p:spPr/>
        <p:txBody>
          <a:bodyPr/>
          <a:lstStyle/>
          <a:p>
            <a:pPr eaLnBrk="1" hangingPunct="1"/>
            <a:endParaRPr lang="en-US" smtClean="0"/>
          </a:p>
        </p:txBody>
      </p:sp>
      <p:pic>
        <p:nvPicPr>
          <p:cNvPr id="8196" name="Picture 4" descr="HHH"/>
          <p:cNvPicPr>
            <a:picLocks noChangeAspect="1" noChangeArrowheads="1"/>
          </p:cNvPicPr>
          <p:nvPr/>
        </p:nvPicPr>
        <p:blipFill>
          <a:blip r:embed="rId2"/>
          <a:srcRect/>
          <a:stretch>
            <a:fillRect/>
          </a:stretch>
        </p:blipFill>
        <p:spPr bwMode="auto">
          <a:xfrm>
            <a:off x="0" y="0"/>
            <a:ext cx="8915400" cy="6858000"/>
          </a:xfrm>
          <a:prstGeom prst="rect">
            <a:avLst/>
          </a:prstGeom>
          <a:noFill/>
          <a:ln w="9525">
            <a:noFill/>
            <a:miter lim="800000"/>
            <a:headEnd/>
            <a:tailEnd/>
          </a:ln>
        </p:spPr>
      </p:pic>
      <p:sp>
        <p:nvSpPr>
          <p:cNvPr id="8197" name="Text Box 5"/>
          <p:cNvSpPr txBox="1">
            <a:spLocks noChangeArrowheads="1"/>
          </p:cNvSpPr>
          <p:nvPr/>
        </p:nvSpPr>
        <p:spPr bwMode="auto">
          <a:xfrm>
            <a:off x="2484438" y="2060575"/>
            <a:ext cx="4105275" cy="701675"/>
          </a:xfrm>
          <a:prstGeom prst="rect">
            <a:avLst/>
          </a:prstGeom>
          <a:noFill/>
          <a:ln w="9525">
            <a:noFill/>
            <a:miter lim="800000"/>
            <a:headEnd/>
            <a:tailEnd/>
          </a:ln>
        </p:spPr>
        <p:txBody>
          <a:bodyPr>
            <a:spAutoFit/>
          </a:bodyPr>
          <a:lstStyle/>
          <a:p>
            <a:pPr algn="just">
              <a:spcBef>
                <a:spcPct val="50000"/>
              </a:spcBef>
            </a:pPr>
            <a:r>
              <a:rPr lang="en-GB" sz="2000" b="1" u="sng">
                <a:solidFill>
                  <a:srgbClr val="FF0066"/>
                </a:solidFill>
              </a:rPr>
              <a:t>Câu 2:</a:t>
            </a:r>
            <a:r>
              <a:rPr lang="en-GB" sz="2000" b="1">
                <a:solidFill>
                  <a:srgbClr val="FF0066"/>
                </a:solidFill>
              </a:rPr>
              <a:t> Lớp học của Rê- mi có gì ngộ nghĩnh?</a:t>
            </a:r>
          </a:p>
        </p:txBody>
      </p:sp>
      <p:sp>
        <p:nvSpPr>
          <p:cNvPr id="14342" name="Text Box 6"/>
          <p:cNvSpPr txBox="1">
            <a:spLocks noChangeArrowheads="1"/>
          </p:cNvSpPr>
          <p:nvPr/>
        </p:nvSpPr>
        <p:spPr bwMode="auto">
          <a:xfrm>
            <a:off x="1619250" y="2924175"/>
            <a:ext cx="4248150" cy="1920875"/>
          </a:xfrm>
          <a:prstGeom prst="rect">
            <a:avLst/>
          </a:prstGeom>
          <a:noFill/>
          <a:ln w="9525">
            <a:noFill/>
            <a:miter lim="800000"/>
            <a:headEnd/>
            <a:tailEnd/>
          </a:ln>
        </p:spPr>
        <p:txBody>
          <a:bodyPr>
            <a:spAutoFit/>
          </a:bodyPr>
          <a:lstStyle/>
          <a:p>
            <a:pPr algn="just">
              <a:spcBef>
                <a:spcPct val="50000"/>
              </a:spcBef>
            </a:pPr>
            <a:r>
              <a:rPr lang="en-GB"/>
              <a:t>    </a:t>
            </a:r>
            <a:r>
              <a:rPr lang="en-GB" sz="2000" b="1">
                <a:solidFill>
                  <a:srgbClr val="3333FF"/>
                </a:solidFill>
              </a:rPr>
              <a:t>Lớp học rất đặc biệt: Học trò là Rê- mi và chú chó Ca- pi; Sách là những miếng gỗ mỏng được cụ Vi- ta- li cắt thành nhiều mảnh và khắc chữ lên; Lớp học ở trên đường đi.</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wipe(down)">
                                      <p:cBhvr>
                                        <p:cTn id="7" dur="580">
                                          <p:stCondLst>
                                            <p:cond delay="0"/>
                                          </p:stCondLst>
                                        </p:cTn>
                                        <p:tgtEl>
                                          <p:spTgt spid="14342"/>
                                        </p:tgtEl>
                                      </p:cBhvr>
                                    </p:animEffect>
                                    <p:anim calcmode="lin" valueType="num">
                                      <p:cBhvr>
                                        <p:cTn id="8" dur="1822" tmFilter="0,0; 0.14,0.36; 0.43,0.73; 0.71,0.91; 1.0,1.0">
                                          <p:stCondLst>
                                            <p:cond delay="0"/>
                                          </p:stCondLst>
                                        </p:cTn>
                                        <p:tgtEl>
                                          <p:spTgt spid="143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42"/>
                                        </p:tgtEl>
                                      </p:cBhvr>
                                      <p:to x="100000" y="60000"/>
                                    </p:animScale>
                                    <p:animScale>
                                      <p:cBhvr>
                                        <p:cTn id="14" dur="166" decel="50000">
                                          <p:stCondLst>
                                            <p:cond delay="676"/>
                                          </p:stCondLst>
                                        </p:cTn>
                                        <p:tgtEl>
                                          <p:spTgt spid="14342"/>
                                        </p:tgtEl>
                                      </p:cBhvr>
                                      <p:to x="100000" y="100000"/>
                                    </p:animScale>
                                    <p:animScale>
                                      <p:cBhvr>
                                        <p:cTn id="15" dur="26">
                                          <p:stCondLst>
                                            <p:cond delay="1312"/>
                                          </p:stCondLst>
                                        </p:cTn>
                                        <p:tgtEl>
                                          <p:spTgt spid="14342"/>
                                        </p:tgtEl>
                                      </p:cBhvr>
                                      <p:to x="100000" y="80000"/>
                                    </p:animScale>
                                    <p:animScale>
                                      <p:cBhvr>
                                        <p:cTn id="16" dur="166" decel="50000">
                                          <p:stCondLst>
                                            <p:cond delay="1338"/>
                                          </p:stCondLst>
                                        </p:cTn>
                                        <p:tgtEl>
                                          <p:spTgt spid="14342"/>
                                        </p:tgtEl>
                                      </p:cBhvr>
                                      <p:to x="100000" y="100000"/>
                                    </p:animScale>
                                    <p:animScale>
                                      <p:cBhvr>
                                        <p:cTn id="17" dur="26">
                                          <p:stCondLst>
                                            <p:cond delay="1642"/>
                                          </p:stCondLst>
                                        </p:cTn>
                                        <p:tgtEl>
                                          <p:spTgt spid="14342"/>
                                        </p:tgtEl>
                                      </p:cBhvr>
                                      <p:to x="100000" y="90000"/>
                                    </p:animScale>
                                    <p:animScale>
                                      <p:cBhvr>
                                        <p:cTn id="18" dur="166" decel="50000">
                                          <p:stCondLst>
                                            <p:cond delay="1668"/>
                                          </p:stCondLst>
                                        </p:cTn>
                                        <p:tgtEl>
                                          <p:spTgt spid="14342"/>
                                        </p:tgtEl>
                                      </p:cBhvr>
                                      <p:to x="100000" y="100000"/>
                                    </p:animScale>
                                    <p:animScale>
                                      <p:cBhvr>
                                        <p:cTn id="19" dur="26">
                                          <p:stCondLst>
                                            <p:cond delay="1808"/>
                                          </p:stCondLst>
                                        </p:cTn>
                                        <p:tgtEl>
                                          <p:spTgt spid="14342"/>
                                        </p:tgtEl>
                                      </p:cBhvr>
                                      <p:to x="100000" y="95000"/>
                                    </p:animScale>
                                    <p:animScale>
                                      <p:cBhvr>
                                        <p:cTn id="20" dur="166" decel="50000">
                                          <p:stCondLst>
                                            <p:cond delay="1834"/>
                                          </p:stCondLst>
                                        </p:cTn>
                                        <p:tgtEl>
                                          <p:spTgt spid="143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sp>
        <p:nvSpPr>
          <p:cNvPr id="9219" name="Rectangle 3"/>
          <p:cNvSpPr>
            <a:spLocks noGrp="1" noChangeArrowheads="1"/>
          </p:cNvSpPr>
          <p:nvPr>
            <p:ph type="body" idx="1"/>
          </p:nvPr>
        </p:nvSpPr>
        <p:spPr/>
        <p:txBody>
          <a:bodyPr/>
          <a:lstStyle/>
          <a:p>
            <a:pPr eaLnBrk="1" hangingPunct="1"/>
            <a:endParaRPr lang="en-US" smtClean="0"/>
          </a:p>
        </p:txBody>
      </p:sp>
      <p:pic>
        <p:nvPicPr>
          <p:cNvPr id="9220" name="Picture 4" descr="imagesCA2VS52J"/>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221" name="Text Box 6"/>
          <p:cNvSpPr txBox="1">
            <a:spLocks noChangeArrowheads="1"/>
          </p:cNvSpPr>
          <p:nvPr/>
        </p:nvSpPr>
        <p:spPr bwMode="auto">
          <a:xfrm>
            <a:off x="4067175" y="692150"/>
            <a:ext cx="1296988" cy="396875"/>
          </a:xfrm>
          <a:prstGeom prst="rect">
            <a:avLst/>
          </a:prstGeom>
          <a:noFill/>
          <a:ln w="9525">
            <a:noFill/>
            <a:miter lim="800000"/>
            <a:headEnd/>
            <a:tailEnd/>
          </a:ln>
        </p:spPr>
        <p:txBody>
          <a:bodyPr>
            <a:spAutoFit/>
          </a:bodyPr>
          <a:lstStyle/>
          <a:p>
            <a:pPr>
              <a:spcBef>
                <a:spcPct val="50000"/>
              </a:spcBef>
            </a:pPr>
            <a:r>
              <a:rPr lang="en-GB" sz="2000" u="sng">
                <a:solidFill>
                  <a:srgbClr val="FF00FF"/>
                </a:solidFill>
              </a:rPr>
              <a:t>Tập đọc:</a:t>
            </a:r>
          </a:p>
        </p:txBody>
      </p:sp>
      <p:sp>
        <p:nvSpPr>
          <p:cNvPr id="9222" name="WordArt 7"/>
          <p:cNvSpPr>
            <a:spLocks noChangeArrowheads="1" noChangeShapeType="1" noTextEdit="1"/>
          </p:cNvSpPr>
          <p:nvPr/>
        </p:nvSpPr>
        <p:spPr bwMode="auto">
          <a:xfrm>
            <a:off x="2700338" y="1125538"/>
            <a:ext cx="3744912" cy="287337"/>
          </a:xfrm>
          <a:prstGeom prst="rect">
            <a:avLst/>
          </a:prstGeom>
        </p:spPr>
        <p:txBody>
          <a:bodyPr wrap="none" fromWordArt="1">
            <a:prstTxWarp prst="textPlain">
              <a:avLst>
                <a:gd name="adj" fmla="val 50000"/>
              </a:avLst>
            </a:prstTxWarp>
          </a:bodyPr>
          <a:lstStyle/>
          <a:p>
            <a:pPr algn="ctr"/>
            <a:r>
              <a:rPr lang="vi-VN" sz="3600" kern="10">
                <a:ln w="9525">
                  <a:solidFill>
                    <a:srgbClr val="FFFF00"/>
                  </a:solidFill>
                  <a:round/>
                  <a:headEnd/>
                  <a:tailEnd/>
                </a:ln>
                <a:solidFill>
                  <a:srgbClr val="FFFF00"/>
                </a:solidFill>
                <a:effectLst>
                  <a:outerShdw dist="45791" dir="2021404" algn="ctr" rotWithShape="0">
                    <a:srgbClr val="B2B2B2">
                      <a:alpha val="79999"/>
                    </a:srgbClr>
                  </a:outerShdw>
                </a:effectLst>
                <a:latin typeface="Arial"/>
                <a:cs typeface="Arial"/>
              </a:rPr>
              <a:t>LỚP HỌC TRÊN ĐƯỜNG</a:t>
            </a:r>
            <a:endParaRPr lang="en-US" sz="3600" kern="10">
              <a:ln w="9525">
                <a:solidFill>
                  <a:srgbClr val="FFFF00"/>
                </a:solidFill>
                <a:round/>
                <a:headEnd/>
                <a:tailEnd/>
              </a:ln>
              <a:solidFill>
                <a:srgbClr val="FFFF00"/>
              </a:solidFill>
              <a:effectLst>
                <a:outerShdw dist="45791" dir="2021404" algn="ctr" rotWithShape="0">
                  <a:srgbClr val="B2B2B2">
                    <a:alpha val="79999"/>
                  </a:srgbClr>
                </a:outerShdw>
              </a:effectLst>
              <a:latin typeface="Arial"/>
              <a:cs typeface="Arial"/>
            </a:endParaRPr>
          </a:p>
        </p:txBody>
      </p:sp>
      <p:sp>
        <p:nvSpPr>
          <p:cNvPr id="9223" name="Text Box 8"/>
          <p:cNvSpPr txBox="1">
            <a:spLocks noChangeArrowheads="1"/>
          </p:cNvSpPr>
          <p:nvPr/>
        </p:nvSpPr>
        <p:spPr bwMode="auto">
          <a:xfrm>
            <a:off x="2339975" y="2133600"/>
            <a:ext cx="5688013" cy="366713"/>
          </a:xfrm>
          <a:prstGeom prst="rect">
            <a:avLst/>
          </a:prstGeom>
          <a:noFill/>
          <a:ln w="9525">
            <a:noFill/>
            <a:miter lim="800000"/>
            <a:headEnd/>
            <a:tailEnd/>
          </a:ln>
        </p:spPr>
        <p:txBody>
          <a:bodyPr>
            <a:spAutoFit/>
          </a:bodyPr>
          <a:lstStyle/>
          <a:p>
            <a:pPr>
              <a:spcBef>
                <a:spcPct val="50000"/>
              </a:spcBef>
            </a:pPr>
            <a:endParaRPr lang="en-US"/>
          </a:p>
        </p:txBody>
      </p:sp>
      <p:sp>
        <p:nvSpPr>
          <p:cNvPr id="9224" name="Line 9"/>
          <p:cNvSpPr>
            <a:spLocks noChangeShapeType="1"/>
          </p:cNvSpPr>
          <p:nvPr/>
        </p:nvSpPr>
        <p:spPr bwMode="auto">
          <a:xfrm>
            <a:off x="5219700" y="1557338"/>
            <a:ext cx="0" cy="4032250"/>
          </a:xfrm>
          <a:prstGeom prst="line">
            <a:avLst/>
          </a:prstGeom>
          <a:noFill/>
          <a:ln w="19050">
            <a:solidFill>
              <a:srgbClr val="FF0000"/>
            </a:solidFill>
            <a:round/>
            <a:headEnd/>
            <a:tailEnd/>
          </a:ln>
        </p:spPr>
        <p:txBody>
          <a:bodyPr/>
          <a:lstStyle/>
          <a:p>
            <a:endParaRPr lang="en-US"/>
          </a:p>
        </p:txBody>
      </p:sp>
      <p:pic>
        <p:nvPicPr>
          <p:cNvPr id="9225" name="Picture 10" descr="878037tedrqh354k"/>
          <p:cNvPicPr>
            <a:picLocks noChangeAspect="1" noChangeArrowheads="1" noCrop="1"/>
          </p:cNvPicPr>
          <p:nvPr/>
        </p:nvPicPr>
        <p:blipFill>
          <a:blip r:embed="rId3"/>
          <a:srcRect/>
          <a:stretch>
            <a:fillRect/>
          </a:stretch>
        </p:blipFill>
        <p:spPr bwMode="auto">
          <a:xfrm>
            <a:off x="0" y="4448175"/>
            <a:ext cx="762000" cy="2409825"/>
          </a:xfrm>
          <a:prstGeom prst="rect">
            <a:avLst/>
          </a:prstGeom>
          <a:noFill/>
          <a:ln w="9525">
            <a:noFill/>
            <a:miter lim="800000"/>
            <a:headEnd/>
            <a:tailEnd/>
          </a:ln>
        </p:spPr>
      </p:pic>
      <p:sp>
        <p:nvSpPr>
          <p:cNvPr id="9226" name="Text Box 12"/>
          <p:cNvSpPr txBox="1">
            <a:spLocks noChangeArrowheads="1"/>
          </p:cNvSpPr>
          <p:nvPr/>
        </p:nvSpPr>
        <p:spPr bwMode="auto">
          <a:xfrm>
            <a:off x="1547813" y="1557338"/>
            <a:ext cx="6769100" cy="366712"/>
          </a:xfrm>
          <a:prstGeom prst="rect">
            <a:avLst/>
          </a:prstGeom>
          <a:noFill/>
          <a:ln w="9525">
            <a:noFill/>
            <a:miter lim="800000"/>
            <a:headEnd/>
            <a:tailEnd/>
          </a:ln>
        </p:spPr>
        <p:txBody>
          <a:bodyPr>
            <a:spAutoFit/>
          </a:bodyPr>
          <a:lstStyle/>
          <a:p>
            <a:pPr>
              <a:spcBef>
                <a:spcPct val="50000"/>
              </a:spcBef>
            </a:pPr>
            <a:r>
              <a:rPr lang="en-GB" b="1" u="sng">
                <a:solidFill>
                  <a:srgbClr val="FFFF00"/>
                </a:solidFill>
              </a:rPr>
              <a:t>Luyện đọc:</a:t>
            </a:r>
            <a:r>
              <a:rPr lang="en-GB"/>
              <a:t>                                                           </a:t>
            </a:r>
            <a:r>
              <a:rPr lang="en-GB" b="1" u="sng">
                <a:solidFill>
                  <a:srgbClr val="FFFF00"/>
                </a:solidFill>
              </a:rPr>
              <a:t>Tìm hiểu bài:</a:t>
            </a:r>
          </a:p>
        </p:txBody>
      </p:sp>
      <p:sp>
        <p:nvSpPr>
          <p:cNvPr id="9227" name="Text Box 13"/>
          <p:cNvSpPr txBox="1">
            <a:spLocks noChangeArrowheads="1"/>
          </p:cNvSpPr>
          <p:nvPr/>
        </p:nvSpPr>
        <p:spPr bwMode="auto">
          <a:xfrm>
            <a:off x="0" y="2133600"/>
            <a:ext cx="2124075" cy="366713"/>
          </a:xfrm>
          <a:prstGeom prst="rect">
            <a:avLst/>
          </a:prstGeom>
          <a:noFill/>
          <a:ln w="9525">
            <a:noFill/>
            <a:miter lim="800000"/>
            <a:headEnd/>
            <a:tailEnd/>
          </a:ln>
        </p:spPr>
        <p:txBody>
          <a:bodyPr>
            <a:spAutoFit/>
          </a:bodyPr>
          <a:lstStyle/>
          <a:p>
            <a:pPr>
              <a:spcBef>
                <a:spcPct val="50000"/>
              </a:spcBef>
            </a:pPr>
            <a:r>
              <a:rPr lang="en-GB">
                <a:solidFill>
                  <a:srgbClr val="FF0000"/>
                </a:solidFill>
              </a:rPr>
              <a:t>Từ:</a:t>
            </a:r>
            <a:r>
              <a:rPr lang="en-GB">
                <a:solidFill>
                  <a:srgbClr val="FFFFFF"/>
                </a:solidFill>
              </a:rPr>
              <a:t> cụ Vi- ta- li,</a:t>
            </a:r>
          </a:p>
        </p:txBody>
      </p:sp>
      <p:sp>
        <p:nvSpPr>
          <p:cNvPr id="9228" name="Text Box 14"/>
          <p:cNvSpPr txBox="1">
            <a:spLocks noChangeArrowheads="1"/>
          </p:cNvSpPr>
          <p:nvPr/>
        </p:nvSpPr>
        <p:spPr bwMode="auto">
          <a:xfrm>
            <a:off x="1692275" y="2205038"/>
            <a:ext cx="1223963" cy="366712"/>
          </a:xfrm>
          <a:prstGeom prst="rect">
            <a:avLst/>
          </a:prstGeom>
          <a:noFill/>
          <a:ln w="9525">
            <a:noFill/>
            <a:miter lim="800000"/>
            <a:headEnd/>
            <a:tailEnd/>
          </a:ln>
        </p:spPr>
        <p:txBody>
          <a:bodyPr>
            <a:spAutoFit/>
          </a:bodyPr>
          <a:lstStyle/>
          <a:p>
            <a:pPr>
              <a:spcBef>
                <a:spcPct val="50000"/>
              </a:spcBef>
            </a:pPr>
            <a:endParaRPr lang="en-US"/>
          </a:p>
        </p:txBody>
      </p:sp>
      <p:sp>
        <p:nvSpPr>
          <p:cNvPr id="9229" name="Text Box 15"/>
          <p:cNvSpPr txBox="1">
            <a:spLocks noChangeArrowheads="1"/>
          </p:cNvSpPr>
          <p:nvPr/>
        </p:nvSpPr>
        <p:spPr bwMode="auto">
          <a:xfrm>
            <a:off x="1619250" y="2133600"/>
            <a:ext cx="865188" cy="366713"/>
          </a:xfrm>
          <a:prstGeom prst="rect">
            <a:avLst/>
          </a:prstGeom>
          <a:noFill/>
          <a:ln w="9525">
            <a:noFill/>
            <a:miter lim="800000"/>
            <a:headEnd/>
            <a:tailEnd/>
          </a:ln>
        </p:spPr>
        <p:txBody>
          <a:bodyPr>
            <a:spAutoFit/>
          </a:bodyPr>
          <a:lstStyle/>
          <a:p>
            <a:pPr>
              <a:spcBef>
                <a:spcPct val="50000"/>
              </a:spcBef>
            </a:pPr>
            <a:r>
              <a:rPr lang="en-GB">
                <a:solidFill>
                  <a:srgbClr val="FFFFFF"/>
                </a:solidFill>
              </a:rPr>
              <a:t>Ca- pi,</a:t>
            </a:r>
          </a:p>
        </p:txBody>
      </p:sp>
      <p:sp>
        <p:nvSpPr>
          <p:cNvPr id="9230" name="Text Box 16"/>
          <p:cNvSpPr txBox="1">
            <a:spLocks noChangeArrowheads="1"/>
          </p:cNvSpPr>
          <p:nvPr/>
        </p:nvSpPr>
        <p:spPr bwMode="auto">
          <a:xfrm>
            <a:off x="2339975" y="2133600"/>
            <a:ext cx="1008063" cy="366713"/>
          </a:xfrm>
          <a:prstGeom prst="rect">
            <a:avLst/>
          </a:prstGeom>
          <a:noFill/>
          <a:ln w="9525">
            <a:noFill/>
            <a:miter lim="800000"/>
            <a:headEnd/>
            <a:tailEnd/>
          </a:ln>
        </p:spPr>
        <p:txBody>
          <a:bodyPr>
            <a:spAutoFit/>
          </a:bodyPr>
          <a:lstStyle/>
          <a:p>
            <a:pPr>
              <a:spcBef>
                <a:spcPct val="50000"/>
              </a:spcBef>
            </a:pPr>
            <a:r>
              <a:rPr lang="en-GB">
                <a:solidFill>
                  <a:srgbClr val="FFFFFF"/>
                </a:solidFill>
              </a:rPr>
              <a:t>Rê- mi,</a:t>
            </a:r>
          </a:p>
        </p:txBody>
      </p:sp>
      <p:sp>
        <p:nvSpPr>
          <p:cNvPr id="9231" name="Text Box 17"/>
          <p:cNvSpPr txBox="1">
            <a:spLocks noChangeArrowheads="1"/>
          </p:cNvSpPr>
          <p:nvPr/>
        </p:nvSpPr>
        <p:spPr bwMode="auto">
          <a:xfrm>
            <a:off x="3132138" y="2133600"/>
            <a:ext cx="1152525" cy="366713"/>
          </a:xfrm>
          <a:prstGeom prst="rect">
            <a:avLst/>
          </a:prstGeom>
          <a:noFill/>
          <a:ln w="9525">
            <a:noFill/>
            <a:miter lim="800000"/>
            <a:headEnd/>
            <a:tailEnd/>
          </a:ln>
        </p:spPr>
        <p:txBody>
          <a:bodyPr>
            <a:spAutoFit/>
          </a:bodyPr>
          <a:lstStyle/>
          <a:p>
            <a:pPr>
              <a:spcBef>
                <a:spcPct val="50000"/>
              </a:spcBef>
            </a:pPr>
            <a:r>
              <a:rPr lang="en-GB">
                <a:solidFill>
                  <a:srgbClr val="FFFFFF"/>
                </a:solidFill>
              </a:rPr>
              <a:t>vẫy vẫy,</a:t>
            </a:r>
          </a:p>
        </p:txBody>
      </p:sp>
      <p:sp>
        <p:nvSpPr>
          <p:cNvPr id="9232" name="Text Box 18"/>
          <p:cNvSpPr txBox="1">
            <a:spLocks noChangeArrowheads="1"/>
          </p:cNvSpPr>
          <p:nvPr/>
        </p:nvSpPr>
        <p:spPr bwMode="auto">
          <a:xfrm>
            <a:off x="3995738" y="2133600"/>
            <a:ext cx="1295400" cy="366713"/>
          </a:xfrm>
          <a:prstGeom prst="rect">
            <a:avLst/>
          </a:prstGeom>
          <a:noFill/>
          <a:ln w="9525">
            <a:noFill/>
            <a:miter lim="800000"/>
            <a:headEnd/>
            <a:tailEnd/>
          </a:ln>
        </p:spPr>
        <p:txBody>
          <a:bodyPr>
            <a:spAutoFit/>
          </a:bodyPr>
          <a:lstStyle/>
          <a:p>
            <a:pPr>
              <a:spcBef>
                <a:spcPct val="50000"/>
              </a:spcBef>
            </a:pPr>
            <a:r>
              <a:rPr lang="en-GB">
                <a:solidFill>
                  <a:srgbClr val="FFFFFF"/>
                </a:solidFill>
              </a:rPr>
              <a:t>sao nhãng</a:t>
            </a:r>
          </a:p>
        </p:txBody>
      </p:sp>
      <p:sp>
        <p:nvSpPr>
          <p:cNvPr id="9233" name="Text Box 19"/>
          <p:cNvSpPr txBox="1">
            <a:spLocks noChangeArrowheads="1"/>
          </p:cNvSpPr>
          <p:nvPr/>
        </p:nvSpPr>
        <p:spPr bwMode="auto">
          <a:xfrm>
            <a:off x="5580063" y="2133600"/>
            <a:ext cx="2159000" cy="366713"/>
          </a:xfrm>
          <a:prstGeom prst="rect">
            <a:avLst/>
          </a:prstGeom>
          <a:noFill/>
          <a:ln w="9525">
            <a:noFill/>
            <a:miter lim="800000"/>
            <a:headEnd/>
            <a:tailEnd/>
          </a:ln>
        </p:spPr>
        <p:txBody>
          <a:bodyPr>
            <a:spAutoFit/>
          </a:bodyPr>
          <a:lstStyle/>
          <a:p>
            <a:pPr>
              <a:spcBef>
                <a:spcPct val="50000"/>
              </a:spcBef>
            </a:pPr>
            <a:r>
              <a:rPr lang="en-GB">
                <a:solidFill>
                  <a:srgbClr val="FFFFFF"/>
                </a:solidFill>
              </a:rPr>
              <a:t>ngày một ngày hai,</a:t>
            </a:r>
          </a:p>
        </p:txBody>
      </p:sp>
      <p:sp>
        <p:nvSpPr>
          <p:cNvPr id="9234" name="Text Box 20"/>
          <p:cNvSpPr txBox="1">
            <a:spLocks noChangeArrowheads="1"/>
          </p:cNvSpPr>
          <p:nvPr/>
        </p:nvSpPr>
        <p:spPr bwMode="auto">
          <a:xfrm>
            <a:off x="7740650" y="2133600"/>
            <a:ext cx="936625" cy="366713"/>
          </a:xfrm>
          <a:prstGeom prst="rect">
            <a:avLst/>
          </a:prstGeom>
          <a:noFill/>
          <a:ln w="9525">
            <a:noFill/>
            <a:miter lim="800000"/>
            <a:headEnd/>
            <a:tailEnd/>
          </a:ln>
        </p:spPr>
        <p:txBody>
          <a:bodyPr>
            <a:spAutoFit/>
          </a:bodyPr>
          <a:lstStyle/>
          <a:p>
            <a:pPr>
              <a:spcBef>
                <a:spcPct val="50000"/>
              </a:spcBef>
            </a:pPr>
            <a:r>
              <a:rPr lang="en-GB">
                <a:solidFill>
                  <a:srgbClr val="FFFFFF"/>
                </a:solidFill>
              </a:rPr>
              <a:t>tấn tới,</a:t>
            </a:r>
          </a:p>
        </p:txBody>
      </p:sp>
      <p:sp>
        <p:nvSpPr>
          <p:cNvPr id="9235" name="Text Box 22"/>
          <p:cNvSpPr txBox="1">
            <a:spLocks noChangeArrowheads="1"/>
          </p:cNvSpPr>
          <p:nvPr/>
        </p:nvSpPr>
        <p:spPr bwMode="auto">
          <a:xfrm>
            <a:off x="6011863" y="2492375"/>
            <a:ext cx="1116012" cy="366713"/>
          </a:xfrm>
          <a:prstGeom prst="rect">
            <a:avLst/>
          </a:prstGeom>
          <a:noFill/>
          <a:ln w="9525">
            <a:noFill/>
            <a:miter lim="800000"/>
            <a:headEnd/>
            <a:tailEnd/>
          </a:ln>
        </p:spPr>
        <p:txBody>
          <a:bodyPr>
            <a:spAutoFit/>
          </a:bodyPr>
          <a:lstStyle/>
          <a:p>
            <a:pPr>
              <a:spcBef>
                <a:spcPct val="50000"/>
              </a:spcBef>
            </a:pPr>
            <a:r>
              <a:rPr lang="en-GB">
                <a:solidFill>
                  <a:srgbClr val="FFFFFF"/>
                </a:solidFill>
              </a:rPr>
              <a:t>đắc chí,</a:t>
            </a:r>
          </a:p>
        </p:txBody>
      </p:sp>
      <p:sp>
        <p:nvSpPr>
          <p:cNvPr id="9236" name="Text Box 23"/>
          <p:cNvSpPr txBox="1">
            <a:spLocks noChangeArrowheads="1"/>
          </p:cNvSpPr>
          <p:nvPr/>
        </p:nvSpPr>
        <p:spPr bwMode="auto">
          <a:xfrm>
            <a:off x="6948488" y="2492375"/>
            <a:ext cx="1368425" cy="366713"/>
          </a:xfrm>
          <a:prstGeom prst="rect">
            <a:avLst/>
          </a:prstGeom>
          <a:noFill/>
          <a:ln w="9525">
            <a:noFill/>
            <a:miter lim="800000"/>
            <a:headEnd/>
            <a:tailEnd/>
          </a:ln>
        </p:spPr>
        <p:txBody>
          <a:bodyPr>
            <a:spAutoFit/>
          </a:bodyPr>
          <a:lstStyle/>
          <a:p>
            <a:pPr>
              <a:spcBef>
                <a:spcPct val="50000"/>
              </a:spcBef>
            </a:pPr>
            <a:r>
              <a:rPr lang="en-GB">
                <a:solidFill>
                  <a:srgbClr val="FFFFFF"/>
                </a:solidFill>
              </a:rPr>
              <a:t>sao nhãng</a:t>
            </a:r>
          </a:p>
        </p:txBody>
      </p:sp>
      <p:sp>
        <p:nvSpPr>
          <p:cNvPr id="9237" name="Text Box 26"/>
          <p:cNvSpPr txBox="1">
            <a:spLocks noChangeArrowheads="1"/>
          </p:cNvSpPr>
          <p:nvPr/>
        </p:nvSpPr>
        <p:spPr bwMode="auto">
          <a:xfrm>
            <a:off x="0" y="2636838"/>
            <a:ext cx="5148263" cy="925512"/>
          </a:xfrm>
          <a:prstGeom prst="rect">
            <a:avLst/>
          </a:prstGeom>
          <a:noFill/>
          <a:ln w="9525">
            <a:solidFill>
              <a:srgbClr val="3333FF"/>
            </a:solidFill>
            <a:miter lim="800000"/>
            <a:headEnd/>
            <a:tailEnd/>
          </a:ln>
        </p:spPr>
        <p:txBody>
          <a:bodyPr>
            <a:spAutoFit/>
          </a:bodyPr>
          <a:lstStyle/>
          <a:p>
            <a:pPr algn="just">
              <a:spcBef>
                <a:spcPct val="50000"/>
              </a:spcBef>
            </a:pPr>
            <a:r>
              <a:rPr lang="en-GB">
                <a:solidFill>
                  <a:srgbClr val="FF0000"/>
                </a:solidFill>
              </a:rPr>
              <a:t>Câu: </a:t>
            </a:r>
            <a:r>
              <a:rPr lang="en-GB">
                <a:solidFill>
                  <a:srgbClr val="FFFF00"/>
                </a:solidFill>
              </a:rPr>
              <a:t>Dĩ nhiên, Ca- pi </a:t>
            </a:r>
            <a:r>
              <a:rPr lang="en-GB" u="sng">
                <a:solidFill>
                  <a:srgbClr val="FF6600"/>
                </a:solidFill>
              </a:rPr>
              <a:t>không đọc lên được</a:t>
            </a:r>
            <a:r>
              <a:rPr lang="en-GB">
                <a:solidFill>
                  <a:srgbClr val="FFFF00"/>
                </a:solidFill>
              </a:rPr>
              <a:t> những chữ nó thấy vì nó </a:t>
            </a:r>
            <a:r>
              <a:rPr lang="en-GB" u="sng">
                <a:solidFill>
                  <a:srgbClr val="FF6600"/>
                </a:solidFill>
              </a:rPr>
              <a:t>không biết nói</a:t>
            </a:r>
            <a:r>
              <a:rPr lang="en-GB">
                <a:solidFill>
                  <a:srgbClr val="FFFF00"/>
                </a:solidFill>
              </a:rPr>
              <a:t>, nhưng nó </a:t>
            </a:r>
            <a:r>
              <a:rPr lang="en-GB" u="sng">
                <a:solidFill>
                  <a:srgbClr val="FF6600"/>
                </a:solidFill>
              </a:rPr>
              <a:t>biết lấy ra</a:t>
            </a:r>
            <a:r>
              <a:rPr lang="en-GB">
                <a:solidFill>
                  <a:srgbClr val="FFFF00"/>
                </a:solidFill>
              </a:rPr>
              <a:t> những chữ mà thầy tôi đọc lên.</a:t>
            </a:r>
          </a:p>
        </p:txBody>
      </p:sp>
      <p:pic>
        <p:nvPicPr>
          <p:cNvPr id="9238" name="Picture 30" descr="butterflies_flowers_md_clr.gif">
            <a:hlinkClick r:id="rId4"/>
          </p:cNvPr>
          <p:cNvPicPr>
            <a:picLocks noChangeAspect="1" noChangeArrowheads="1" noCrop="1"/>
          </p:cNvPicPr>
          <p:nvPr/>
        </p:nvPicPr>
        <p:blipFill>
          <a:blip r:embed="rId5"/>
          <a:srcRect/>
          <a:stretch>
            <a:fillRect/>
          </a:stretch>
        </p:blipFill>
        <p:spPr bwMode="auto">
          <a:xfrm>
            <a:off x="6659563" y="4724400"/>
            <a:ext cx="2200275" cy="2133600"/>
          </a:xfrm>
          <a:prstGeom prst="rect">
            <a:avLst/>
          </a:prstGeom>
          <a:noFill/>
          <a:ln w="9525">
            <a:noFill/>
            <a:miter lim="800000"/>
            <a:headEnd/>
            <a:tailEnd/>
          </a:ln>
        </p:spPr>
      </p:pic>
      <p:sp>
        <p:nvSpPr>
          <p:cNvPr id="11295" name="Text Box 31"/>
          <p:cNvSpPr txBox="1">
            <a:spLocks noChangeArrowheads="1"/>
          </p:cNvSpPr>
          <p:nvPr/>
        </p:nvSpPr>
        <p:spPr bwMode="auto">
          <a:xfrm>
            <a:off x="5364163" y="2997200"/>
            <a:ext cx="3600450" cy="641350"/>
          </a:xfrm>
          <a:prstGeom prst="rect">
            <a:avLst/>
          </a:prstGeom>
          <a:noFill/>
          <a:ln w="9525">
            <a:noFill/>
            <a:miter lim="800000"/>
            <a:headEnd/>
            <a:tailEnd/>
          </a:ln>
        </p:spPr>
        <p:txBody>
          <a:bodyPr>
            <a:spAutoFit/>
          </a:bodyPr>
          <a:lstStyle/>
          <a:p>
            <a:pPr algn="just">
              <a:spcBef>
                <a:spcPct val="50000"/>
              </a:spcBef>
            </a:pPr>
            <a:r>
              <a:rPr lang="en-GB" u="sng">
                <a:solidFill>
                  <a:srgbClr val="FFFF00"/>
                </a:solidFill>
              </a:rPr>
              <a:t>Ý 1:</a:t>
            </a:r>
            <a:r>
              <a:rPr lang="en-GB">
                <a:solidFill>
                  <a:srgbClr val="FFFF00"/>
                </a:solidFill>
              </a:rPr>
              <a:t> Rê- mi học chữ trong hoàn cảnh khó khăn, gian khổ.</a:t>
            </a:r>
          </a:p>
        </p:txBody>
      </p:sp>
      <p:pic>
        <p:nvPicPr>
          <p:cNvPr id="9240" name="Picture 32" descr="WhitecornerFlower"/>
          <p:cNvPicPr>
            <a:picLocks noChangeAspect="1" noChangeArrowheads="1"/>
          </p:cNvPicPr>
          <p:nvPr/>
        </p:nvPicPr>
        <p:blipFill>
          <a:blip r:embed="rId6"/>
          <a:srcRect/>
          <a:stretch>
            <a:fillRect/>
          </a:stretch>
        </p:blipFill>
        <p:spPr bwMode="auto">
          <a:xfrm>
            <a:off x="0" y="0"/>
            <a:ext cx="1371600" cy="1371600"/>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95"/>
                                        </p:tgtEl>
                                        <p:attrNameLst>
                                          <p:attrName>style.visibility</p:attrName>
                                        </p:attrNameLst>
                                      </p:cBhvr>
                                      <p:to>
                                        <p:strVal val="visible"/>
                                      </p:to>
                                    </p:set>
                                    <p:anim calcmode="lin" valueType="num">
                                      <p:cBhvr>
                                        <p:cTn id="7" dur="1000" fill="hold"/>
                                        <p:tgtEl>
                                          <p:spTgt spid="11295"/>
                                        </p:tgtEl>
                                        <p:attrNameLst>
                                          <p:attrName>ppt_w</p:attrName>
                                        </p:attrNameLst>
                                      </p:cBhvr>
                                      <p:tavLst>
                                        <p:tav tm="0">
                                          <p:val>
                                            <p:strVal val="#ppt_w*0.70"/>
                                          </p:val>
                                        </p:tav>
                                        <p:tav tm="100000">
                                          <p:val>
                                            <p:strVal val="#ppt_w"/>
                                          </p:val>
                                        </p:tav>
                                      </p:tavLst>
                                    </p:anim>
                                    <p:anim calcmode="lin" valueType="num">
                                      <p:cBhvr>
                                        <p:cTn id="8" dur="1000" fill="hold"/>
                                        <p:tgtEl>
                                          <p:spTgt spid="11295"/>
                                        </p:tgtEl>
                                        <p:attrNameLst>
                                          <p:attrName>ppt_h</p:attrName>
                                        </p:attrNameLst>
                                      </p:cBhvr>
                                      <p:tavLst>
                                        <p:tav tm="0">
                                          <p:val>
                                            <p:strVal val="#ppt_h"/>
                                          </p:val>
                                        </p:tav>
                                        <p:tav tm="100000">
                                          <p:val>
                                            <p:strVal val="#ppt_h"/>
                                          </p:val>
                                        </p:tav>
                                      </p:tavLst>
                                    </p:anim>
                                    <p:animEffect transition="in" filter="fade">
                                      <p:cBhvr>
                                        <p:cTn id="9" dur="1000"/>
                                        <p:tgtEl>
                                          <p:spTgt spid="11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10244" name="Picture 6" descr="SLGG_200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245" name="Text Box 7"/>
          <p:cNvSpPr txBox="1">
            <a:spLocks noChangeArrowheads="1"/>
          </p:cNvSpPr>
          <p:nvPr/>
        </p:nvSpPr>
        <p:spPr bwMode="auto">
          <a:xfrm>
            <a:off x="0" y="981075"/>
            <a:ext cx="5580063" cy="1158875"/>
          </a:xfrm>
          <a:prstGeom prst="rect">
            <a:avLst/>
          </a:prstGeom>
          <a:noFill/>
          <a:ln w="9525">
            <a:noFill/>
            <a:miter lim="800000"/>
            <a:headEnd/>
            <a:tailEnd/>
          </a:ln>
        </p:spPr>
        <p:txBody>
          <a:bodyPr>
            <a:spAutoFit/>
          </a:bodyPr>
          <a:lstStyle/>
          <a:p>
            <a:pPr>
              <a:spcBef>
                <a:spcPct val="50000"/>
              </a:spcBef>
            </a:pPr>
            <a:r>
              <a:rPr lang="en-GB" sz="2000">
                <a:solidFill>
                  <a:srgbClr val="FF0000"/>
                </a:solidFill>
              </a:rPr>
              <a:t>Đọc thầm đoạn 2,3 và trả lời câu hỏi:</a:t>
            </a:r>
          </a:p>
          <a:p>
            <a:pPr algn="just">
              <a:spcBef>
                <a:spcPct val="50000"/>
              </a:spcBef>
            </a:pPr>
            <a:r>
              <a:rPr lang="en-GB" sz="2000" u="sng">
                <a:solidFill>
                  <a:srgbClr val="FF0000"/>
                </a:solidFill>
              </a:rPr>
              <a:t>Câu 3:</a:t>
            </a:r>
            <a:r>
              <a:rPr lang="en-GB" sz="2000">
                <a:solidFill>
                  <a:srgbClr val="FF0000"/>
                </a:solidFill>
              </a:rPr>
              <a:t> Kết quả học tập của Ca- pi và Rê- mi khác nhau như thế nào? </a:t>
            </a:r>
          </a:p>
        </p:txBody>
      </p:sp>
      <p:sp>
        <p:nvSpPr>
          <p:cNvPr id="16392" name="Text Box 8"/>
          <p:cNvSpPr txBox="1">
            <a:spLocks noChangeArrowheads="1"/>
          </p:cNvSpPr>
          <p:nvPr/>
        </p:nvSpPr>
        <p:spPr bwMode="auto">
          <a:xfrm>
            <a:off x="1116013" y="2133600"/>
            <a:ext cx="4392612" cy="3911600"/>
          </a:xfrm>
          <a:prstGeom prst="rect">
            <a:avLst/>
          </a:prstGeom>
          <a:noFill/>
          <a:ln w="9525">
            <a:solidFill>
              <a:srgbClr val="FF0000"/>
            </a:solidFill>
            <a:miter lim="800000"/>
            <a:headEnd/>
            <a:tailEnd/>
          </a:ln>
        </p:spPr>
        <p:txBody>
          <a:bodyPr>
            <a:spAutoFit/>
          </a:bodyPr>
          <a:lstStyle/>
          <a:p>
            <a:pPr algn="just">
              <a:spcBef>
                <a:spcPct val="50000"/>
              </a:spcBef>
            </a:pPr>
            <a:r>
              <a:rPr lang="en-GB"/>
              <a:t>    </a:t>
            </a:r>
            <a:r>
              <a:rPr lang="en-GB" sz="2000">
                <a:solidFill>
                  <a:srgbClr val="3333FF"/>
                </a:solidFill>
              </a:rPr>
              <a:t>Ca- pi không biết đọc, chỉ biết lấy ra những chữ mà thầy giáo đọc lên. Nhưng Ca- pi có trí nhớ tốt hơn Rê- mi, những gì đã vào đầu thì nó không bao giờ quên.</a:t>
            </a:r>
          </a:p>
          <a:p>
            <a:pPr algn="just">
              <a:spcBef>
                <a:spcPct val="50000"/>
              </a:spcBef>
            </a:pPr>
            <a:r>
              <a:rPr lang="en-GB" sz="2000">
                <a:solidFill>
                  <a:srgbClr val="3333FF"/>
                </a:solidFill>
              </a:rPr>
              <a:t>    Rê- mi lúc đầu học tấn tới nhưng có lúc quên mặt chữ, đọc sai bị thầy chê. Từ đó, Rê- mi quyết chí học. Kết quả, Rê- mi biết đọc chữ, chuyển sang học nhạc, còn Ca- pi chỉ biết “viết” tên mình bằng cách rút những chữ gỗ.</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 calcmode="lin" valueType="num">
                                      <p:cBhvr>
                                        <p:cTn id="7" dur="1000" fill="hold"/>
                                        <p:tgtEl>
                                          <p:spTgt spid="16392"/>
                                        </p:tgtEl>
                                        <p:attrNameLst>
                                          <p:attrName>ppt_w</p:attrName>
                                        </p:attrNameLst>
                                      </p:cBhvr>
                                      <p:tavLst>
                                        <p:tav tm="0">
                                          <p:val>
                                            <p:strVal val="#ppt_w*0.70"/>
                                          </p:val>
                                        </p:tav>
                                        <p:tav tm="100000">
                                          <p:val>
                                            <p:strVal val="#ppt_w"/>
                                          </p:val>
                                        </p:tav>
                                      </p:tavLst>
                                    </p:anim>
                                    <p:anim calcmode="lin" valueType="num">
                                      <p:cBhvr>
                                        <p:cTn id="8" dur="1000" fill="hold"/>
                                        <p:tgtEl>
                                          <p:spTgt spid="16392"/>
                                        </p:tgtEl>
                                        <p:attrNameLst>
                                          <p:attrName>ppt_h</p:attrName>
                                        </p:attrNameLst>
                                      </p:cBhvr>
                                      <p:tavLst>
                                        <p:tav tm="0">
                                          <p:val>
                                            <p:strVal val="#ppt_h"/>
                                          </p:val>
                                        </p:tav>
                                        <p:tav tm="100000">
                                          <p:val>
                                            <p:strVal val="#ppt_h"/>
                                          </p:val>
                                        </p:tav>
                                      </p:tavLst>
                                    </p:anim>
                                    <p:animEffect transition="in" filter="fade">
                                      <p:cBhvr>
                                        <p:cTn id="9" dur="10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308</TotalTime>
  <Words>1288</Words>
  <Application>Microsoft Office PowerPoint</Application>
  <PresentationFormat>On-screen Show (4:3)</PresentationFormat>
  <Paragraphs>103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35</cp:revision>
  <dcterms:created xsi:type="dcterms:W3CDTF">2010-04-22T07:57:45Z</dcterms:created>
  <dcterms:modified xsi:type="dcterms:W3CDTF">2016-06-30T03:30:50Z</dcterms:modified>
</cp:coreProperties>
</file>