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6" r:id="rId12"/>
    <p:sldId id="267" r:id="rId13"/>
    <p:sldId id="270" r:id="rId14"/>
    <p:sldId id="271" r:id="rId15"/>
    <p:sldId id="268" r:id="rId16"/>
    <p:sldId id="269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990099"/>
    <a:srgbClr val="00CC00"/>
    <a:srgbClr val="FF0066"/>
    <a:srgbClr val="0033CC"/>
    <a:srgbClr val="CC0099"/>
    <a:srgbClr val="6600CC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630E3-4079-4415-87F8-EC0EF83AB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BDFDA-AAF3-48DE-9DBE-455D7EE0E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688FF-5E7B-4ABA-ABF0-4DA3C861D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52999-A7C3-4263-B3A5-0339AF0BD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E8B95-D7FA-416E-B3EE-550DDC20B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F3B4E-12E1-424E-AB1B-3EF3E60CA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3CBA9-25FC-4F5B-AD96-809D7F34A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D3F73-C77B-4B59-BC85-51F94DE3A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39137-A48B-499F-A6D9-A49336B63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399B4-E517-4C60-A866-F079ABC61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BC6E3-6E32-4034-BB24-98BEFFBBB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D19E38C-558B-4CFA-A73A-95A03149F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/>
          <p:cNvSpPr>
            <a:spLocks noChangeArrowheads="1" noChangeShapeType="1" noTextEdit="1"/>
          </p:cNvSpPr>
          <p:nvPr/>
        </p:nvSpPr>
        <p:spPr bwMode="auto">
          <a:xfrm>
            <a:off x="1600200" y="304800"/>
            <a:ext cx="6096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Môn kĩ thuật lớp 5</a:t>
            </a:r>
          </a:p>
        </p:txBody>
      </p:sp>
      <p:sp>
        <p:nvSpPr>
          <p:cNvPr id="2051" name="WordArt 8"/>
          <p:cNvSpPr>
            <a:spLocks noChangeArrowheads="1" noChangeShapeType="1" noTextEdit="1"/>
          </p:cNvSpPr>
          <p:nvPr/>
        </p:nvSpPr>
        <p:spPr bwMode="auto">
          <a:xfrm>
            <a:off x="1524000" y="1752600"/>
            <a:ext cx="64008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Bài 14: Cắt, khâu, thêu </a:t>
            </a:r>
          </a:p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hoặc nấu ăn tự chọn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008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579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534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u="sng">
                <a:solidFill>
                  <a:schemeClr val="accent2"/>
                </a:solidFill>
                <a:latin typeface="Arial" charset="0"/>
              </a:rPr>
              <a:t>Cắt, khâu, thêu túi xách tay đơn giản.</a:t>
            </a:r>
          </a:p>
          <a:p>
            <a:pPr>
              <a:spcBef>
                <a:spcPct val="50000"/>
              </a:spcBef>
            </a:pPr>
            <a:endParaRPr lang="en-US" sz="4000" b="1" u="sng">
              <a:latin typeface="Arial" charset="0"/>
            </a:endParaRP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2971800" y="1295400"/>
            <a:ext cx="2971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685800" y="457200"/>
            <a:ext cx="640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Arial" charset="0"/>
            </a:endParaRP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04800" y="533400"/>
            <a:ext cx="8534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u="sng">
                <a:solidFill>
                  <a:srgbClr val="CC0099"/>
                </a:solidFill>
                <a:latin typeface="Arial" charset="0"/>
              </a:rPr>
              <a:t>2/ Thảo luận nhóm để chọn sản phẩm thực hành: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57200" y="2209800"/>
            <a:ext cx="8229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>
                <a:solidFill>
                  <a:srgbClr val="0033CC"/>
                </a:solidFill>
                <a:latin typeface="Arial" charset="0"/>
              </a:rPr>
              <a:t>Yêu cầu sản phẩm tự chọn: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600">
                <a:solidFill>
                  <a:srgbClr val="0033CC"/>
                </a:solidFill>
                <a:latin typeface="Arial" charset="0"/>
              </a:rPr>
              <a:t>Nếu chọn sản phẩm về nấu ăn, mỗi nhóm sẽ hoàn thành một sản phẩm.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600">
                <a:solidFill>
                  <a:srgbClr val="0033CC"/>
                </a:solidFill>
                <a:latin typeface="Arial" charset="0"/>
              </a:rPr>
              <a:t>Nếu chọn sản phẩm về khâu, thêu, mỗi hs sẽ hoàn thành một sản phẩm</a:t>
            </a:r>
            <a:r>
              <a:rPr lang="en-US" sz="2800">
                <a:solidFill>
                  <a:srgbClr val="0033CC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04800" y="1981200"/>
            <a:ext cx="8534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400">
                <a:solidFill>
                  <a:srgbClr val="FF0066"/>
                </a:solidFill>
                <a:latin typeface="Arial" charset="0"/>
              </a:rPr>
              <a:t>     Các nhóm trình bày sản phẩm tự chọn và dự định công việc sẽ tiến hành.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28600" y="0"/>
            <a:ext cx="86106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6600CC"/>
                </a:solidFill>
                <a:latin typeface="Arial" charset="0"/>
              </a:rPr>
              <a:t>Dặn dò:</a:t>
            </a:r>
          </a:p>
          <a:p>
            <a:pPr algn="just">
              <a:spcBef>
                <a:spcPct val="50000"/>
              </a:spcBef>
            </a:pPr>
            <a:r>
              <a:rPr lang="en-US" b="1">
                <a:solidFill>
                  <a:srgbClr val="CC0099"/>
                </a:solidFill>
                <a:latin typeface="Arial" charset="0"/>
              </a:rPr>
              <a:t>Nếu chọn sản phẩm là khâu, thêu, cần chuẩn bị: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Một mảnh vải có kích thước tùy theo sản phẩm em chọn làm.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Kim khâu, kim thêu.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Chỉ khâu, chỉ thêu các màu.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Kéo, thước kẻ, bút chì, khung thêu cầm tay, giấy than, mẫu thêu.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838200" y="1600200"/>
            <a:ext cx="7162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CC0099"/>
                </a:solidFill>
                <a:latin typeface="Arial" charset="0"/>
              </a:rPr>
              <a:t>Nếu chọn sản phẩm về nấu ăn: </a:t>
            </a:r>
          </a:p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latin typeface="Arial" charset="0"/>
              </a:rPr>
              <a:t>   Căn cứ vào món ăn em chọn để chuẩn bị dụng cụ và nguyên liệu nấu ăn cho phù hợp.</a:t>
            </a:r>
          </a:p>
          <a:p>
            <a:pPr>
              <a:spcBef>
                <a:spcPct val="50000"/>
              </a:spcBef>
            </a:pPr>
            <a:endParaRPr lang="en-US" sz="3600" b="1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85800" y="2819400"/>
            <a:ext cx="7848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CC0099"/>
                </a:solidFill>
                <a:latin typeface="Arial" charset="0"/>
              </a:rPr>
              <a:t>Hs về chuẩn bị vật liệu và dụng cụ cần thiết cho giờ học sau.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590800" y="381000"/>
            <a:ext cx="3962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Tiết 2, 3, 4</a:t>
            </a:r>
          </a:p>
          <a:p>
            <a:pPr>
              <a:spcBef>
                <a:spcPct val="50000"/>
              </a:spcBef>
            </a:pPr>
            <a:endParaRPr lang="en-US" b="1">
              <a:latin typeface="Arial" charset="0"/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838200" y="1143000"/>
            <a:ext cx="7772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u="sng">
                <a:solidFill>
                  <a:srgbClr val="0033CC"/>
                </a:solidFill>
                <a:latin typeface="Arial" charset="0"/>
              </a:rPr>
              <a:t>1/ Học sinh thực hành làm sản phẩm tự chọn.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09600" y="2895600"/>
            <a:ext cx="7543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>
                <a:latin typeface="Arial" charset="0"/>
              </a:rPr>
              <a:t>- </a:t>
            </a:r>
            <a:r>
              <a:rPr lang="en-US" sz="3600">
                <a:latin typeface="Arial" charset="0"/>
              </a:rPr>
              <a:t>Kiểm tra sự chuẩn bị nguyên liệu và dụng cụ thực hành của HS.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85800" y="4343400"/>
            <a:ext cx="754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Arial" charset="0"/>
              </a:rPr>
              <a:t>- Chia vị trí các nhóm thực hành.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"/>
          <p:cNvSpPr>
            <a:spLocks noChangeArrowheads="1" noChangeShapeType="1" noTextEdit="1"/>
          </p:cNvSpPr>
          <p:nvPr/>
        </p:nvSpPr>
        <p:spPr bwMode="auto">
          <a:xfrm>
            <a:off x="914400" y="3429000"/>
            <a:ext cx="7696200" cy="196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Học sinh thực hành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990600" y="304800"/>
            <a:ext cx="762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CC0099"/>
                </a:solidFill>
                <a:latin typeface="Arial" charset="0"/>
              </a:rPr>
              <a:t>2/ Đánh giá kết quả thực hành.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8600" y="1066800"/>
            <a:ext cx="89154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>
                <a:solidFill>
                  <a:srgbClr val="6600CC"/>
                </a:solidFill>
                <a:latin typeface="Arial" charset="0"/>
              </a:rPr>
              <a:t>Các nhóm đánh giá chéo theo yêu cầu: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600">
                <a:solidFill>
                  <a:srgbClr val="6600CC"/>
                </a:solidFill>
                <a:latin typeface="Arial" charset="0"/>
              </a:rPr>
              <a:t>Hòan thành sản phẩm đúng thời gian quy định.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600">
                <a:solidFill>
                  <a:srgbClr val="6600CC"/>
                </a:solidFill>
                <a:latin typeface="Arial" charset="0"/>
              </a:rPr>
              <a:t>Sản phẩm dảm bảo được các yêu cầu kĩ thuật, mĩ thuật.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685800" y="1676400"/>
            <a:ext cx="845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6600CC"/>
                </a:solidFill>
                <a:latin typeface="Arial" charset="0"/>
              </a:rPr>
              <a:t>HS báo cáo kết quả đánh giá.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371600" y="1066800"/>
            <a:ext cx="74676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CC0099"/>
                </a:solidFill>
                <a:latin typeface="Arial" charset="0"/>
              </a:rPr>
              <a:t>Mục tiêu: </a:t>
            </a: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rgbClr val="CC0099"/>
                </a:solidFill>
                <a:latin typeface="Arial" charset="0"/>
              </a:rPr>
              <a:t>Học sinh cần phải: làm đựoc một sản phẩm khâu, thêu hoặc nấu ăn.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81000" y="3505200"/>
            <a:ext cx="8153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6600CC"/>
                </a:solidFill>
                <a:latin typeface="Arial" charset="0"/>
              </a:rPr>
              <a:t>Đồ dùng dạy học: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600">
                <a:solidFill>
                  <a:srgbClr val="6600CC"/>
                </a:solidFill>
                <a:latin typeface="Arial" charset="0"/>
              </a:rPr>
              <a:t>Một số sản phẩm khâu, thêu đã học.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600">
                <a:solidFill>
                  <a:srgbClr val="6600CC"/>
                </a:solidFill>
                <a:latin typeface="Arial" charset="0"/>
              </a:rPr>
              <a:t>Tranh ảnh của các bài học trước.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5"/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7239000" cy="2209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Nhận xét tiết học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581400" y="381000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Tiết 1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533400" y="1219200"/>
            <a:ext cx="8229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>
                <a:solidFill>
                  <a:srgbClr val="CC0099"/>
                </a:solidFill>
                <a:latin typeface="Arial" charset="0"/>
              </a:rPr>
              <a:t>1/ </a:t>
            </a:r>
            <a:r>
              <a:rPr lang="en-US" u="sng">
                <a:solidFill>
                  <a:srgbClr val="CC0099"/>
                </a:solidFill>
                <a:latin typeface="Arial" charset="0"/>
              </a:rPr>
              <a:t>Ôn tập những nội dung dã học trong chương 1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85800" y="2819400"/>
            <a:ext cx="792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>
                <a:solidFill>
                  <a:srgbClr val="0033CC"/>
                </a:solidFill>
                <a:latin typeface="Arial" charset="0"/>
              </a:rPr>
              <a:t>- Em hãy nhắc lại những nội dung chính dã học trong chương 1.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62000" y="4343400"/>
            <a:ext cx="7772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>
                <a:solidFill>
                  <a:srgbClr val="0033CC"/>
                </a:solidFill>
                <a:latin typeface="Arial" charset="0"/>
              </a:rPr>
              <a:t>- Nhắc lại cách đính khuy, thêu chữ V, thêu dấu nhân và những nội dung đã học trong phần nấu ăn.</a:t>
            </a:r>
          </a:p>
        </p:txBody>
      </p:sp>
      <p:sp>
        <p:nvSpPr>
          <p:cNvPr id="4102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077200" y="3810000"/>
            <a:ext cx="304800" cy="762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latin typeface="Arial" charset="0"/>
            </a:endParaRPr>
          </a:p>
        </p:txBody>
      </p:sp>
      <p:sp>
        <p:nvSpPr>
          <p:cNvPr id="2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82000" y="6248400"/>
            <a:ext cx="381000" cy="304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>
              <a:latin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4582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>
                <a:solidFill>
                  <a:srgbClr val="CC0099"/>
                </a:solidFill>
                <a:latin typeface="Arial" charset="0"/>
              </a:rPr>
              <a:t>Chương 1: KĨ THUẬT PHỤC VỤ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4000">
                <a:latin typeface="Arial" charset="0"/>
              </a:rPr>
              <a:t>Đính khuy hai lỗ, Đính khuy bốn lỗ, Đính khuy bấm.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4000">
                <a:latin typeface="Arial" charset="0"/>
              </a:rPr>
              <a:t>Thêu chữ V, Thêu dấu nhân, Cắt, khâu, thêu túi xách tay đơn giản.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4000">
                <a:latin typeface="Arial" charset="0"/>
              </a:rPr>
              <a:t>Phần nấu ăn.</a:t>
            </a:r>
          </a:p>
        </p:txBody>
      </p:sp>
      <p:sp>
        <p:nvSpPr>
          <p:cNvPr id="512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5715000"/>
            <a:ext cx="304800" cy="228600"/>
          </a:xfrm>
          <a:prstGeom prst="leftArrow">
            <a:avLst>
              <a:gd name="adj1" fmla="val 50000"/>
              <a:gd name="adj2" fmla="val 33333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rgbClr val="FF99FF"/>
              </a:solidFill>
              <a:latin typeface="Arial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533400" y="228600"/>
            <a:ext cx="655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u="sng">
                <a:solidFill>
                  <a:srgbClr val="6600CC"/>
                </a:solidFill>
                <a:latin typeface="Arial" charset="0"/>
              </a:rPr>
              <a:t>Đính khuy hai lỗ: </a:t>
            </a:r>
          </a:p>
        </p:txBody>
      </p:sp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1219200" y="1143000"/>
            <a:ext cx="33528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9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2133600" y="4191000"/>
            <a:ext cx="518160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609600" y="304800"/>
            <a:ext cx="853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u="sng">
                <a:solidFill>
                  <a:srgbClr val="6600CC"/>
                </a:solidFill>
                <a:latin typeface="Arial" charset="0"/>
              </a:rPr>
              <a:t>Đính khuy bốn lỗ:</a:t>
            </a:r>
            <a:endParaRPr lang="en-US" sz="4000">
              <a:solidFill>
                <a:srgbClr val="6600CC"/>
              </a:solidFill>
              <a:latin typeface="Arial" charset="0"/>
            </a:endParaRPr>
          </a:p>
        </p:txBody>
      </p:sp>
      <p:pic>
        <p:nvPicPr>
          <p:cNvPr id="71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057400"/>
            <a:ext cx="762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762000" y="609600"/>
            <a:ext cx="41148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u="sng">
                <a:solidFill>
                  <a:srgbClr val="6600CC"/>
                </a:solidFill>
                <a:latin typeface="Arial" charset="0"/>
              </a:rPr>
              <a:t>Đính khuy bấm:</a:t>
            </a:r>
            <a:r>
              <a:rPr lang="en-US"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609600" y="1905000"/>
            <a:ext cx="312420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4343400" y="1752600"/>
            <a:ext cx="4038600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1"/>
          <p:cNvSpPr>
            <a:spLocks noChangeArrowheads="1"/>
          </p:cNvSpPr>
          <p:nvPr/>
        </p:nvSpPr>
        <p:spPr bwMode="auto">
          <a:xfrm>
            <a:off x="381000" y="1676400"/>
            <a:ext cx="8229600" cy="3352800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pSp>
        <p:nvGrpSpPr>
          <p:cNvPr id="9219" name="Group 38"/>
          <p:cNvGrpSpPr>
            <a:grpSpLocks/>
          </p:cNvGrpSpPr>
          <p:nvPr/>
        </p:nvGrpSpPr>
        <p:grpSpPr bwMode="auto">
          <a:xfrm>
            <a:off x="685800" y="2438400"/>
            <a:ext cx="7543800" cy="1752600"/>
            <a:chOff x="1008" y="1104"/>
            <a:chExt cx="3120" cy="624"/>
          </a:xfrm>
        </p:grpSpPr>
        <p:sp>
          <p:nvSpPr>
            <p:cNvPr id="9221" name="Line 18"/>
            <p:cNvSpPr>
              <a:spLocks noChangeShapeType="1"/>
            </p:cNvSpPr>
            <p:nvPr/>
          </p:nvSpPr>
          <p:spPr bwMode="auto">
            <a:xfrm>
              <a:off x="1008" y="1104"/>
              <a:ext cx="3120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2" name="Line 19"/>
            <p:cNvSpPr>
              <a:spLocks noChangeShapeType="1"/>
            </p:cNvSpPr>
            <p:nvPr/>
          </p:nvSpPr>
          <p:spPr bwMode="auto">
            <a:xfrm>
              <a:off x="1008" y="1728"/>
              <a:ext cx="3120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23" name="Group 37"/>
            <p:cNvGrpSpPr>
              <a:grpSpLocks/>
            </p:cNvGrpSpPr>
            <p:nvPr/>
          </p:nvGrpSpPr>
          <p:grpSpPr bwMode="auto">
            <a:xfrm>
              <a:off x="1104" y="1104"/>
              <a:ext cx="2784" cy="624"/>
              <a:chOff x="1104" y="1104"/>
              <a:chExt cx="2784" cy="624"/>
            </a:xfrm>
          </p:grpSpPr>
          <p:sp>
            <p:nvSpPr>
              <p:cNvPr id="9224" name="Line 21"/>
              <p:cNvSpPr>
                <a:spLocks noChangeShapeType="1"/>
              </p:cNvSpPr>
              <p:nvPr/>
            </p:nvSpPr>
            <p:spPr bwMode="auto">
              <a:xfrm flipV="1">
                <a:off x="1104" y="1104"/>
                <a:ext cx="384" cy="62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5" name="Line 22"/>
              <p:cNvSpPr>
                <a:spLocks noChangeShapeType="1"/>
              </p:cNvSpPr>
              <p:nvPr/>
            </p:nvSpPr>
            <p:spPr bwMode="auto">
              <a:xfrm flipV="1">
                <a:off x="1584" y="1104"/>
                <a:ext cx="384" cy="62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6" name="Line 24"/>
              <p:cNvSpPr>
                <a:spLocks noChangeShapeType="1"/>
              </p:cNvSpPr>
              <p:nvPr/>
            </p:nvSpPr>
            <p:spPr bwMode="auto">
              <a:xfrm flipV="1">
                <a:off x="2544" y="1104"/>
                <a:ext cx="384" cy="62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7" name="Line 26"/>
              <p:cNvSpPr>
                <a:spLocks noChangeShapeType="1"/>
              </p:cNvSpPr>
              <p:nvPr/>
            </p:nvSpPr>
            <p:spPr bwMode="auto">
              <a:xfrm flipV="1">
                <a:off x="3504" y="1104"/>
                <a:ext cx="384" cy="62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8" name="Line 28"/>
              <p:cNvSpPr>
                <a:spLocks noChangeShapeType="1"/>
              </p:cNvSpPr>
              <p:nvPr/>
            </p:nvSpPr>
            <p:spPr bwMode="auto">
              <a:xfrm>
                <a:off x="1392" y="1104"/>
                <a:ext cx="288" cy="62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" name="Line 29"/>
              <p:cNvSpPr>
                <a:spLocks noChangeShapeType="1"/>
              </p:cNvSpPr>
              <p:nvPr/>
            </p:nvSpPr>
            <p:spPr bwMode="auto">
              <a:xfrm>
                <a:off x="1872" y="1104"/>
                <a:ext cx="288" cy="62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" name="Line 30"/>
              <p:cNvSpPr>
                <a:spLocks noChangeShapeType="1"/>
              </p:cNvSpPr>
              <p:nvPr/>
            </p:nvSpPr>
            <p:spPr bwMode="auto">
              <a:xfrm flipV="1">
                <a:off x="2064" y="1104"/>
                <a:ext cx="384" cy="62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" name="Line 32"/>
              <p:cNvSpPr>
                <a:spLocks noChangeShapeType="1"/>
              </p:cNvSpPr>
              <p:nvPr/>
            </p:nvSpPr>
            <p:spPr bwMode="auto">
              <a:xfrm>
                <a:off x="2352" y="1104"/>
                <a:ext cx="288" cy="62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2" name="Line 33"/>
              <p:cNvSpPr>
                <a:spLocks noChangeShapeType="1"/>
              </p:cNvSpPr>
              <p:nvPr/>
            </p:nvSpPr>
            <p:spPr bwMode="auto">
              <a:xfrm flipV="1">
                <a:off x="3024" y="1104"/>
                <a:ext cx="384" cy="62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3" name="Line 34"/>
              <p:cNvSpPr>
                <a:spLocks noChangeShapeType="1"/>
              </p:cNvSpPr>
              <p:nvPr/>
            </p:nvSpPr>
            <p:spPr bwMode="auto">
              <a:xfrm>
                <a:off x="2832" y="1104"/>
                <a:ext cx="288" cy="62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4" name="Line 36"/>
              <p:cNvSpPr>
                <a:spLocks noChangeShapeType="1"/>
              </p:cNvSpPr>
              <p:nvPr/>
            </p:nvSpPr>
            <p:spPr bwMode="auto">
              <a:xfrm>
                <a:off x="3312" y="1104"/>
                <a:ext cx="288" cy="62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220" name="Text Box 39"/>
          <p:cNvSpPr txBox="1">
            <a:spLocks noChangeArrowheads="1"/>
          </p:cNvSpPr>
          <p:nvPr/>
        </p:nvSpPr>
        <p:spPr bwMode="auto">
          <a:xfrm>
            <a:off x="838200" y="533400"/>
            <a:ext cx="548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>
                <a:latin typeface="Arial" charset="0"/>
              </a:rPr>
              <a:t>Thêu chữ V: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8"/>
          <p:cNvSpPr>
            <a:spLocks noChangeArrowheads="1"/>
          </p:cNvSpPr>
          <p:nvPr/>
        </p:nvSpPr>
        <p:spPr bwMode="auto">
          <a:xfrm>
            <a:off x="838200" y="1752600"/>
            <a:ext cx="7620000" cy="3505200"/>
          </a:xfrm>
          <a:prstGeom prst="rect">
            <a:avLst/>
          </a:prstGeom>
          <a:solidFill>
            <a:schemeClr val="bg1"/>
          </a:solidFill>
          <a:ln w="12700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Arial" charset="0"/>
            </a:endParaRPr>
          </a:p>
        </p:txBody>
      </p:sp>
      <p:grpSp>
        <p:nvGrpSpPr>
          <p:cNvPr id="10243" name="Group 17"/>
          <p:cNvGrpSpPr>
            <a:grpSpLocks/>
          </p:cNvGrpSpPr>
          <p:nvPr/>
        </p:nvGrpSpPr>
        <p:grpSpPr bwMode="auto">
          <a:xfrm>
            <a:off x="1295400" y="2514600"/>
            <a:ext cx="6705600" cy="1828800"/>
            <a:chOff x="960" y="576"/>
            <a:chExt cx="3408" cy="816"/>
          </a:xfrm>
        </p:grpSpPr>
        <p:sp>
          <p:nvSpPr>
            <p:cNvPr id="10245" name="Line 4"/>
            <p:cNvSpPr>
              <a:spLocks noChangeShapeType="1"/>
            </p:cNvSpPr>
            <p:nvPr/>
          </p:nvSpPr>
          <p:spPr bwMode="auto">
            <a:xfrm>
              <a:off x="1008" y="576"/>
              <a:ext cx="3360" cy="0"/>
            </a:xfrm>
            <a:prstGeom prst="line">
              <a:avLst/>
            </a:prstGeom>
            <a:noFill/>
            <a:ln w="38100">
              <a:solidFill>
                <a:srgbClr val="66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6" name="Line 5"/>
            <p:cNvSpPr>
              <a:spLocks noChangeShapeType="1"/>
            </p:cNvSpPr>
            <p:nvPr/>
          </p:nvSpPr>
          <p:spPr bwMode="auto">
            <a:xfrm>
              <a:off x="960" y="1392"/>
              <a:ext cx="3360" cy="0"/>
            </a:xfrm>
            <a:prstGeom prst="line">
              <a:avLst/>
            </a:prstGeom>
            <a:noFill/>
            <a:ln w="38100">
              <a:solidFill>
                <a:srgbClr val="66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7" name="Group 16"/>
            <p:cNvGrpSpPr>
              <a:grpSpLocks/>
            </p:cNvGrpSpPr>
            <p:nvPr/>
          </p:nvGrpSpPr>
          <p:grpSpPr bwMode="auto">
            <a:xfrm>
              <a:off x="1056" y="576"/>
              <a:ext cx="3120" cy="816"/>
              <a:chOff x="1056" y="576"/>
              <a:chExt cx="3120" cy="816"/>
            </a:xfrm>
          </p:grpSpPr>
          <p:sp>
            <p:nvSpPr>
              <p:cNvPr id="10248" name="Line 6"/>
              <p:cNvSpPr>
                <a:spLocks noChangeShapeType="1"/>
              </p:cNvSpPr>
              <p:nvPr/>
            </p:nvSpPr>
            <p:spPr bwMode="auto">
              <a:xfrm flipV="1">
                <a:off x="1056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9" name="Line 7"/>
              <p:cNvSpPr>
                <a:spLocks noChangeShapeType="1"/>
              </p:cNvSpPr>
              <p:nvPr/>
            </p:nvSpPr>
            <p:spPr bwMode="auto">
              <a:xfrm>
                <a:off x="1056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0" name="Line 8"/>
              <p:cNvSpPr>
                <a:spLocks noChangeShapeType="1"/>
              </p:cNvSpPr>
              <p:nvPr/>
            </p:nvSpPr>
            <p:spPr bwMode="auto">
              <a:xfrm flipV="1">
                <a:off x="1680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1" name="Line 9"/>
              <p:cNvSpPr>
                <a:spLocks noChangeShapeType="1"/>
              </p:cNvSpPr>
              <p:nvPr/>
            </p:nvSpPr>
            <p:spPr bwMode="auto">
              <a:xfrm>
                <a:off x="1680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2" name="Line 10"/>
              <p:cNvSpPr>
                <a:spLocks noChangeShapeType="1"/>
              </p:cNvSpPr>
              <p:nvPr/>
            </p:nvSpPr>
            <p:spPr bwMode="auto">
              <a:xfrm flipV="1">
                <a:off x="2304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" name="Line 11"/>
              <p:cNvSpPr>
                <a:spLocks noChangeShapeType="1"/>
              </p:cNvSpPr>
              <p:nvPr/>
            </p:nvSpPr>
            <p:spPr bwMode="auto">
              <a:xfrm>
                <a:off x="2304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" name="Line 12"/>
              <p:cNvSpPr>
                <a:spLocks noChangeShapeType="1"/>
              </p:cNvSpPr>
              <p:nvPr/>
            </p:nvSpPr>
            <p:spPr bwMode="auto">
              <a:xfrm flipV="1">
                <a:off x="2928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" name="Line 13"/>
              <p:cNvSpPr>
                <a:spLocks noChangeShapeType="1"/>
              </p:cNvSpPr>
              <p:nvPr/>
            </p:nvSpPr>
            <p:spPr bwMode="auto">
              <a:xfrm>
                <a:off x="2928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" name="Line 14"/>
              <p:cNvSpPr>
                <a:spLocks noChangeShapeType="1"/>
              </p:cNvSpPr>
              <p:nvPr/>
            </p:nvSpPr>
            <p:spPr bwMode="auto">
              <a:xfrm flipV="1">
                <a:off x="3552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" name="Line 15"/>
              <p:cNvSpPr>
                <a:spLocks noChangeShapeType="1"/>
              </p:cNvSpPr>
              <p:nvPr/>
            </p:nvSpPr>
            <p:spPr bwMode="auto">
              <a:xfrm>
                <a:off x="3552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44" name="Text Box 19"/>
          <p:cNvSpPr txBox="1">
            <a:spLocks noChangeArrowheads="1"/>
          </p:cNvSpPr>
          <p:nvPr/>
        </p:nvSpPr>
        <p:spPr bwMode="auto">
          <a:xfrm>
            <a:off x="685800" y="457200"/>
            <a:ext cx="480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>
                <a:latin typeface="Arial" charset="0"/>
              </a:rPr>
              <a:t>Thêu dấu nhân: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474</Words>
  <Application>Microsoft Office PowerPoint</Application>
  <PresentationFormat>On-screen Show (4:3)</PresentationFormat>
  <Paragraphs>47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Times New Roman</vt:lpstr>
      <vt:lpstr>Arial</vt:lpstr>
      <vt:lpstr>Calibri</vt:lpstr>
      <vt:lpstr>Wingdings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BaoNgoc</dc:creator>
  <cp:lastModifiedBy>CSTeam</cp:lastModifiedBy>
  <cp:revision>12</cp:revision>
  <dcterms:created xsi:type="dcterms:W3CDTF">2001-12-31T18:57:18Z</dcterms:created>
  <dcterms:modified xsi:type="dcterms:W3CDTF">2016-06-30T02:38:11Z</dcterms:modified>
</cp:coreProperties>
</file>