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78" r:id="rId2"/>
  </p:sldMasterIdLst>
  <p:notesMasterIdLst>
    <p:notesMasterId r:id="rId13"/>
  </p:notesMasterIdLst>
  <p:handoutMasterIdLst>
    <p:handoutMasterId r:id="rId14"/>
  </p:handoutMasterIdLst>
  <p:sldIdLst>
    <p:sldId id="256" r:id="rId3"/>
    <p:sldId id="322" r:id="rId4"/>
    <p:sldId id="330" r:id="rId5"/>
    <p:sldId id="329" r:id="rId6"/>
    <p:sldId id="331" r:id="rId7"/>
    <p:sldId id="332" r:id="rId8"/>
    <p:sldId id="326" r:id="rId9"/>
    <p:sldId id="325" r:id="rId10"/>
    <p:sldId id="327" r:id="rId11"/>
    <p:sldId id="32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8D"/>
    <a:srgbClr val="99FF99"/>
    <a:srgbClr val="FF6600"/>
    <a:srgbClr val="FFFFE7"/>
    <a:srgbClr val="FF6699"/>
    <a:srgbClr val="CCFF3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4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936" y="66"/>
      </p:cViewPr>
      <p:guideLst>
        <p:guide orient="horz" pos="1267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ADA45579-7803-4E02-8905-23845F3B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36D02748-9DD2-42F7-BA33-44987926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838200"/>
            <a:ext cx="6629400" cy="1295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876800"/>
            <a:ext cx="4495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1C9D-058B-4AE0-958D-5EB29BBAA351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BCE0F-36D5-433E-9A13-E9C9F8365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07B8-8642-4483-BBA0-D0BDB69E9577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5764-CEB8-4285-97B0-D8FEF60ED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8619-6CB4-4B68-9EF1-B0AAB58FB667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F49A-84D7-4FD0-9698-AAB5991F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90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90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46CD-54F6-4EE7-B412-6243EFA0E827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B5BD-BE01-43A4-8385-CA2F5A362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7690-4869-4173-BC45-063FDD94FFC2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26B4-95C6-4672-93C7-209FE66F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CAE2-EA0A-4556-9101-4564D3143EA5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0401-A1B7-4783-B118-792270FB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B28F2-372D-4008-9039-38E07BB035CA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8761-0C9C-4018-BF1E-8322F50FC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6131-C058-4DB2-AF2C-2504F295B125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8D0E-00B0-4D3E-B9EE-038D6331E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FDCF-056A-4051-A0D6-915E4BCE324F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BC539-B3FD-4FEB-A6F7-70EE38AD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FCD7-72B0-4B67-837C-2B213C3846B2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FD38-71C1-4847-938D-EAADFA3A7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CC3F-05C8-4B83-87FD-335E058C4CF6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7017-1AB4-425D-B30D-89CEB216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906D-2D01-40BC-8870-B748CDAEA6F4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92DD-6F1B-405D-8EB3-C543519F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2A59-58C5-48F6-A2F0-7BF05D726D3B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E9AB-851F-49BE-8A17-16C7523F9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2481-9703-4F66-9B6F-3FA78EBC8F99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70505-59AF-433F-BB8A-3ADDB0B4C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E050-5A65-474F-9B42-3A5C44598428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0446-8E75-4331-A761-3AC5D9CF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FE11-B4EB-40E3-AE2D-2DB6291B33E7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F021-5E6A-42F2-915A-EF0D31CEA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0C5C2-FAB2-459A-ABCF-0D770D2E8A1D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B856-A0A4-4DA1-9EF1-0E2869A23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79B6F-074D-447E-B8F2-D5CF60E1D3BD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E4E6-FC97-4F8D-A735-A0370740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20900-B5B9-4A03-8A40-E8BB57580978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7D8D-746E-426A-8E01-A9BF5C61B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8FC8-862F-4EC3-966E-BE82AD9D4B6C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8859-9D00-45D0-91D3-D33AA1FAA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440B-F6B7-4639-A301-2A867CB74A29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1E29-9526-4CF9-B174-AD15BF1F1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1DCF-55ED-4524-90FD-F461905302A1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7526-7793-4D4E-AC75-F0E51FAD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810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5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+mn-lt"/>
              </a:defRPr>
            </a:lvl1pPr>
          </a:lstStyle>
          <a:p>
            <a:pPr>
              <a:defRPr/>
            </a:pPr>
            <a:fld id="{F99986AA-C7E0-4281-B156-0D28A53D68D2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25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5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+mn-lt"/>
              </a:defRPr>
            </a:lvl1pPr>
          </a:lstStyle>
          <a:p>
            <a:pPr>
              <a:defRPr/>
            </a:pPr>
            <a:fld id="{302C27BF-F1BD-46B3-9BE3-884C5D1A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BEA93FAC-7F63-4303-8D0A-82242D889428}" type="datetime1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AC3765FE-7D5D-464A-9963-88DB7BC6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80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80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80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80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680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80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8988" y="1100138"/>
            <a:ext cx="5903912" cy="823912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GIÁO ÁN ĐIỆN TỬ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671888"/>
            <a:ext cx="9144000" cy="1098550"/>
          </a:xfrm>
          <a:solidFill>
            <a:schemeClr val="bg2"/>
          </a:solidFill>
        </p:spPr>
        <p:txBody>
          <a:bodyPr>
            <a:spAutoFit/>
          </a:bodyPr>
          <a:lstStyle/>
          <a:p>
            <a:pPr eaLnBrk="1" hangingPunct="1"/>
            <a:r>
              <a:rPr lang="en-US" sz="6600" b="1" dirty="0" err="1" smtClean="0">
                <a:solidFill>
                  <a:srgbClr val="FFFF00"/>
                </a:solidFill>
              </a:rPr>
              <a:t>Ph</a:t>
            </a:r>
            <a:r>
              <a:rPr lang="vi-VN" sz="6600" b="1" dirty="0" smtClean="0">
                <a:solidFill>
                  <a:srgbClr val="FFFF00"/>
                </a:solidFill>
              </a:rPr>
              <a:t>â</a:t>
            </a:r>
            <a:r>
              <a:rPr lang="en-US" sz="6600" b="1" dirty="0" smtClean="0">
                <a:solidFill>
                  <a:srgbClr val="FFFF00"/>
                </a:solidFill>
              </a:rPr>
              <a:t>n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</a:rPr>
              <a:t>m</a:t>
            </a:r>
            <a:r>
              <a:rPr lang="vi-VN" sz="6600" b="1" dirty="0" smtClean="0">
                <a:solidFill>
                  <a:srgbClr val="FFFF00"/>
                </a:solidFill>
              </a:rPr>
              <a:t>ôn:</a:t>
            </a:r>
            <a:r>
              <a:rPr lang="en-US" sz="6600" b="1" dirty="0" smtClean="0">
                <a:solidFill>
                  <a:srgbClr val="FFFF00"/>
                </a:solidFill>
              </a:rPr>
              <a:t> Kể chuyện </a:t>
            </a: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6066559" y="2547216"/>
            <a:ext cx="1589088" cy="7016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Lớp 5</a:t>
            </a:r>
            <a:endParaRPr lang="vi-VN" sz="4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125788" y="4826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339975" y="976313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00013" y="1411288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19088" y="1778000"/>
            <a:ext cx="9101137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922463" y="2171700"/>
            <a:ext cx="1309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618038" y="2171700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7807325" y="2171700"/>
            <a:ext cx="1182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393700" y="2538413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6350" y="2546350"/>
            <a:ext cx="2111375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Trình tự kể: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20638" y="2894013"/>
            <a:ext cx="32956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Giới thiệu câu chuyện.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0" y="3265488"/>
            <a:ext cx="4271963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Thuật lại nội dung câu chuyện.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0" y="3632200"/>
            <a:ext cx="540543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+ Câu chuyện bắt đầu như thế nào?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0" y="4019550"/>
            <a:ext cx="9144000" cy="101600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+ Diễn biến câu chuyện ra sao?  (Kể rõ trình tự các sự việc xảy ra, hành động của nhân vật; chú ý nhấn mạnh những chi tiết liên quan đến nội dung bảo vệ trật tự, an ninh.) </a:t>
            </a:r>
          </a:p>
        </p:txBody>
      </p:sp>
      <p:sp>
        <p:nvSpPr>
          <p:cNvPr id="789520" name="Text Box 16"/>
          <p:cNvSpPr txBox="1">
            <a:spLocks noChangeArrowheads="1"/>
          </p:cNvSpPr>
          <p:nvPr/>
        </p:nvSpPr>
        <p:spPr bwMode="auto">
          <a:xfrm>
            <a:off x="0" y="5187950"/>
            <a:ext cx="387508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Tiêu chí đánh giá, nhận xét:</a:t>
            </a:r>
          </a:p>
        </p:txBody>
      </p:sp>
      <p:sp>
        <p:nvSpPr>
          <p:cNvPr id="789521" name="Text Box 17"/>
          <p:cNvSpPr txBox="1">
            <a:spLocks noChangeArrowheads="1"/>
          </p:cNvSpPr>
          <p:nvPr/>
        </p:nvSpPr>
        <p:spPr bwMode="auto">
          <a:xfrm>
            <a:off x="477838" y="5565775"/>
            <a:ext cx="31242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Nội dung câu chuyện.</a:t>
            </a:r>
          </a:p>
        </p:txBody>
      </p:sp>
      <p:sp>
        <p:nvSpPr>
          <p:cNvPr id="789522" name="Text Box 18"/>
          <p:cNvSpPr txBox="1">
            <a:spLocks noChangeArrowheads="1"/>
          </p:cNvSpPr>
          <p:nvPr/>
        </p:nvSpPr>
        <p:spPr bwMode="auto">
          <a:xfrm>
            <a:off x="481013" y="5943600"/>
            <a:ext cx="24384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Cách diễn đạt.</a:t>
            </a:r>
          </a:p>
        </p:txBody>
      </p:sp>
      <p:sp>
        <p:nvSpPr>
          <p:cNvPr id="789523" name="Text Box 19"/>
          <p:cNvSpPr txBox="1">
            <a:spLocks noChangeArrowheads="1"/>
          </p:cNvSpPr>
          <p:nvPr/>
        </p:nvSpPr>
        <p:spPr bwMode="auto">
          <a:xfrm>
            <a:off x="433388" y="6340475"/>
            <a:ext cx="43243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Cách thể hiện: điệu bộ, cử chỉ.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20" grpId="0"/>
      <p:bldP spid="789521" grpId="0"/>
      <p:bldP spid="789522" grpId="0"/>
      <p:bldP spid="7895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2339975" y="74930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9010650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445293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662863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207963" y="2393950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00013" y="2381250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Những việc làm thể hiện ý thức bảo vệ trật tự, an ninh: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Tuần tra, bắt trộm, cướp</a:t>
            </a:r>
          </a:p>
        </p:txBody>
      </p:sp>
      <p:pic>
        <p:nvPicPr>
          <p:cNvPr id="78236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3233738"/>
            <a:ext cx="3494088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6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3240088"/>
            <a:ext cx="4316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8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8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78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8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8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8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/>
      <p:bldP spid="782340" grpId="0"/>
      <p:bldP spid="782341" grpId="0"/>
      <p:bldP spid="782342" grpId="0"/>
      <p:bldP spid="782343" grpId="0" animBg="1"/>
      <p:bldP spid="782344" grpId="0" animBg="1"/>
      <p:bldP spid="782345" grpId="0" animBg="1"/>
      <p:bldP spid="782346" grpId="0" animBg="1"/>
      <p:bldP spid="782352" grpId="0"/>
      <p:bldP spid="7823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2339975" y="74930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9010650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445293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662863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207963" y="2393950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00013" y="2381250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Những việc làm thể hiện ý thức bảo vệ trật tự, an ninh: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Tuần tra, bắt trộm, cướp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6" y="3182938"/>
            <a:ext cx="5900305" cy="3435375"/>
          </a:xfrm>
          <a:prstGeom prst="rect">
            <a:avLst/>
          </a:prstGeom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84099" y="4900625"/>
            <a:ext cx="2161886" cy="954107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Ng</a:t>
            </a:r>
            <a:r>
              <a:rPr lang="vi-VN" sz="2800" dirty="0">
                <a:latin typeface="Arial" charset="0"/>
              </a:rPr>
              <a:t>ười gác rừng </a:t>
            </a:r>
            <a:r>
              <a:rPr lang="vi-VN" sz="2800" dirty="0" smtClean="0">
                <a:latin typeface="Arial" charset="0"/>
              </a:rPr>
              <a:t>tí hon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7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2339975" y="74930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9010650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445293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662863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207963" y="2393950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00013" y="2381250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Những việc làm thể hiện ý thức bảo vệ trật tự, an ninh: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- </a:t>
            </a:r>
            <a:r>
              <a:rPr lang="en-US" sz="2000" dirty="0">
                <a:latin typeface="Arial" charset="0"/>
              </a:rPr>
              <a:t>Phóng cháy chữa cháy</a:t>
            </a:r>
            <a:endParaRPr lang="en-US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19" y="2982913"/>
            <a:ext cx="3090718" cy="3760786"/>
          </a:xfrm>
          <a:prstGeom prst="rect">
            <a:avLst/>
          </a:prstGeom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88953" y="5534029"/>
            <a:ext cx="2161886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Tiếng rao </a:t>
            </a:r>
            <a:r>
              <a:rPr lang="en-US" sz="2000" dirty="0" smtClean="0">
                <a:latin typeface="Arial" charset="0"/>
              </a:rPr>
              <a:t>đêm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5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2339975" y="74930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9010650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445293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662863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207963" y="2393950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00013" y="2381250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Những việc làm thể hiện ý thức bảo vệ trật tự, an ninh: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- </a:t>
            </a:r>
            <a:r>
              <a:rPr lang="en-US" sz="2000" dirty="0">
                <a:latin typeface="Arial" charset="0"/>
              </a:rPr>
              <a:t>Điều tra, xét xử vụ án</a:t>
            </a:r>
            <a:endParaRPr lang="en-US" sz="2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69" y="3182938"/>
            <a:ext cx="4209040" cy="2954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3" y="3182938"/>
            <a:ext cx="4516581" cy="2954626"/>
          </a:xfrm>
          <a:prstGeom prst="rect">
            <a:avLst/>
          </a:prstGeom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452702" y="6289934"/>
            <a:ext cx="3001096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Ông </a:t>
            </a:r>
            <a:r>
              <a:rPr lang="en-US" sz="2000" dirty="0" err="1" smtClean="0">
                <a:latin typeface="Arial" charset="0"/>
              </a:rPr>
              <a:t>Nguyễn</a:t>
            </a:r>
            <a:r>
              <a:rPr lang="en-US" sz="2000" dirty="0">
                <a:latin typeface="Arial" charset="0"/>
              </a:rPr>
              <a:t> Khoa </a:t>
            </a:r>
            <a:r>
              <a:rPr lang="en-US" sz="2000" dirty="0" smtClean="0">
                <a:latin typeface="Arial" charset="0"/>
              </a:rPr>
              <a:t>Đăng</a:t>
            </a:r>
            <a:endParaRPr lang="en-US" sz="2000" dirty="0">
              <a:latin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10626" y="6254465"/>
            <a:ext cx="2161886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Phân xử tài tình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45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2339975" y="74930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9010650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445293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662863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207963" y="2393950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00013" y="2381250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Những việc làm thể hiện ý thức bảo vệ trật tự, an ninh: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122237" y="2782888"/>
            <a:ext cx="468803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- </a:t>
            </a:r>
            <a:r>
              <a:rPr lang="en-US" sz="2000" dirty="0">
                <a:latin typeface="Arial" charset="0"/>
              </a:rPr>
              <a:t>Hoạt động tình báo trong lòng địch</a:t>
            </a:r>
            <a:endParaRPr lang="en-US" sz="2000" dirty="0">
              <a:latin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16648" y="5169914"/>
            <a:ext cx="1821079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Hộp </a:t>
            </a:r>
            <a:r>
              <a:rPr lang="en-US" sz="2000" dirty="0" err="1" smtClean="0">
                <a:latin typeface="Arial" charset="0"/>
              </a:rPr>
              <a:t>th</a:t>
            </a:r>
            <a:r>
              <a:rPr lang="vi-VN" sz="2000" dirty="0" smtClean="0">
                <a:latin typeface="Arial" charset="0"/>
              </a:rPr>
              <a:t>ư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mật</a:t>
            </a:r>
            <a:endParaRPr lang="en-US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58" y="3238913"/>
            <a:ext cx="6378884" cy="33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7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339975" y="74930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8824913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 an ninh nơi làng xóm, phố phường mà em biết hoặc được tham gia.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37038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7539038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07963" y="2373313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00013" y="2401888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Những việc làm thể hiện ý thức bảo vệ trật tự, an ninh: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Tuần tra, bắt trộm, cướp</a:t>
            </a:r>
          </a:p>
        </p:txBody>
      </p:sp>
      <p:sp>
        <p:nvSpPr>
          <p:cNvPr id="786445" name="Text Box 13"/>
          <p:cNvSpPr txBox="1">
            <a:spLocks noChangeArrowheads="1"/>
          </p:cNvSpPr>
          <p:nvPr/>
        </p:nvSpPr>
        <p:spPr bwMode="auto">
          <a:xfrm>
            <a:off x="122238" y="3144838"/>
            <a:ext cx="36576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Giữ gìn trật tự giao thông.</a:t>
            </a:r>
          </a:p>
        </p:txBody>
      </p:sp>
      <p:sp>
        <p:nvSpPr>
          <p:cNvPr id="786446" name="Text Box 14"/>
          <p:cNvSpPr txBox="1">
            <a:spLocks noChangeArrowheads="1"/>
          </p:cNvSpPr>
          <p:nvPr/>
        </p:nvSpPr>
        <p:spPr bwMode="auto">
          <a:xfrm>
            <a:off x="160338" y="3506788"/>
            <a:ext cx="2990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Bảo vệ cầu, đường.</a:t>
            </a:r>
          </a:p>
        </p:txBody>
      </p:sp>
      <p:sp>
        <p:nvSpPr>
          <p:cNvPr id="786447" name="Text Box 15"/>
          <p:cNvSpPr txBox="1">
            <a:spLocks noChangeArrowheads="1"/>
          </p:cNvSpPr>
          <p:nvPr/>
        </p:nvSpPr>
        <p:spPr bwMode="auto">
          <a:xfrm>
            <a:off x="141288" y="3868738"/>
            <a:ext cx="45529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Dẫn cụ già và em nhỏ qua đường.</a:t>
            </a:r>
          </a:p>
        </p:txBody>
      </p:sp>
      <p:sp>
        <p:nvSpPr>
          <p:cNvPr id="786448" name="Text Box 16"/>
          <p:cNvSpPr txBox="1">
            <a:spLocks noChangeArrowheads="1"/>
          </p:cNvSpPr>
          <p:nvPr/>
        </p:nvSpPr>
        <p:spPr bwMode="auto">
          <a:xfrm>
            <a:off x="122238" y="4230688"/>
            <a:ext cx="5067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Tổ chức tuyên truyền trật tự, an ninh.</a:t>
            </a:r>
          </a:p>
        </p:txBody>
      </p:sp>
      <p:sp>
        <p:nvSpPr>
          <p:cNvPr id="786449" name="Text Box 17"/>
          <p:cNvSpPr txBox="1">
            <a:spLocks noChangeArrowheads="1"/>
          </p:cNvSpPr>
          <p:nvPr/>
        </p:nvSpPr>
        <p:spPr bwMode="auto">
          <a:xfrm>
            <a:off x="103188" y="4592638"/>
            <a:ext cx="4814887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Tổ chức tuyên truyền về giũ gìn an</a:t>
            </a:r>
          </a:p>
        </p:txBody>
      </p:sp>
      <p:sp>
        <p:nvSpPr>
          <p:cNvPr id="786450" name="Text Box 18"/>
          <p:cNvSpPr txBox="1">
            <a:spLocks noChangeArrowheads="1"/>
          </p:cNvSpPr>
          <p:nvPr/>
        </p:nvSpPr>
        <p:spPr bwMode="auto">
          <a:xfrm>
            <a:off x="0" y="5307013"/>
            <a:ext cx="46101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Thăm các đơn vị bộ đội, công an.</a:t>
            </a:r>
          </a:p>
        </p:txBody>
      </p:sp>
      <p:sp>
        <p:nvSpPr>
          <p:cNvPr id="786453" name="Rectangle 21"/>
          <p:cNvSpPr>
            <a:spLocks noChangeArrowheads="1"/>
          </p:cNvSpPr>
          <p:nvPr/>
        </p:nvSpPr>
        <p:spPr bwMode="auto">
          <a:xfrm>
            <a:off x="307975" y="4949825"/>
            <a:ext cx="2022475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toàn giao thông.</a:t>
            </a:r>
          </a:p>
        </p:txBody>
      </p:sp>
      <p:pic>
        <p:nvPicPr>
          <p:cNvPr id="78645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986088"/>
            <a:ext cx="42291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5" grpId="0"/>
      <p:bldP spid="786446" grpId="0"/>
      <p:bldP spid="786447" grpId="0"/>
      <p:bldP spid="786448" grpId="0"/>
      <p:bldP spid="786449" grpId="0"/>
      <p:bldP spid="786450" grpId="0"/>
      <p:bldP spid="7864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125788" y="40005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339975" y="831850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3838" y="1328738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19088" y="1860550"/>
            <a:ext cx="8824912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 an ninh nơi làng xóm, phố phường mà em biết hoặc được tham gia.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922463" y="2254250"/>
            <a:ext cx="1309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4613275" y="2254250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7743825" y="2254250"/>
            <a:ext cx="1182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393700" y="2600325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5427" name="Text Box 19"/>
          <p:cNvSpPr txBox="1">
            <a:spLocks noChangeArrowheads="1"/>
          </p:cNvSpPr>
          <p:nvPr/>
        </p:nvSpPr>
        <p:spPr bwMode="auto">
          <a:xfrm>
            <a:off x="304800" y="2681288"/>
            <a:ext cx="33909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Tìm câu chuyện ở đâu?</a:t>
            </a:r>
          </a:p>
        </p:txBody>
      </p:sp>
      <p:sp>
        <p:nvSpPr>
          <p:cNvPr id="785428" name="Text Box 20"/>
          <p:cNvSpPr txBox="1">
            <a:spLocks noChangeArrowheads="1"/>
          </p:cNvSpPr>
          <p:nvPr/>
        </p:nvSpPr>
        <p:spPr bwMode="auto">
          <a:xfrm>
            <a:off x="400050" y="3076575"/>
            <a:ext cx="81343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Trong gia đình (ông bà, cha mẹ, cô bác, anh em, ...)</a:t>
            </a:r>
          </a:p>
        </p:txBody>
      </p:sp>
      <p:sp>
        <p:nvSpPr>
          <p:cNvPr id="785429" name="Text Box 21"/>
          <p:cNvSpPr txBox="1">
            <a:spLocks noChangeArrowheads="1"/>
          </p:cNvSpPr>
          <p:nvPr/>
        </p:nvSpPr>
        <p:spPr bwMode="auto">
          <a:xfrm>
            <a:off x="323850" y="3514725"/>
            <a:ext cx="73723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Ở trường (thầy cô, bạn bè, anh chị phụ trách).</a:t>
            </a:r>
          </a:p>
        </p:txBody>
      </p:sp>
      <p:sp>
        <p:nvSpPr>
          <p:cNvPr id="785430" name="Text Box 22"/>
          <p:cNvSpPr txBox="1">
            <a:spLocks noChangeArrowheads="1"/>
          </p:cNvSpPr>
          <p:nvPr/>
        </p:nvSpPr>
        <p:spPr bwMode="auto">
          <a:xfrm>
            <a:off x="323850" y="3971925"/>
            <a:ext cx="34099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Ở làng xóm, khu phố.</a:t>
            </a:r>
          </a:p>
        </p:txBody>
      </p:sp>
      <p:sp>
        <p:nvSpPr>
          <p:cNvPr id="785431" name="Text Box 23"/>
          <p:cNvSpPr txBox="1">
            <a:spLocks noChangeArrowheads="1"/>
          </p:cNvSpPr>
          <p:nvPr/>
        </p:nvSpPr>
        <p:spPr bwMode="auto">
          <a:xfrm>
            <a:off x="304800" y="4386263"/>
            <a:ext cx="84201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Ở nơi công cộng (trên đường, cửa hàng, bến xe, bưu điện, ...)</a:t>
            </a:r>
          </a:p>
        </p:txBody>
      </p:sp>
      <p:sp>
        <p:nvSpPr>
          <p:cNvPr id="785432" name="Text Box 24"/>
          <p:cNvSpPr txBox="1">
            <a:spLocks noChangeArrowheads="1"/>
          </p:cNvSpPr>
          <p:nvPr/>
        </p:nvSpPr>
        <p:spPr bwMode="auto">
          <a:xfrm>
            <a:off x="342900" y="4826000"/>
            <a:ext cx="51816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Hoặc ở việc làm chính của 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27" grpId="0"/>
      <p:bldP spid="785428" grpId="0"/>
      <p:bldP spid="785429" grpId="0"/>
      <p:bldP spid="785430" grpId="0"/>
      <p:bldP spid="785431" grpId="0"/>
      <p:bldP spid="7854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125788" y="4826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KỂ CHUYỆN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39975" y="976313"/>
            <a:ext cx="461327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Kể chuyện đã nghe, đã đọc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0650" y="1411288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latin typeface="Arial" charset="0"/>
              </a:rPr>
              <a:t>Đề bài: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19088" y="1778000"/>
            <a:ext cx="9101137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922463" y="2171700"/>
            <a:ext cx="1309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4638675" y="2171700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7807325" y="2171700"/>
            <a:ext cx="1182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393700" y="2538413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491" name="Text Box 11"/>
          <p:cNvSpPr txBox="1">
            <a:spLocks noChangeArrowheads="1"/>
          </p:cNvSpPr>
          <p:nvPr/>
        </p:nvSpPr>
        <p:spPr bwMode="auto">
          <a:xfrm>
            <a:off x="6350" y="2546350"/>
            <a:ext cx="2111375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Trình tự kể:</a:t>
            </a:r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20638" y="2894013"/>
            <a:ext cx="32956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Giới thiệu câu chuyện.</a:t>
            </a:r>
          </a:p>
        </p:txBody>
      </p:sp>
      <p:sp>
        <p:nvSpPr>
          <p:cNvPr id="788493" name="Text Box 13"/>
          <p:cNvSpPr txBox="1">
            <a:spLocks noChangeArrowheads="1"/>
          </p:cNvSpPr>
          <p:nvPr/>
        </p:nvSpPr>
        <p:spPr bwMode="auto">
          <a:xfrm>
            <a:off x="0" y="3265488"/>
            <a:ext cx="4271963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Thuật lại nội dung câu chuyện.</a:t>
            </a:r>
          </a:p>
        </p:txBody>
      </p:sp>
      <p:sp>
        <p:nvSpPr>
          <p:cNvPr id="788494" name="Text Box 14"/>
          <p:cNvSpPr txBox="1">
            <a:spLocks noChangeArrowheads="1"/>
          </p:cNvSpPr>
          <p:nvPr/>
        </p:nvSpPr>
        <p:spPr bwMode="auto">
          <a:xfrm>
            <a:off x="0" y="3632200"/>
            <a:ext cx="540543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+ Câu chuyện bắt đầu như thế nào?</a:t>
            </a:r>
          </a:p>
        </p:txBody>
      </p:sp>
      <p:sp>
        <p:nvSpPr>
          <p:cNvPr id="788495" name="Text Box 15"/>
          <p:cNvSpPr txBox="1">
            <a:spLocks noChangeArrowheads="1"/>
          </p:cNvSpPr>
          <p:nvPr/>
        </p:nvSpPr>
        <p:spPr bwMode="auto">
          <a:xfrm>
            <a:off x="0" y="4019550"/>
            <a:ext cx="9144000" cy="101600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+ Diễn biến câu chuyện ra sao?  (Kể rõ trình tự các sự việc xảy ra, hành động  của  nhân vật;  chú  ý  nhấn mạnh những chi tiết liên quan đến nội dung bảo vệ trật tự, an ninh.)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1" grpId="0"/>
      <p:bldP spid="788492" grpId="0"/>
      <p:bldP spid="788493" grpId="0"/>
      <p:bldP spid="788494" grpId="0"/>
      <p:bldP spid="7884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1/12/2003 3:06:32 AM&quot;&gt;&lt;Slide id=&quot;267&quot; dur=&quot;1.743&quot;/&gt;&lt;Slide id=&quot;256&quot; dur=&quot;2.213&quot;/&gt;&lt;/Timings&gt;&lt;/WMTools&gt;"/>
</p:tagLst>
</file>

<file path=ppt/theme/theme1.xml><?xml version="1.0" encoding="utf-8"?>
<a:theme xmlns:a="http://schemas.openxmlformats.org/drawingml/2006/main" name="Blue Flywheel">
  <a:themeElements>
    <a:clrScheme name="Blue Flywheel 10">
      <a:dk1>
        <a:srgbClr val="336699"/>
      </a:dk1>
      <a:lt1>
        <a:srgbClr val="CCECFF"/>
      </a:lt1>
      <a:dk2>
        <a:srgbClr val="CCFF66"/>
      </a:dk2>
      <a:lt2>
        <a:srgbClr val="336699"/>
      </a:lt2>
      <a:accent1>
        <a:srgbClr val="DFF3FF"/>
      </a:accent1>
      <a:accent2>
        <a:srgbClr val="A6B84A"/>
      </a:accent2>
      <a:accent3>
        <a:srgbClr val="E2F4FF"/>
      </a:accent3>
      <a:accent4>
        <a:srgbClr val="2A5682"/>
      </a:accent4>
      <a:accent5>
        <a:srgbClr val="ECF8FF"/>
      </a:accent5>
      <a:accent6>
        <a:srgbClr val="96A642"/>
      </a:accent6>
      <a:hlink>
        <a:srgbClr val="73B5CF"/>
      </a:hlink>
      <a:folHlink>
        <a:srgbClr val="008080"/>
      </a:folHlink>
    </a:clrScheme>
    <a:fontScheme name="Blue Flywhee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Flywhe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E9B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F2D7"/>
        </a:accent5>
        <a:accent6>
          <a:srgbClr val="2D2D8A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DEBA"/>
        </a:accent1>
        <a:accent2>
          <a:srgbClr val="F1FFCD"/>
        </a:accent2>
        <a:accent3>
          <a:srgbClr val="FFFFFF"/>
        </a:accent3>
        <a:accent4>
          <a:srgbClr val="000000"/>
        </a:accent4>
        <a:accent5>
          <a:srgbClr val="E7ECD9"/>
        </a:accent5>
        <a:accent6>
          <a:srgbClr val="DAE7BA"/>
        </a:accent6>
        <a:hlink>
          <a:srgbClr val="7B7D37"/>
        </a:hlink>
        <a:folHlink>
          <a:srgbClr val="3A6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3">
        <a:dk1>
          <a:srgbClr val="777777"/>
        </a:dk1>
        <a:lt1>
          <a:srgbClr val="333333"/>
        </a:lt1>
        <a:dk2>
          <a:srgbClr val="000066"/>
        </a:dk2>
        <a:lt2>
          <a:srgbClr val="D1D1CB"/>
        </a:lt2>
        <a:accent1>
          <a:srgbClr val="99998D"/>
        </a:accent1>
        <a:accent2>
          <a:srgbClr val="6292C6"/>
        </a:accent2>
        <a:accent3>
          <a:srgbClr val="AAAAB8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Flywheel 4">
        <a:dk1>
          <a:srgbClr val="333333"/>
        </a:dk1>
        <a:lt1>
          <a:srgbClr val="FFFFFF"/>
        </a:lt1>
        <a:dk2>
          <a:srgbClr val="D1D1CB"/>
        </a:dk2>
        <a:lt2>
          <a:srgbClr val="777777"/>
        </a:lt2>
        <a:accent1>
          <a:srgbClr val="99998D"/>
        </a:accent1>
        <a:accent2>
          <a:srgbClr val="6292C6"/>
        </a:accent2>
        <a:accent3>
          <a:srgbClr val="FFFFFF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BCF7F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4C0"/>
        </a:accent5>
        <a:accent6>
          <a:srgbClr val="E78A5C"/>
        </a:accent6>
        <a:hlink>
          <a:srgbClr val="EA552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7">
        <a:dk1>
          <a:srgbClr val="85CADF"/>
        </a:dk1>
        <a:lt1>
          <a:srgbClr val="DBF0FF"/>
        </a:lt1>
        <a:dk2>
          <a:srgbClr val="CCFFFF"/>
        </a:dk2>
        <a:lt2>
          <a:srgbClr val="003366"/>
        </a:lt2>
        <a:accent1>
          <a:srgbClr val="3F709D"/>
        </a:accent1>
        <a:accent2>
          <a:srgbClr val="00B000"/>
        </a:accent2>
        <a:accent3>
          <a:srgbClr val="EAF6FF"/>
        </a:accent3>
        <a:accent4>
          <a:srgbClr val="71ACBE"/>
        </a:accent4>
        <a:accent5>
          <a:srgbClr val="AFBBCC"/>
        </a:accent5>
        <a:accent6>
          <a:srgbClr val="009F00"/>
        </a:accent6>
        <a:hlink>
          <a:srgbClr val="66CCFF"/>
        </a:hlink>
        <a:folHlink>
          <a:srgbClr val="FFF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8">
        <a:dk1>
          <a:srgbClr val="663300"/>
        </a:dk1>
        <a:lt1>
          <a:srgbClr val="D2BA9E"/>
        </a:lt1>
        <a:dk2>
          <a:srgbClr val="DFC08D"/>
        </a:dk2>
        <a:lt2>
          <a:srgbClr val="2D2015"/>
        </a:lt2>
        <a:accent1>
          <a:srgbClr val="C6DF95"/>
        </a:accent1>
        <a:accent2>
          <a:srgbClr val="8F5F2F"/>
        </a:accent2>
        <a:accent3>
          <a:srgbClr val="E5D9CC"/>
        </a:accent3>
        <a:accent4>
          <a:srgbClr val="562A00"/>
        </a:accent4>
        <a:accent5>
          <a:srgbClr val="DFECC8"/>
        </a:accent5>
        <a:accent6>
          <a:srgbClr val="81552A"/>
        </a:accent6>
        <a:hlink>
          <a:srgbClr val="CCB400"/>
        </a:hlink>
        <a:folHlink>
          <a:srgbClr val="5C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9">
        <a:dk1>
          <a:srgbClr val="969696"/>
        </a:dk1>
        <a:lt1>
          <a:srgbClr val="DEF6F1"/>
        </a:lt1>
        <a:dk2>
          <a:srgbClr val="8BCD33"/>
        </a:dk2>
        <a:lt2>
          <a:srgbClr val="969696"/>
        </a:lt2>
        <a:accent1>
          <a:srgbClr val="E8FFCD"/>
        </a:accent1>
        <a:accent2>
          <a:srgbClr val="8DC6FF"/>
        </a:accent2>
        <a:accent3>
          <a:srgbClr val="ECFAF7"/>
        </a:accent3>
        <a:accent4>
          <a:srgbClr val="7F7F7F"/>
        </a:accent4>
        <a:accent5>
          <a:srgbClr val="F2FFE3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10">
        <a:dk1>
          <a:srgbClr val="336699"/>
        </a:dk1>
        <a:lt1>
          <a:srgbClr val="CCECFF"/>
        </a:lt1>
        <a:dk2>
          <a:srgbClr val="CCFF66"/>
        </a:dk2>
        <a:lt2>
          <a:srgbClr val="336699"/>
        </a:lt2>
        <a:accent1>
          <a:srgbClr val="DFF3FF"/>
        </a:accent1>
        <a:accent2>
          <a:srgbClr val="A6B84A"/>
        </a:accent2>
        <a:accent3>
          <a:srgbClr val="E2F4FF"/>
        </a:accent3>
        <a:accent4>
          <a:srgbClr val="2A5682"/>
        </a:accent4>
        <a:accent5>
          <a:srgbClr val="ECF8FF"/>
        </a:accent5>
        <a:accent6>
          <a:srgbClr val="96A642"/>
        </a:accent6>
        <a:hlink>
          <a:srgbClr val="73B5CF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11">
        <a:dk1>
          <a:srgbClr val="000000"/>
        </a:dk1>
        <a:lt1>
          <a:srgbClr val="FFFFD9"/>
        </a:lt1>
        <a:dk2>
          <a:srgbClr val="663300"/>
        </a:dk2>
        <a:lt2>
          <a:srgbClr val="777777"/>
        </a:lt2>
        <a:accent1>
          <a:srgbClr val="F6FDE1"/>
        </a:accent1>
        <a:accent2>
          <a:srgbClr val="BFC39F"/>
        </a:accent2>
        <a:accent3>
          <a:srgbClr val="FFFFE9"/>
        </a:accent3>
        <a:accent4>
          <a:srgbClr val="000000"/>
        </a:accent4>
        <a:accent5>
          <a:srgbClr val="FAFEEE"/>
        </a:accent5>
        <a:accent6>
          <a:srgbClr val="ADB090"/>
        </a:accent6>
        <a:hlink>
          <a:srgbClr val="FE7F52"/>
        </a:hlink>
        <a:folHlink>
          <a:srgbClr val="F836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12">
        <a:dk1>
          <a:srgbClr val="969696"/>
        </a:dk1>
        <a:lt1>
          <a:srgbClr val="DADAE6"/>
        </a:lt1>
        <a:dk2>
          <a:srgbClr val="FFFFFF"/>
        </a:dk2>
        <a:lt2>
          <a:srgbClr val="3E3E5C"/>
        </a:lt2>
        <a:accent1>
          <a:srgbClr val="C4CFE6"/>
        </a:accent1>
        <a:accent2>
          <a:srgbClr val="9DE719"/>
        </a:accent2>
        <a:accent3>
          <a:srgbClr val="EAEAF0"/>
        </a:accent3>
        <a:accent4>
          <a:srgbClr val="7F7F7F"/>
        </a:accent4>
        <a:accent5>
          <a:srgbClr val="DEE4F0"/>
        </a:accent5>
        <a:accent6>
          <a:srgbClr val="8ED116"/>
        </a:accent6>
        <a:hlink>
          <a:srgbClr val="0066CC"/>
        </a:hlink>
        <a:folHlink>
          <a:srgbClr val="FAFF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4318</TotalTime>
  <Words>846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.VnArial</vt:lpstr>
      <vt:lpstr>Arial</vt:lpstr>
      <vt:lpstr>Arial Black</vt:lpstr>
      <vt:lpstr>Garamond</vt:lpstr>
      <vt:lpstr>Times New Roman</vt:lpstr>
      <vt:lpstr>Wingdings</vt:lpstr>
      <vt:lpstr>Blue Flywheel</vt:lpstr>
      <vt:lpstr>Stream</vt:lpstr>
      <vt:lpstr>GIÁO ÁN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MyPC</cp:lastModifiedBy>
  <cp:revision>545</cp:revision>
  <cp:lastPrinted>1601-01-01T00:00:00Z</cp:lastPrinted>
  <dcterms:created xsi:type="dcterms:W3CDTF">1601-01-01T00:00:00Z</dcterms:created>
  <dcterms:modified xsi:type="dcterms:W3CDTF">2020-04-19T07:22:22Z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