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7" r:id="rId4"/>
    <p:sldId id="279" r:id="rId5"/>
    <p:sldId id="267" r:id="rId6"/>
    <p:sldId id="268" r:id="rId7"/>
    <p:sldId id="258" r:id="rId8"/>
    <p:sldId id="278" r:id="rId9"/>
    <p:sldId id="293" r:id="rId10"/>
    <p:sldId id="259" r:id="rId11"/>
    <p:sldId id="264" r:id="rId12"/>
    <p:sldId id="269" r:id="rId13"/>
    <p:sldId id="260" r:id="rId14"/>
    <p:sldId id="261" r:id="rId15"/>
    <p:sldId id="286" r:id="rId16"/>
    <p:sldId id="277" r:id="rId17"/>
    <p:sldId id="281" r:id="rId18"/>
    <p:sldId id="285" r:id="rId19"/>
    <p:sldId id="288" r:id="rId20"/>
    <p:sldId id="282" r:id="rId21"/>
    <p:sldId id="284" r:id="rId22"/>
    <p:sldId id="287" r:id="rId23"/>
    <p:sldId id="280" r:id="rId24"/>
    <p:sldId id="271" r:id="rId25"/>
    <p:sldId id="263" r:id="rId26"/>
    <p:sldId id="289" r:id="rId27"/>
    <p:sldId id="290" r:id="rId28"/>
    <p:sldId id="291"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FFCC"/>
    <a:srgbClr val="0000FF"/>
    <a:srgbClr val="008000"/>
    <a:srgbClr val="663300"/>
    <a:srgbClr val="FF0000"/>
    <a:srgbClr val="FF00FF"/>
    <a:srgbClr val="FF9900"/>
    <a:srgbClr val="FF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8F67AD-C2D0-490F-B091-AD7A8D7AB64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F04B6E-9AA1-4591-93B3-B1C654911A5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2E03D4-C440-48DE-9D5E-012530CFEB1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0FADECF-9165-4AD4-9711-997E3F8D523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6DB386-D48A-48D9-B921-75094B75DE6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40C140-EC42-4A16-8410-C4ECB3E0507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61B47A-990C-4B8C-B884-C19C16D8DA5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252DBEA-5557-4A61-B976-FD1C397824F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BAA4F50-57B0-4201-975F-3E7AA60680C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3694C84-3B8A-4CFC-BB3D-5CBAC84FDE0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9E5E61-3C9C-41C7-BA2B-B507E9FC966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4BAD9D-A86D-4CE3-91E9-287EA5DDD05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FC5A08B5-AA61-470E-B868-9820FFA094D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audio" Target="file:///E:\HOI%20THI%20CT&#272;\hoi%20thi\Somewhere-my-love.mp3" TargetMode="Externa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audio" Target="file:///D:\b&#224;%20c&#242;ng.mp3" TargetMode="Externa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3.gif"/><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13.gif"/><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slide" Target="slide2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50" name="Picture 3" descr="26"/>
          <p:cNvPicPr>
            <a:picLocks noChangeAspect="1" noChangeArrowheads="1" noCrop="1"/>
          </p:cNvPicPr>
          <p:nvPr/>
        </p:nvPicPr>
        <p:blipFill>
          <a:blip r:embed="rId4"/>
          <a:srcRect/>
          <a:stretch>
            <a:fillRect/>
          </a:stretch>
        </p:blipFill>
        <p:spPr bwMode="auto">
          <a:xfrm>
            <a:off x="6553200" y="0"/>
            <a:ext cx="1143000" cy="1066800"/>
          </a:xfrm>
          <a:prstGeom prst="rect">
            <a:avLst/>
          </a:prstGeom>
          <a:noFill/>
          <a:ln w="9525">
            <a:noFill/>
            <a:miter lim="800000"/>
            <a:headEnd/>
            <a:tailEnd/>
          </a:ln>
        </p:spPr>
      </p:pic>
      <p:pic>
        <p:nvPicPr>
          <p:cNvPr id="2051" name="Picture 3" descr="26"/>
          <p:cNvPicPr>
            <a:picLocks noChangeAspect="1" noChangeArrowheads="1" noCrop="1"/>
          </p:cNvPicPr>
          <p:nvPr/>
        </p:nvPicPr>
        <p:blipFill>
          <a:blip r:embed="rId4"/>
          <a:srcRect/>
          <a:stretch>
            <a:fillRect/>
          </a:stretch>
        </p:blipFill>
        <p:spPr bwMode="auto">
          <a:xfrm>
            <a:off x="4191000" y="5791200"/>
            <a:ext cx="1143000" cy="1066800"/>
          </a:xfrm>
          <a:prstGeom prst="rect">
            <a:avLst/>
          </a:prstGeom>
          <a:noFill/>
          <a:ln w="9525">
            <a:noFill/>
            <a:miter lim="800000"/>
            <a:headEnd/>
            <a:tailEnd/>
          </a:ln>
        </p:spPr>
      </p:pic>
      <p:pic>
        <p:nvPicPr>
          <p:cNvPr id="2052" name="Picture 3" descr="26"/>
          <p:cNvPicPr>
            <a:picLocks noChangeAspect="1" noChangeArrowheads="1" noCrop="1"/>
          </p:cNvPicPr>
          <p:nvPr/>
        </p:nvPicPr>
        <p:blipFill>
          <a:blip r:embed="rId4"/>
          <a:srcRect/>
          <a:stretch>
            <a:fillRect/>
          </a:stretch>
        </p:blipFill>
        <p:spPr bwMode="auto">
          <a:xfrm>
            <a:off x="7620000" y="457200"/>
            <a:ext cx="1143000" cy="1066800"/>
          </a:xfrm>
          <a:prstGeom prst="rect">
            <a:avLst/>
          </a:prstGeom>
          <a:noFill/>
          <a:ln w="9525">
            <a:noFill/>
            <a:miter lim="800000"/>
            <a:headEnd/>
            <a:tailEnd/>
          </a:ln>
        </p:spPr>
      </p:pic>
      <p:pic>
        <p:nvPicPr>
          <p:cNvPr id="2053" name="Picture 3" descr="26"/>
          <p:cNvPicPr>
            <a:picLocks noChangeAspect="1" noChangeArrowheads="1" noCrop="1"/>
          </p:cNvPicPr>
          <p:nvPr/>
        </p:nvPicPr>
        <p:blipFill>
          <a:blip r:embed="rId4"/>
          <a:srcRect/>
          <a:stretch>
            <a:fillRect/>
          </a:stretch>
        </p:blipFill>
        <p:spPr bwMode="auto">
          <a:xfrm>
            <a:off x="8001000" y="1219200"/>
            <a:ext cx="1143000" cy="1066800"/>
          </a:xfrm>
          <a:prstGeom prst="rect">
            <a:avLst/>
          </a:prstGeom>
          <a:noFill/>
          <a:ln w="9525">
            <a:noFill/>
            <a:miter lim="800000"/>
            <a:headEnd/>
            <a:tailEnd/>
          </a:ln>
        </p:spPr>
      </p:pic>
      <p:pic>
        <p:nvPicPr>
          <p:cNvPr id="2054" name="Picture 3" descr="26"/>
          <p:cNvPicPr>
            <a:picLocks noChangeAspect="1" noChangeArrowheads="1" noCrop="1"/>
          </p:cNvPicPr>
          <p:nvPr/>
        </p:nvPicPr>
        <p:blipFill>
          <a:blip r:embed="rId4"/>
          <a:srcRect/>
          <a:stretch>
            <a:fillRect/>
          </a:stretch>
        </p:blipFill>
        <p:spPr bwMode="auto">
          <a:xfrm>
            <a:off x="8229600" y="2057400"/>
            <a:ext cx="1143000" cy="1066800"/>
          </a:xfrm>
          <a:prstGeom prst="rect">
            <a:avLst/>
          </a:prstGeom>
          <a:noFill/>
          <a:ln w="9525">
            <a:noFill/>
            <a:miter lim="800000"/>
            <a:headEnd/>
            <a:tailEnd/>
          </a:ln>
        </p:spPr>
      </p:pic>
      <p:pic>
        <p:nvPicPr>
          <p:cNvPr id="2055" name="Picture 3" descr="26"/>
          <p:cNvPicPr>
            <a:picLocks noChangeAspect="1" noChangeArrowheads="1" noCrop="1"/>
          </p:cNvPicPr>
          <p:nvPr/>
        </p:nvPicPr>
        <p:blipFill>
          <a:blip r:embed="rId4"/>
          <a:srcRect/>
          <a:stretch>
            <a:fillRect/>
          </a:stretch>
        </p:blipFill>
        <p:spPr bwMode="auto">
          <a:xfrm>
            <a:off x="8153400" y="3200400"/>
            <a:ext cx="1143000" cy="1066800"/>
          </a:xfrm>
          <a:prstGeom prst="rect">
            <a:avLst/>
          </a:prstGeom>
          <a:noFill/>
          <a:ln w="9525">
            <a:noFill/>
            <a:miter lim="800000"/>
            <a:headEnd/>
            <a:tailEnd/>
          </a:ln>
        </p:spPr>
      </p:pic>
      <p:pic>
        <p:nvPicPr>
          <p:cNvPr id="2056" name="Picture 3" descr="26"/>
          <p:cNvPicPr>
            <a:picLocks noChangeAspect="1" noChangeArrowheads="1" noCrop="1"/>
          </p:cNvPicPr>
          <p:nvPr/>
        </p:nvPicPr>
        <p:blipFill>
          <a:blip r:embed="rId4"/>
          <a:srcRect/>
          <a:stretch>
            <a:fillRect/>
          </a:stretch>
        </p:blipFill>
        <p:spPr bwMode="auto">
          <a:xfrm>
            <a:off x="7467600" y="4038600"/>
            <a:ext cx="1143000" cy="1066800"/>
          </a:xfrm>
          <a:prstGeom prst="rect">
            <a:avLst/>
          </a:prstGeom>
          <a:noFill/>
          <a:ln w="9525">
            <a:noFill/>
            <a:miter lim="800000"/>
            <a:headEnd/>
            <a:tailEnd/>
          </a:ln>
        </p:spPr>
      </p:pic>
      <p:pic>
        <p:nvPicPr>
          <p:cNvPr id="2057" name="Picture 3" descr="26"/>
          <p:cNvPicPr>
            <a:picLocks noChangeAspect="1" noChangeArrowheads="1" noCrop="1"/>
          </p:cNvPicPr>
          <p:nvPr/>
        </p:nvPicPr>
        <p:blipFill>
          <a:blip r:embed="rId4"/>
          <a:srcRect/>
          <a:stretch>
            <a:fillRect/>
          </a:stretch>
        </p:blipFill>
        <p:spPr bwMode="auto">
          <a:xfrm>
            <a:off x="6553200" y="4724400"/>
            <a:ext cx="1143000" cy="1066800"/>
          </a:xfrm>
          <a:prstGeom prst="rect">
            <a:avLst/>
          </a:prstGeom>
          <a:noFill/>
          <a:ln w="9525">
            <a:noFill/>
            <a:miter lim="800000"/>
            <a:headEnd/>
            <a:tailEnd/>
          </a:ln>
        </p:spPr>
      </p:pic>
      <p:pic>
        <p:nvPicPr>
          <p:cNvPr id="2058" name="Picture 3" descr="26"/>
          <p:cNvPicPr>
            <a:picLocks noChangeAspect="1" noChangeArrowheads="1" noCrop="1"/>
          </p:cNvPicPr>
          <p:nvPr/>
        </p:nvPicPr>
        <p:blipFill>
          <a:blip r:embed="rId4"/>
          <a:srcRect/>
          <a:stretch>
            <a:fillRect/>
          </a:stretch>
        </p:blipFill>
        <p:spPr bwMode="auto">
          <a:xfrm>
            <a:off x="5410200" y="5486400"/>
            <a:ext cx="1143000" cy="1066800"/>
          </a:xfrm>
          <a:prstGeom prst="rect">
            <a:avLst/>
          </a:prstGeom>
          <a:noFill/>
          <a:ln w="9525">
            <a:noFill/>
            <a:miter lim="800000"/>
            <a:headEnd/>
            <a:tailEnd/>
          </a:ln>
        </p:spPr>
      </p:pic>
      <p:pic>
        <p:nvPicPr>
          <p:cNvPr id="2059" name="Picture 3" descr="26"/>
          <p:cNvPicPr>
            <a:picLocks noChangeAspect="1" noChangeArrowheads="1" noCrop="1"/>
          </p:cNvPicPr>
          <p:nvPr/>
        </p:nvPicPr>
        <p:blipFill>
          <a:blip r:embed="rId4"/>
          <a:srcRect/>
          <a:stretch>
            <a:fillRect/>
          </a:stretch>
        </p:blipFill>
        <p:spPr bwMode="auto">
          <a:xfrm>
            <a:off x="0" y="3200400"/>
            <a:ext cx="1143000" cy="1066800"/>
          </a:xfrm>
          <a:prstGeom prst="rect">
            <a:avLst/>
          </a:prstGeom>
          <a:noFill/>
          <a:ln w="9525">
            <a:noFill/>
            <a:miter lim="800000"/>
            <a:headEnd/>
            <a:tailEnd/>
          </a:ln>
        </p:spPr>
      </p:pic>
      <p:pic>
        <p:nvPicPr>
          <p:cNvPr id="2060" name="Picture 3" descr="26"/>
          <p:cNvPicPr>
            <a:picLocks noChangeAspect="1" noChangeArrowheads="1" noCrop="1"/>
          </p:cNvPicPr>
          <p:nvPr/>
        </p:nvPicPr>
        <p:blipFill>
          <a:blip r:embed="rId4"/>
          <a:srcRect/>
          <a:stretch>
            <a:fillRect/>
          </a:stretch>
        </p:blipFill>
        <p:spPr bwMode="auto">
          <a:xfrm>
            <a:off x="-228600" y="2286000"/>
            <a:ext cx="1143000" cy="1066800"/>
          </a:xfrm>
          <a:prstGeom prst="rect">
            <a:avLst/>
          </a:prstGeom>
          <a:noFill/>
          <a:ln w="9525">
            <a:noFill/>
            <a:miter lim="800000"/>
            <a:headEnd/>
            <a:tailEnd/>
          </a:ln>
        </p:spPr>
      </p:pic>
      <p:pic>
        <p:nvPicPr>
          <p:cNvPr id="2061" name="Picture 3" descr="26"/>
          <p:cNvPicPr>
            <a:picLocks noChangeAspect="1" noChangeArrowheads="1" noCrop="1"/>
          </p:cNvPicPr>
          <p:nvPr/>
        </p:nvPicPr>
        <p:blipFill>
          <a:blip r:embed="rId4"/>
          <a:srcRect/>
          <a:stretch>
            <a:fillRect/>
          </a:stretch>
        </p:blipFill>
        <p:spPr bwMode="auto">
          <a:xfrm>
            <a:off x="762000" y="4267200"/>
            <a:ext cx="1143000" cy="1066800"/>
          </a:xfrm>
          <a:prstGeom prst="rect">
            <a:avLst/>
          </a:prstGeom>
          <a:noFill/>
          <a:ln w="9525">
            <a:noFill/>
            <a:miter lim="800000"/>
            <a:headEnd/>
            <a:tailEnd/>
          </a:ln>
        </p:spPr>
      </p:pic>
      <p:pic>
        <p:nvPicPr>
          <p:cNvPr id="2062" name="Picture 3" descr="26"/>
          <p:cNvPicPr>
            <a:picLocks noChangeAspect="1" noChangeArrowheads="1" noCrop="1"/>
          </p:cNvPicPr>
          <p:nvPr/>
        </p:nvPicPr>
        <p:blipFill>
          <a:blip r:embed="rId4"/>
          <a:srcRect/>
          <a:stretch>
            <a:fillRect/>
          </a:stretch>
        </p:blipFill>
        <p:spPr bwMode="auto">
          <a:xfrm>
            <a:off x="2819400" y="5638800"/>
            <a:ext cx="1143000" cy="1066800"/>
          </a:xfrm>
          <a:prstGeom prst="rect">
            <a:avLst/>
          </a:prstGeom>
          <a:noFill/>
          <a:ln w="9525">
            <a:noFill/>
            <a:miter lim="800000"/>
            <a:headEnd/>
            <a:tailEnd/>
          </a:ln>
        </p:spPr>
      </p:pic>
      <p:pic>
        <p:nvPicPr>
          <p:cNvPr id="2063" name="Picture 3" descr="26"/>
          <p:cNvPicPr>
            <a:picLocks noChangeAspect="1" noChangeArrowheads="1" noCrop="1"/>
          </p:cNvPicPr>
          <p:nvPr/>
        </p:nvPicPr>
        <p:blipFill>
          <a:blip r:embed="rId4"/>
          <a:srcRect/>
          <a:stretch>
            <a:fillRect/>
          </a:stretch>
        </p:blipFill>
        <p:spPr bwMode="auto">
          <a:xfrm>
            <a:off x="1752600" y="4953000"/>
            <a:ext cx="1143000" cy="1066800"/>
          </a:xfrm>
          <a:prstGeom prst="rect">
            <a:avLst/>
          </a:prstGeom>
          <a:noFill/>
          <a:ln w="9525">
            <a:noFill/>
            <a:miter lim="800000"/>
            <a:headEnd/>
            <a:tailEnd/>
          </a:ln>
        </p:spPr>
      </p:pic>
      <p:pic>
        <p:nvPicPr>
          <p:cNvPr id="2064" name="Picture 3" descr="26"/>
          <p:cNvPicPr>
            <a:picLocks noChangeAspect="1" noChangeArrowheads="1" noCrop="1"/>
          </p:cNvPicPr>
          <p:nvPr/>
        </p:nvPicPr>
        <p:blipFill>
          <a:blip r:embed="rId4"/>
          <a:srcRect/>
          <a:stretch>
            <a:fillRect/>
          </a:stretch>
        </p:blipFill>
        <p:spPr bwMode="auto">
          <a:xfrm>
            <a:off x="0" y="1371600"/>
            <a:ext cx="1143000" cy="1066800"/>
          </a:xfrm>
          <a:prstGeom prst="rect">
            <a:avLst/>
          </a:prstGeom>
          <a:noFill/>
          <a:ln w="9525">
            <a:noFill/>
            <a:miter lim="800000"/>
            <a:headEnd/>
            <a:tailEnd/>
          </a:ln>
        </p:spPr>
      </p:pic>
      <p:pic>
        <p:nvPicPr>
          <p:cNvPr id="2065" name="Picture 3" descr="26"/>
          <p:cNvPicPr>
            <a:picLocks noChangeAspect="1" noChangeArrowheads="1" noCrop="1"/>
          </p:cNvPicPr>
          <p:nvPr/>
        </p:nvPicPr>
        <p:blipFill>
          <a:blip r:embed="rId4"/>
          <a:srcRect/>
          <a:stretch>
            <a:fillRect/>
          </a:stretch>
        </p:blipFill>
        <p:spPr bwMode="auto">
          <a:xfrm>
            <a:off x="914400" y="838200"/>
            <a:ext cx="1143000" cy="1066800"/>
          </a:xfrm>
          <a:prstGeom prst="rect">
            <a:avLst/>
          </a:prstGeom>
          <a:noFill/>
          <a:ln w="9525">
            <a:noFill/>
            <a:miter lim="800000"/>
            <a:headEnd/>
            <a:tailEnd/>
          </a:ln>
        </p:spPr>
      </p:pic>
      <p:pic>
        <p:nvPicPr>
          <p:cNvPr id="2066" name="Picture 3" descr="26"/>
          <p:cNvPicPr>
            <a:picLocks noChangeAspect="1" noChangeArrowheads="1" noCrop="1"/>
          </p:cNvPicPr>
          <p:nvPr/>
        </p:nvPicPr>
        <p:blipFill>
          <a:blip r:embed="rId4"/>
          <a:srcRect/>
          <a:stretch>
            <a:fillRect/>
          </a:stretch>
        </p:blipFill>
        <p:spPr bwMode="auto">
          <a:xfrm>
            <a:off x="1905000" y="304800"/>
            <a:ext cx="1143000" cy="1066800"/>
          </a:xfrm>
          <a:prstGeom prst="rect">
            <a:avLst/>
          </a:prstGeom>
          <a:noFill/>
          <a:ln w="9525">
            <a:noFill/>
            <a:miter lim="800000"/>
            <a:headEnd/>
            <a:tailEnd/>
          </a:ln>
        </p:spPr>
      </p:pic>
      <p:pic>
        <p:nvPicPr>
          <p:cNvPr id="2067" name="Picture 3" descr="26"/>
          <p:cNvPicPr>
            <a:picLocks noChangeAspect="1" noChangeArrowheads="1" noCrop="1"/>
          </p:cNvPicPr>
          <p:nvPr/>
        </p:nvPicPr>
        <p:blipFill>
          <a:blip r:embed="rId4"/>
          <a:srcRect/>
          <a:stretch>
            <a:fillRect/>
          </a:stretch>
        </p:blipFill>
        <p:spPr bwMode="auto">
          <a:xfrm>
            <a:off x="3124200" y="762000"/>
            <a:ext cx="1143000" cy="1066800"/>
          </a:xfrm>
          <a:prstGeom prst="rect">
            <a:avLst/>
          </a:prstGeom>
          <a:noFill/>
          <a:ln w="9525">
            <a:noFill/>
            <a:miter lim="800000"/>
            <a:headEnd/>
            <a:tailEnd/>
          </a:ln>
        </p:spPr>
      </p:pic>
      <p:pic>
        <p:nvPicPr>
          <p:cNvPr id="2068" name="Picture 3" descr="26"/>
          <p:cNvPicPr>
            <a:picLocks noChangeAspect="1" noChangeArrowheads="1" noCrop="1"/>
          </p:cNvPicPr>
          <p:nvPr/>
        </p:nvPicPr>
        <p:blipFill>
          <a:blip r:embed="rId4"/>
          <a:srcRect/>
          <a:stretch>
            <a:fillRect/>
          </a:stretch>
        </p:blipFill>
        <p:spPr bwMode="auto">
          <a:xfrm>
            <a:off x="4343400" y="990600"/>
            <a:ext cx="1143000" cy="1066800"/>
          </a:xfrm>
          <a:prstGeom prst="rect">
            <a:avLst/>
          </a:prstGeom>
          <a:noFill/>
          <a:ln w="9525">
            <a:noFill/>
            <a:miter lim="800000"/>
            <a:headEnd/>
            <a:tailEnd/>
          </a:ln>
        </p:spPr>
      </p:pic>
      <p:pic>
        <p:nvPicPr>
          <p:cNvPr id="2069" name="Picture 3" descr="26"/>
          <p:cNvPicPr>
            <a:picLocks noChangeAspect="1" noChangeArrowheads="1" noCrop="1"/>
          </p:cNvPicPr>
          <p:nvPr/>
        </p:nvPicPr>
        <p:blipFill>
          <a:blip r:embed="rId4"/>
          <a:srcRect/>
          <a:stretch>
            <a:fillRect/>
          </a:stretch>
        </p:blipFill>
        <p:spPr bwMode="auto">
          <a:xfrm>
            <a:off x="5486400" y="533400"/>
            <a:ext cx="1143000" cy="1066800"/>
          </a:xfrm>
          <a:prstGeom prst="rect">
            <a:avLst/>
          </a:prstGeom>
          <a:noFill/>
          <a:ln w="9525">
            <a:noFill/>
            <a:miter lim="800000"/>
            <a:headEnd/>
            <a:tailEnd/>
          </a:ln>
        </p:spPr>
      </p:pic>
      <p:pic>
        <p:nvPicPr>
          <p:cNvPr id="12310" name="Somewhere-my-love.mp3">
            <a:hlinkClick r:id="" action="ppaction://media"/>
          </p:cNvPr>
          <p:cNvPicPr>
            <a:picLocks noRot="1" noChangeAspect="1" noChangeArrowheads="1"/>
          </p:cNvPicPr>
          <p:nvPr>
            <a:audioFile r:link="rId1"/>
          </p:nvPr>
        </p:nvPicPr>
        <p:blipFill>
          <a:blip r:embed="rId5"/>
          <a:srcRect/>
          <a:stretch>
            <a:fillRect/>
          </a:stretch>
        </p:blipFill>
        <p:spPr bwMode="auto">
          <a:xfrm>
            <a:off x="8763000" y="6477000"/>
            <a:ext cx="381000" cy="381000"/>
          </a:xfrm>
          <a:prstGeom prst="rect">
            <a:avLst/>
          </a:prstGeom>
          <a:noFill/>
          <a:ln w="9525">
            <a:noFill/>
            <a:miter lim="800000"/>
            <a:headEnd/>
            <a:tailEnd/>
          </a:ln>
        </p:spPr>
      </p:pic>
      <p:sp>
        <p:nvSpPr>
          <p:cNvPr id="12311" name="WordArt 23"/>
          <p:cNvSpPr>
            <a:spLocks noChangeArrowheads="1" noChangeShapeType="1" noTextEdit="1"/>
          </p:cNvSpPr>
          <p:nvPr/>
        </p:nvSpPr>
        <p:spPr bwMode="auto">
          <a:xfrm>
            <a:off x="1295400" y="1828800"/>
            <a:ext cx="5981700" cy="3276600"/>
          </a:xfrm>
          <a:prstGeom prst="rect">
            <a:avLst/>
          </a:prstGeom>
        </p:spPr>
        <p:txBody>
          <a:bodyPr wrap="none" fromWordArt="1">
            <a:prstTxWarp prst="textCanDown">
              <a:avLst>
                <a:gd name="adj" fmla="val 14287"/>
              </a:avLst>
            </a:prstTxWarp>
          </a:bodyPr>
          <a:lstStyle/>
          <a:p>
            <a:pPr algn="ctr"/>
            <a:r>
              <a:rPr lang="en-US" sz="3600" kern="10">
                <a:ln w="9525">
                  <a:noFill/>
                  <a:round/>
                  <a:headEnd/>
                  <a:tailEnd/>
                </a:ln>
                <a:solidFill>
                  <a:srgbClr val="0000FF"/>
                </a:solidFill>
                <a:effectLst>
                  <a:outerShdw dist="53882" dir="2700000" algn="ctr" rotWithShape="0">
                    <a:srgbClr val="C0C0C0">
                      <a:alpha val="79999"/>
                    </a:srgbClr>
                  </a:outerShdw>
                </a:effectLst>
                <a:latin typeface="Arial"/>
                <a:cs typeface="Arial"/>
              </a:rPr>
              <a:t>CHÀO MỪNG QUÝ THẦYCÔ</a:t>
            </a:r>
          </a:p>
          <a:p>
            <a:pPr algn="ctr"/>
            <a:r>
              <a:rPr lang="en-US" sz="3600" kern="10">
                <a:ln w="9525">
                  <a:noFill/>
                  <a:round/>
                  <a:headEnd/>
                  <a:tailEnd/>
                </a:ln>
                <a:solidFill>
                  <a:srgbClr val="0000FF"/>
                </a:solidFill>
                <a:effectLst>
                  <a:outerShdw dist="53882" dir="2700000" algn="ctr" rotWithShape="0">
                    <a:srgbClr val="C0C0C0">
                      <a:alpha val="79999"/>
                    </a:srgbClr>
                  </a:outerShdw>
                </a:effectLst>
                <a:latin typeface="Arial"/>
                <a:cs typeface="Arial"/>
              </a:rPr>
              <a:t> VÀ CÁC EM ĐẾN VỚI</a:t>
            </a:r>
          </a:p>
          <a:p>
            <a:pPr algn="ctr"/>
            <a:r>
              <a:rPr lang="en-US" sz="3600" kern="10">
                <a:ln w="9525">
                  <a:noFill/>
                  <a:round/>
                  <a:headEnd/>
                  <a:tailEnd/>
                </a:ln>
                <a:solidFill>
                  <a:srgbClr val="0000FF"/>
                </a:solidFill>
                <a:effectLst>
                  <a:outerShdw dist="53882" dir="2700000" algn="ctr" rotWithShape="0">
                    <a:srgbClr val="C0C0C0">
                      <a:alpha val="79999"/>
                    </a:srgbClr>
                  </a:outerShdw>
                </a:effectLst>
                <a:latin typeface="Arial"/>
                <a:cs typeface="Arial"/>
              </a:rPr>
              <a:t> TIẾT HỌC</a:t>
            </a:r>
          </a:p>
        </p:txBody>
      </p:sp>
      <p:pic>
        <p:nvPicPr>
          <p:cNvPr id="13" name="Picture 11" descr="TRE EM"/>
          <p:cNvPicPr>
            <a:picLocks noChangeAspect="1" noChangeArrowheads="1" noCrop="1"/>
          </p:cNvPicPr>
          <p:nvPr/>
        </p:nvPicPr>
        <p:blipFill>
          <a:blip r:embed="rId6"/>
          <a:srcRect/>
          <a:stretch>
            <a:fillRect/>
          </a:stretch>
        </p:blipFill>
        <p:spPr bwMode="auto">
          <a:xfrm>
            <a:off x="0" y="0"/>
            <a:ext cx="1177925" cy="1219200"/>
          </a:xfrm>
          <a:prstGeom prst="rect">
            <a:avLst/>
          </a:prstGeom>
          <a:noFill/>
          <a:ln w="9525">
            <a:noFill/>
            <a:miter lim="800000"/>
            <a:headEnd/>
            <a:tailEnd/>
          </a:ln>
        </p:spPr>
      </p:pic>
      <p:pic>
        <p:nvPicPr>
          <p:cNvPr id="2" name="Picture 11" descr="TRE EM"/>
          <p:cNvPicPr>
            <a:picLocks noChangeAspect="1" noChangeArrowheads="1" noCrop="1"/>
          </p:cNvPicPr>
          <p:nvPr/>
        </p:nvPicPr>
        <p:blipFill>
          <a:blip r:embed="rId6"/>
          <a:srcRect/>
          <a:stretch>
            <a:fillRect/>
          </a:stretch>
        </p:blipFill>
        <p:spPr bwMode="auto">
          <a:xfrm>
            <a:off x="7745413" y="5181600"/>
            <a:ext cx="1398587" cy="1447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2311"/>
                                        </p:tgtEl>
                                        <p:attrNameLst>
                                          <p:attrName>style.visibility</p:attrName>
                                        </p:attrNameLst>
                                      </p:cBhvr>
                                      <p:to>
                                        <p:strVal val="visible"/>
                                      </p:to>
                                    </p:set>
                                    <p:animEffect transition="in" filter="strips(downLeft)">
                                      <p:cBhvr>
                                        <p:cTn id="7" dur="500"/>
                                        <p:tgtEl>
                                          <p:spTgt spid="12311"/>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par>
                          <p:cTn id="12" fill="hold" nodeType="afterGroup">
                            <p:stCondLst>
                              <p:cond delay="25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12310"/>
                </p:tgtEl>
              </p:cMediaNode>
            </p:audio>
          </p:childTnLst>
        </p:cTn>
      </p:par>
    </p:tnLst>
    <p:bldLst>
      <p:bldP spid="123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3657600" y="381000"/>
            <a:ext cx="3124200" cy="519113"/>
          </a:xfrm>
          <a:prstGeom prst="rect">
            <a:avLst/>
          </a:prstGeom>
          <a:noFill/>
          <a:ln w="9525">
            <a:noFill/>
            <a:miter lim="800000"/>
            <a:headEnd/>
            <a:tailEnd/>
          </a:ln>
        </p:spPr>
        <p:txBody>
          <a:bodyPr>
            <a:spAutoFit/>
          </a:bodyPr>
          <a:lstStyle/>
          <a:p>
            <a:pPr eaLnBrk="0" hangingPunct="0">
              <a:spcBef>
                <a:spcPct val="50000"/>
              </a:spcBef>
            </a:pPr>
            <a:r>
              <a:rPr lang="en-US" sz="2800" b="1" u="sng">
                <a:solidFill>
                  <a:srgbClr val="0000FF"/>
                </a:solidFill>
                <a:latin typeface="Arial" charset="0"/>
              </a:rPr>
              <a:t>Đạo đức</a:t>
            </a:r>
          </a:p>
        </p:txBody>
      </p:sp>
      <p:sp>
        <p:nvSpPr>
          <p:cNvPr id="5128" name="Rectangle 8"/>
          <p:cNvSpPr>
            <a:spLocks noChangeArrowheads="1"/>
          </p:cNvSpPr>
          <p:nvPr/>
        </p:nvSpPr>
        <p:spPr bwMode="auto">
          <a:xfrm>
            <a:off x="304800" y="2362200"/>
            <a:ext cx="8351838" cy="954088"/>
          </a:xfrm>
          <a:prstGeom prst="rect">
            <a:avLst/>
          </a:prstGeom>
          <a:noFill/>
          <a:ln w="9525">
            <a:noFill/>
            <a:miter lim="800000"/>
            <a:headEnd/>
            <a:tailEnd/>
          </a:ln>
        </p:spPr>
        <p:txBody>
          <a:bodyPr wrap="none">
            <a:spAutoFit/>
          </a:bodyPr>
          <a:lstStyle/>
          <a:p>
            <a:pPr eaLnBrk="0" hangingPunct="0"/>
            <a:r>
              <a:rPr lang="en-US" sz="2800" b="1">
                <a:solidFill>
                  <a:srgbClr val="0000FF"/>
                </a:solidFill>
                <a:latin typeface="Arial" charset="0"/>
              </a:rPr>
              <a:t>1/ Các bạn trong truyện đã làm gì khi gặp bà cụ </a:t>
            </a:r>
          </a:p>
          <a:p>
            <a:pPr eaLnBrk="0" hangingPunct="0"/>
            <a:r>
              <a:rPr lang="en-US" sz="2800" b="1">
                <a:solidFill>
                  <a:srgbClr val="0000FF"/>
                </a:solidFill>
                <a:latin typeface="Arial" charset="0"/>
              </a:rPr>
              <a:t>và em nhỏ?</a:t>
            </a:r>
          </a:p>
        </p:txBody>
      </p:sp>
      <p:sp>
        <p:nvSpPr>
          <p:cNvPr id="5129" name="Rectangle 9"/>
          <p:cNvSpPr>
            <a:spLocks noChangeArrowheads="1"/>
          </p:cNvSpPr>
          <p:nvPr/>
        </p:nvSpPr>
        <p:spPr bwMode="auto">
          <a:xfrm>
            <a:off x="381000" y="2771775"/>
            <a:ext cx="5913438" cy="523875"/>
          </a:xfrm>
          <a:prstGeom prst="rect">
            <a:avLst/>
          </a:prstGeom>
          <a:noFill/>
          <a:ln w="9525">
            <a:noFill/>
            <a:miter lim="800000"/>
            <a:headEnd/>
            <a:tailEnd/>
          </a:ln>
        </p:spPr>
        <p:txBody>
          <a:bodyPr wrap="none">
            <a:spAutoFit/>
          </a:bodyPr>
          <a:lstStyle/>
          <a:p>
            <a:pPr eaLnBrk="0" hangingPunct="0">
              <a:spcBef>
                <a:spcPct val="50000"/>
              </a:spcBef>
            </a:pPr>
            <a:r>
              <a:rPr lang="en-US" sz="2800" b="1">
                <a:solidFill>
                  <a:srgbClr val="0000FF"/>
                </a:solidFill>
                <a:latin typeface="Arial" charset="0"/>
              </a:rPr>
              <a:t>2/ Tại sao bà cụ cảm ơn các bạn?</a:t>
            </a:r>
          </a:p>
        </p:txBody>
      </p:sp>
      <p:sp>
        <p:nvSpPr>
          <p:cNvPr id="5130" name="Rectangle 10"/>
          <p:cNvSpPr>
            <a:spLocks noChangeArrowheads="1"/>
          </p:cNvSpPr>
          <p:nvPr/>
        </p:nvSpPr>
        <p:spPr bwMode="auto">
          <a:xfrm>
            <a:off x="111125" y="2667000"/>
            <a:ext cx="8232775" cy="1169988"/>
          </a:xfrm>
          <a:prstGeom prst="rect">
            <a:avLst/>
          </a:prstGeom>
          <a:noFill/>
          <a:ln w="9525">
            <a:noFill/>
            <a:miter lim="800000"/>
            <a:headEnd/>
            <a:tailEnd/>
          </a:ln>
        </p:spPr>
        <p:txBody>
          <a:bodyPr wrap="none">
            <a:spAutoFit/>
          </a:bodyPr>
          <a:lstStyle/>
          <a:p>
            <a:pPr eaLnBrk="0" hangingPunct="0">
              <a:spcBef>
                <a:spcPct val="50000"/>
              </a:spcBef>
            </a:pPr>
            <a:r>
              <a:rPr lang="en-US" sz="2800" b="1">
                <a:solidFill>
                  <a:srgbClr val="0000FF"/>
                </a:solidFill>
                <a:latin typeface="Arial" charset="0"/>
              </a:rPr>
              <a:t>3/Em suy nghĩ gì về việc làm của các bạn trong</a:t>
            </a:r>
          </a:p>
          <a:p>
            <a:pPr eaLnBrk="0" hangingPunct="0">
              <a:spcBef>
                <a:spcPct val="50000"/>
              </a:spcBef>
            </a:pPr>
            <a:r>
              <a:rPr lang="en-US" sz="2800" b="1">
                <a:solidFill>
                  <a:srgbClr val="0000FF"/>
                </a:solidFill>
                <a:latin typeface="Arial" charset="0"/>
              </a:rPr>
              <a:t> truyện?</a:t>
            </a:r>
          </a:p>
        </p:txBody>
      </p:sp>
      <p:sp>
        <p:nvSpPr>
          <p:cNvPr id="5131" name="Text Box 11"/>
          <p:cNvSpPr txBox="1">
            <a:spLocks noChangeArrowheads="1"/>
          </p:cNvSpPr>
          <p:nvPr/>
        </p:nvSpPr>
        <p:spPr bwMode="auto">
          <a:xfrm>
            <a:off x="228600" y="3810000"/>
            <a:ext cx="8534400" cy="1816100"/>
          </a:xfrm>
          <a:prstGeom prst="rect">
            <a:avLst/>
          </a:prstGeom>
          <a:noFill/>
          <a:ln w="38100" cmpd="dbl">
            <a:solidFill>
              <a:srgbClr val="FF0000"/>
            </a:solidFill>
            <a:miter lim="800000"/>
            <a:headEnd/>
            <a:tailEnd/>
          </a:ln>
        </p:spPr>
        <p:txBody>
          <a:bodyPr>
            <a:spAutoFit/>
          </a:bodyPr>
          <a:lstStyle/>
          <a:p>
            <a:pPr eaLnBrk="0" hangingPunct="0">
              <a:spcBef>
                <a:spcPct val="50000"/>
              </a:spcBef>
            </a:pPr>
            <a:r>
              <a:rPr lang="en-US" sz="2800">
                <a:latin typeface="Arial" charset="0"/>
              </a:rPr>
              <a:t>*Các bạn trong truyện đã đứng tránh sang một bên để nhường đường cho cụ già và em bé, bạn Sâm dắt em nhỏ giúp bà cụ, bạn Hương nhắc bà đi lên cỏ để khỏi ngã.</a:t>
            </a:r>
          </a:p>
        </p:txBody>
      </p:sp>
      <p:sp>
        <p:nvSpPr>
          <p:cNvPr id="5132" name="Text Box 12"/>
          <p:cNvSpPr txBox="1">
            <a:spLocks noChangeArrowheads="1"/>
          </p:cNvSpPr>
          <p:nvPr/>
        </p:nvSpPr>
        <p:spPr bwMode="auto">
          <a:xfrm>
            <a:off x="152400" y="3657600"/>
            <a:ext cx="8534400" cy="954088"/>
          </a:xfrm>
          <a:prstGeom prst="rect">
            <a:avLst/>
          </a:prstGeom>
          <a:noFill/>
          <a:ln w="38100" cmpd="dbl">
            <a:solidFill>
              <a:srgbClr val="FF0000"/>
            </a:solidFill>
            <a:miter lim="800000"/>
            <a:headEnd/>
            <a:tailEnd/>
          </a:ln>
        </p:spPr>
        <p:txBody>
          <a:bodyPr>
            <a:spAutoFit/>
          </a:bodyPr>
          <a:lstStyle/>
          <a:p>
            <a:pPr eaLnBrk="0" hangingPunct="0">
              <a:spcBef>
                <a:spcPct val="50000"/>
              </a:spcBef>
            </a:pPr>
            <a:r>
              <a:rPr lang="en-US" sz="2800">
                <a:latin typeface="Arial" charset="0"/>
              </a:rPr>
              <a:t>*Bà cụ cảm ơn các bạn vì các bạn biết giúp đỡ người già và em nhỏ.</a:t>
            </a:r>
          </a:p>
        </p:txBody>
      </p:sp>
      <p:sp>
        <p:nvSpPr>
          <p:cNvPr id="5133" name="Text Box 13"/>
          <p:cNvSpPr txBox="1">
            <a:spLocks noChangeArrowheads="1"/>
          </p:cNvSpPr>
          <p:nvPr/>
        </p:nvSpPr>
        <p:spPr bwMode="auto">
          <a:xfrm>
            <a:off x="304800" y="4038600"/>
            <a:ext cx="8534400" cy="1816100"/>
          </a:xfrm>
          <a:prstGeom prst="rect">
            <a:avLst/>
          </a:prstGeom>
          <a:noFill/>
          <a:ln w="38100" cmpd="dbl">
            <a:solidFill>
              <a:srgbClr val="FF0000"/>
            </a:solidFill>
            <a:miter lim="800000"/>
            <a:headEnd/>
            <a:tailEnd/>
          </a:ln>
        </p:spPr>
        <p:txBody>
          <a:bodyPr>
            <a:spAutoFit/>
          </a:bodyPr>
          <a:lstStyle/>
          <a:p>
            <a:pPr eaLnBrk="0" hangingPunct="0">
              <a:spcBef>
                <a:spcPct val="50000"/>
              </a:spcBef>
            </a:pPr>
            <a:r>
              <a:rPr lang="en-US" sz="2800">
                <a:latin typeface="Arial" charset="0"/>
              </a:rPr>
              <a:t>*Các bạn đã làm một việc tốt. Các bạn đã thực hiện truyền thống tốt đẹp của dân tộc ta đó là kính già, yêu trẻ. Các bạn đã quan tâm, giúp đỡ người già và trẻ nhỏ.</a:t>
            </a:r>
          </a:p>
        </p:txBody>
      </p:sp>
      <p:sp>
        <p:nvSpPr>
          <p:cNvPr id="11273" name="AutoShape 17"/>
          <p:cNvSpPr>
            <a:spLocks noChangeArrowheads="1"/>
          </p:cNvSpPr>
          <p:nvPr/>
        </p:nvSpPr>
        <p:spPr bwMode="auto">
          <a:xfrm>
            <a:off x="228600" y="1524000"/>
            <a:ext cx="8153400" cy="531813"/>
          </a:xfrm>
          <a:prstGeom prst="flowChartAlternateProcess">
            <a:avLst/>
          </a:prstGeom>
          <a:solidFill>
            <a:srgbClr val="3399FF"/>
          </a:solidFill>
          <a:ln w="9525">
            <a:solidFill>
              <a:schemeClr val="tx1"/>
            </a:solidFill>
            <a:miter lim="800000"/>
            <a:headEnd/>
            <a:tailEnd/>
          </a:ln>
        </p:spPr>
        <p:txBody>
          <a:bodyPr wrap="none" anchor="ctr"/>
          <a:lstStyle/>
          <a:p>
            <a:pPr algn="ctr"/>
            <a:r>
              <a:rPr lang="en-US" sz="2800" b="1" u="sng">
                <a:solidFill>
                  <a:schemeClr val="bg1"/>
                </a:solidFill>
                <a:latin typeface="Arial" charset="0"/>
              </a:rPr>
              <a:t>Hoạt </a:t>
            </a:r>
            <a:r>
              <a:rPr lang="vi-VN" sz="2800" b="1" u="sng">
                <a:solidFill>
                  <a:schemeClr val="bg1"/>
                </a:solidFill>
                <a:latin typeface="Arial" charset="0"/>
              </a:rPr>
              <a:t>đ</a:t>
            </a:r>
            <a:r>
              <a:rPr lang="en-US" sz="2800" b="1" u="sng">
                <a:solidFill>
                  <a:schemeClr val="bg1"/>
                </a:solidFill>
                <a:latin typeface="Arial" charset="0"/>
              </a:rPr>
              <a:t>ộng 1</a:t>
            </a:r>
            <a:r>
              <a:rPr lang="en-US" sz="2800" b="1">
                <a:solidFill>
                  <a:schemeClr val="bg1"/>
                </a:solidFill>
                <a:latin typeface="Arial" charset="0"/>
              </a:rPr>
              <a:t>: Tìm hiểu truyện “Sau </a:t>
            </a:r>
            <a:r>
              <a:rPr lang="vi-VN" sz="2800" b="1">
                <a:solidFill>
                  <a:schemeClr val="bg1"/>
                </a:solidFill>
                <a:latin typeface="Arial" charset="0"/>
              </a:rPr>
              <a:t>đ</a:t>
            </a:r>
            <a:r>
              <a:rPr lang="en-US" sz="2800" b="1">
                <a:solidFill>
                  <a:schemeClr val="bg1"/>
                </a:solidFill>
                <a:latin typeface="Arial" charset="0"/>
              </a:rPr>
              <a:t>êm m</a:t>
            </a:r>
            <a:r>
              <a:rPr lang="vi-VN" sz="2800" b="1">
                <a:solidFill>
                  <a:schemeClr val="bg1"/>
                </a:solidFill>
                <a:latin typeface="Arial" charset="0"/>
              </a:rPr>
              <a:t>ư</a:t>
            </a:r>
            <a:r>
              <a:rPr lang="en-US" sz="2800" b="1">
                <a:solidFill>
                  <a:schemeClr val="bg1"/>
                </a:solidFill>
                <a:latin typeface="Arial" charset="0"/>
              </a:rPr>
              <a:t>a”</a:t>
            </a:r>
          </a:p>
        </p:txBody>
      </p:sp>
      <p:sp>
        <p:nvSpPr>
          <p:cNvPr id="11274" name="Text Box 18"/>
          <p:cNvSpPr txBox="1">
            <a:spLocks noChangeArrowheads="1"/>
          </p:cNvSpPr>
          <p:nvPr/>
        </p:nvSpPr>
        <p:spPr bwMode="auto">
          <a:xfrm>
            <a:off x="2209800" y="838200"/>
            <a:ext cx="5410200" cy="646113"/>
          </a:xfrm>
          <a:prstGeom prst="rect">
            <a:avLst/>
          </a:prstGeom>
          <a:noFill/>
          <a:ln w="9525">
            <a:noFill/>
            <a:miter lim="800000"/>
            <a:headEnd/>
            <a:tailEnd/>
          </a:ln>
        </p:spPr>
        <p:txBody>
          <a:bodyPr>
            <a:spAutoFit/>
          </a:bodyPr>
          <a:lstStyle/>
          <a:p>
            <a:pPr eaLnBrk="0" hangingPunct="0">
              <a:spcBef>
                <a:spcPct val="50000"/>
              </a:spcBef>
            </a:pPr>
            <a:r>
              <a:rPr lang="en-US" sz="3600" b="1">
                <a:solidFill>
                  <a:schemeClr val="hlink"/>
                </a:solidFill>
                <a:latin typeface="Arial" charset="0"/>
              </a:rPr>
              <a:t>Kính già, yêu trẻ (tiết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blinds(horizontal)">
                                      <p:cBhvr>
                                        <p:cTn id="7" dur="500"/>
                                        <p:tgtEl>
                                          <p:spTgt spid="51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131"/>
                                        </p:tgtEl>
                                        <p:attrNameLst>
                                          <p:attrName>style.visibility</p:attrName>
                                        </p:attrNameLst>
                                      </p:cBhvr>
                                      <p:to>
                                        <p:strVal val="visible"/>
                                      </p:to>
                                    </p:set>
                                    <p:animEffect transition="in" filter="checkerboard(across)">
                                      <p:cBhvr>
                                        <p:cTn id="12" dur="500"/>
                                        <p:tgtEl>
                                          <p:spTgt spid="51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4" fill="hold" grpId="1" nodeType="clickEffect">
                                  <p:stCondLst>
                                    <p:cond delay="0"/>
                                  </p:stCondLst>
                                  <p:childTnLst>
                                    <p:anim calcmode="lin" valueType="num">
                                      <p:cBhvr additive="base">
                                        <p:cTn id="16" dur="500"/>
                                        <p:tgtEl>
                                          <p:spTgt spid="5131"/>
                                        </p:tgtEl>
                                        <p:attrNameLst>
                                          <p:attrName>ppt_x</p:attrName>
                                        </p:attrNameLst>
                                      </p:cBhvr>
                                      <p:tavLst>
                                        <p:tav tm="0">
                                          <p:val>
                                            <p:strVal val="ppt_x"/>
                                          </p:val>
                                        </p:tav>
                                        <p:tav tm="100000">
                                          <p:val>
                                            <p:strVal val="ppt_x"/>
                                          </p:val>
                                        </p:tav>
                                      </p:tavLst>
                                    </p:anim>
                                    <p:anim calcmode="lin" valueType="num">
                                      <p:cBhvr additive="base">
                                        <p:cTn id="17" dur="500"/>
                                        <p:tgtEl>
                                          <p:spTgt spid="5131"/>
                                        </p:tgtEl>
                                        <p:attrNameLst>
                                          <p:attrName>ppt_y</p:attrName>
                                        </p:attrNameLst>
                                      </p:cBhvr>
                                      <p:tavLst>
                                        <p:tav tm="0">
                                          <p:val>
                                            <p:strVal val="ppt_y"/>
                                          </p:val>
                                        </p:tav>
                                        <p:tav tm="100000">
                                          <p:val>
                                            <p:strVal val="1+ppt_h/2"/>
                                          </p:val>
                                        </p:tav>
                                      </p:tavLst>
                                    </p:anim>
                                    <p:set>
                                      <p:cBhvr>
                                        <p:cTn id="18" dur="1" fill="hold">
                                          <p:stCondLst>
                                            <p:cond delay="499"/>
                                          </p:stCondLst>
                                        </p:cTn>
                                        <p:tgtEl>
                                          <p:spTgt spid="5131"/>
                                        </p:tgtEl>
                                        <p:attrNameLst>
                                          <p:attrName>style.visibility</p:attrName>
                                        </p:attrNameLst>
                                      </p:cBhvr>
                                      <p:to>
                                        <p:strVal val="hidden"/>
                                      </p:to>
                                    </p:set>
                                  </p:childTnLst>
                                </p:cTn>
                              </p:par>
                              <p:par>
                                <p:cTn id="19" presetID="2" presetClass="exit" presetSubtype="4" fill="hold" grpId="1" nodeType="withEffect">
                                  <p:stCondLst>
                                    <p:cond delay="0"/>
                                  </p:stCondLst>
                                  <p:childTnLst>
                                    <p:anim calcmode="lin" valueType="num">
                                      <p:cBhvr additive="base">
                                        <p:cTn id="20" dur="500"/>
                                        <p:tgtEl>
                                          <p:spTgt spid="5128"/>
                                        </p:tgtEl>
                                        <p:attrNameLst>
                                          <p:attrName>ppt_x</p:attrName>
                                        </p:attrNameLst>
                                      </p:cBhvr>
                                      <p:tavLst>
                                        <p:tav tm="0">
                                          <p:val>
                                            <p:strVal val="ppt_x"/>
                                          </p:val>
                                        </p:tav>
                                        <p:tav tm="100000">
                                          <p:val>
                                            <p:strVal val="ppt_x"/>
                                          </p:val>
                                        </p:tav>
                                      </p:tavLst>
                                    </p:anim>
                                    <p:anim calcmode="lin" valueType="num">
                                      <p:cBhvr additive="base">
                                        <p:cTn id="21" dur="500"/>
                                        <p:tgtEl>
                                          <p:spTgt spid="5128"/>
                                        </p:tgtEl>
                                        <p:attrNameLst>
                                          <p:attrName>ppt_y</p:attrName>
                                        </p:attrNameLst>
                                      </p:cBhvr>
                                      <p:tavLst>
                                        <p:tav tm="0">
                                          <p:val>
                                            <p:strVal val="ppt_y"/>
                                          </p:val>
                                        </p:tav>
                                        <p:tav tm="100000">
                                          <p:val>
                                            <p:strVal val="1+ppt_h/2"/>
                                          </p:val>
                                        </p:tav>
                                      </p:tavLst>
                                    </p:anim>
                                    <p:set>
                                      <p:cBhvr>
                                        <p:cTn id="22" dur="1" fill="hold">
                                          <p:stCondLst>
                                            <p:cond delay="499"/>
                                          </p:stCondLst>
                                        </p:cTn>
                                        <p:tgtEl>
                                          <p:spTgt spid="5128"/>
                                        </p:tgtEl>
                                        <p:attrNameLst>
                                          <p:attrName>style.visibility</p:attrName>
                                        </p:attrNameLst>
                                      </p:cBhvr>
                                      <p:to>
                                        <p:strVal val="hidden"/>
                                      </p:to>
                                    </p:set>
                                  </p:childTnLst>
                                </p:cTn>
                              </p:par>
                            </p:childTnLst>
                          </p:cTn>
                        </p:par>
                        <p:par>
                          <p:cTn id="23" fill="hold" nodeType="afterGroup">
                            <p:stCondLst>
                              <p:cond delay="500"/>
                            </p:stCondLst>
                            <p:childTnLst>
                              <p:par>
                                <p:cTn id="24" presetID="4" presetClass="entr" presetSubtype="16" fill="hold" grpId="0" nodeType="afterEffect">
                                  <p:stCondLst>
                                    <p:cond delay="0"/>
                                  </p:stCondLst>
                                  <p:childTnLst>
                                    <p:set>
                                      <p:cBhvr>
                                        <p:cTn id="25" dur="1" fill="hold">
                                          <p:stCondLst>
                                            <p:cond delay="0"/>
                                          </p:stCondLst>
                                        </p:cTn>
                                        <p:tgtEl>
                                          <p:spTgt spid="5129"/>
                                        </p:tgtEl>
                                        <p:attrNameLst>
                                          <p:attrName>style.visibility</p:attrName>
                                        </p:attrNameLst>
                                      </p:cBhvr>
                                      <p:to>
                                        <p:strVal val="visible"/>
                                      </p:to>
                                    </p:set>
                                    <p:animEffect transition="in" filter="box(in)">
                                      <p:cBhvr>
                                        <p:cTn id="26" dur="500"/>
                                        <p:tgtEl>
                                          <p:spTgt spid="512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32"/>
                                        </p:tgtEl>
                                        <p:attrNameLst>
                                          <p:attrName>style.visibility</p:attrName>
                                        </p:attrNameLst>
                                      </p:cBhvr>
                                      <p:to>
                                        <p:strVal val="visible"/>
                                      </p:to>
                                    </p:set>
                                    <p:anim calcmode="lin" valueType="num">
                                      <p:cBhvr additive="base">
                                        <p:cTn id="31" dur="500" fill="hold"/>
                                        <p:tgtEl>
                                          <p:spTgt spid="5132"/>
                                        </p:tgtEl>
                                        <p:attrNameLst>
                                          <p:attrName>ppt_x</p:attrName>
                                        </p:attrNameLst>
                                      </p:cBhvr>
                                      <p:tavLst>
                                        <p:tav tm="0">
                                          <p:val>
                                            <p:strVal val="#ppt_x"/>
                                          </p:val>
                                        </p:tav>
                                        <p:tav tm="100000">
                                          <p:val>
                                            <p:strVal val="#ppt_x"/>
                                          </p:val>
                                        </p:tav>
                                      </p:tavLst>
                                    </p:anim>
                                    <p:anim calcmode="lin" valueType="num">
                                      <p:cBhvr additive="base">
                                        <p:cTn id="32" dur="500" fill="hold"/>
                                        <p:tgtEl>
                                          <p:spTgt spid="513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grpId="1" nodeType="clickEffect">
                                  <p:stCondLst>
                                    <p:cond delay="0"/>
                                  </p:stCondLst>
                                  <p:childTnLst>
                                    <p:anim calcmode="lin" valueType="num">
                                      <p:cBhvr additive="base">
                                        <p:cTn id="36" dur="500"/>
                                        <p:tgtEl>
                                          <p:spTgt spid="5132"/>
                                        </p:tgtEl>
                                        <p:attrNameLst>
                                          <p:attrName>ppt_x</p:attrName>
                                        </p:attrNameLst>
                                      </p:cBhvr>
                                      <p:tavLst>
                                        <p:tav tm="0">
                                          <p:val>
                                            <p:strVal val="ppt_x"/>
                                          </p:val>
                                        </p:tav>
                                        <p:tav tm="100000">
                                          <p:val>
                                            <p:strVal val="ppt_x"/>
                                          </p:val>
                                        </p:tav>
                                      </p:tavLst>
                                    </p:anim>
                                    <p:anim calcmode="lin" valueType="num">
                                      <p:cBhvr additive="base">
                                        <p:cTn id="37" dur="500"/>
                                        <p:tgtEl>
                                          <p:spTgt spid="5132"/>
                                        </p:tgtEl>
                                        <p:attrNameLst>
                                          <p:attrName>ppt_y</p:attrName>
                                        </p:attrNameLst>
                                      </p:cBhvr>
                                      <p:tavLst>
                                        <p:tav tm="0">
                                          <p:val>
                                            <p:strVal val="ppt_y"/>
                                          </p:val>
                                        </p:tav>
                                        <p:tav tm="100000">
                                          <p:val>
                                            <p:strVal val="1+ppt_h/2"/>
                                          </p:val>
                                        </p:tav>
                                      </p:tavLst>
                                    </p:anim>
                                    <p:set>
                                      <p:cBhvr>
                                        <p:cTn id="38" dur="1" fill="hold">
                                          <p:stCondLst>
                                            <p:cond delay="499"/>
                                          </p:stCondLst>
                                        </p:cTn>
                                        <p:tgtEl>
                                          <p:spTgt spid="5132"/>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5129"/>
                                        </p:tgtEl>
                                        <p:attrNameLst>
                                          <p:attrName>ppt_x</p:attrName>
                                        </p:attrNameLst>
                                      </p:cBhvr>
                                      <p:tavLst>
                                        <p:tav tm="0">
                                          <p:val>
                                            <p:strVal val="ppt_x"/>
                                          </p:val>
                                        </p:tav>
                                        <p:tav tm="100000">
                                          <p:val>
                                            <p:strVal val="ppt_x"/>
                                          </p:val>
                                        </p:tav>
                                      </p:tavLst>
                                    </p:anim>
                                    <p:anim calcmode="lin" valueType="num">
                                      <p:cBhvr additive="base">
                                        <p:cTn id="41" dur="500"/>
                                        <p:tgtEl>
                                          <p:spTgt spid="5129"/>
                                        </p:tgtEl>
                                        <p:attrNameLst>
                                          <p:attrName>ppt_y</p:attrName>
                                        </p:attrNameLst>
                                      </p:cBhvr>
                                      <p:tavLst>
                                        <p:tav tm="0">
                                          <p:val>
                                            <p:strVal val="ppt_y"/>
                                          </p:val>
                                        </p:tav>
                                        <p:tav tm="100000">
                                          <p:val>
                                            <p:strVal val="1+ppt_h/2"/>
                                          </p:val>
                                        </p:tav>
                                      </p:tavLst>
                                    </p:anim>
                                    <p:set>
                                      <p:cBhvr>
                                        <p:cTn id="42" dur="1" fill="hold">
                                          <p:stCondLst>
                                            <p:cond delay="499"/>
                                          </p:stCondLst>
                                        </p:cTn>
                                        <p:tgtEl>
                                          <p:spTgt spid="5129"/>
                                        </p:tgtEl>
                                        <p:attrNameLst>
                                          <p:attrName>style.visibility</p:attrName>
                                        </p:attrNameLst>
                                      </p:cBhvr>
                                      <p:to>
                                        <p:strVal val="hidden"/>
                                      </p:to>
                                    </p:set>
                                  </p:childTnLst>
                                </p:cTn>
                              </p:par>
                            </p:childTnLst>
                          </p:cTn>
                        </p:par>
                        <p:par>
                          <p:cTn id="43" fill="hold" nodeType="afterGroup">
                            <p:stCondLst>
                              <p:cond delay="500"/>
                            </p:stCondLst>
                            <p:childTnLst>
                              <p:par>
                                <p:cTn id="44" presetID="3" presetClass="entr" presetSubtype="10" fill="hold" grpId="0" nodeType="afterEffect">
                                  <p:stCondLst>
                                    <p:cond delay="0"/>
                                  </p:stCondLst>
                                  <p:childTnLst>
                                    <p:set>
                                      <p:cBhvr>
                                        <p:cTn id="45" dur="1" fill="hold">
                                          <p:stCondLst>
                                            <p:cond delay="0"/>
                                          </p:stCondLst>
                                        </p:cTn>
                                        <p:tgtEl>
                                          <p:spTgt spid="5130"/>
                                        </p:tgtEl>
                                        <p:attrNameLst>
                                          <p:attrName>style.visibility</p:attrName>
                                        </p:attrNameLst>
                                      </p:cBhvr>
                                      <p:to>
                                        <p:strVal val="visible"/>
                                      </p:to>
                                    </p:set>
                                    <p:animEffect transition="in" filter="blinds(horizontal)">
                                      <p:cBhvr>
                                        <p:cTn id="46" dur="500"/>
                                        <p:tgtEl>
                                          <p:spTgt spid="513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5133"/>
                                        </p:tgtEl>
                                        <p:attrNameLst>
                                          <p:attrName>style.visibility</p:attrName>
                                        </p:attrNameLst>
                                      </p:cBhvr>
                                      <p:to>
                                        <p:strVal val="visible"/>
                                      </p:to>
                                    </p:set>
                                    <p:animEffect transition="in" filter="box(in)">
                                      <p:cBhvr>
                                        <p:cTn id="51" dur="5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P spid="5128" grpId="1"/>
      <p:bldP spid="5129" grpId="0"/>
      <p:bldP spid="5129" grpId="1"/>
      <p:bldP spid="5130" grpId="0"/>
      <p:bldP spid="5131" grpId="0" animBg="1"/>
      <p:bldP spid="5131" grpId="1" animBg="1"/>
      <p:bldP spid="5132" grpId="0" animBg="1"/>
      <p:bldP spid="5132" grpId="1" animBg="1"/>
      <p:bldP spid="51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3657600" y="381000"/>
            <a:ext cx="3124200" cy="519113"/>
          </a:xfrm>
          <a:prstGeom prst="rect">
            <a:avLst/>
          </a:prstGeom>
          <a:noFill/>
          <a:ln w="9525">
            <a:noFill/>
            <a:miter lim="800000"/>
            <a:headEnd/>
            <a:tailEnd/>
          </a:ln>
        </p:spPr>
        <p:txBody>
          <a:bodyPr>
            <a:spAutoFit/>
          </a:bodyPr>
          <a:lstStyle/>
          <a:p>
            <a:pPr eaLnBrk="0" hangingPunct="0">
              <a:spcBef>
                <a:spcPct val="50000"/>
              </a:spcBef>
            </a:pPr>
            <a:r>
              <a:rPr lang="en-US" sz="2800" b="1" u="sng">
                <a:solidFill>
                  <a:srgbClr val="0000FF"/>
                </a:solidFill>
                <a:latin typeface="Arial" charset="0"/>
              </a:rPr>
              <a:t>Đạo đức</a:t>
            </a:r>
          </a:p>
        </p:txBody>
      </p:sp>
      <p:sp>
        <p:nvSpPr>
          <p:cNvPr id="10248" name="Text Box 8"/>
          <p:cNvSpPr txBox="1">
            <a:spLocks noChangeArrowheads="1"/>
          </p:cNvSpPr>
          <p:nvPr/>
        </p:nvSpPr>
        <p:spPr bwMode="auto">
          <a:xfrm>
            <a:off x="228600" y="2209800"/>
            <a:ext cx="9144000" cy="1311275"/>
          </a:xfrm>
          <a:prstGeom prst="rect">
            <a:avLst/>
          </a:prstGeom>
          <a:noFill/>
          <a:ln w="9525">
            <a:noFill/>
            <a:miter lim="800000"/>
            <a:headEnd/>
            <a:tailEnd/>
          </a:ln>
        </p:spPr>
        <p:txBody>
          <a:bodyPr>
            <a:spAutoFit/>
          </a:bodyPr>
          <a:lstStyle/>
          <a:p>
            <a:pPr eaLnBrk="0" hangingPunct="0">
              <a:spcBef>
                <a:spcPct val="50000"/>
              </a:spcBef>
            </a:pPr>
            <a:r>
              <a:rPr lang="en-US" sz="2800" b="1">
                <a:solidFill>
                  <a:srgbClr val="0000FF"/>
                </a:solidFill>
                <a:latin typeface="Arial" charset="0"/>
              </a:rPr>
              <a:t> </a:t>
            </a:r>
            <a:r>
              <a:rPr lang="en-US" sz="3200" b="1">
                <a:solidFill>
                  <a:srgbClr val="0000FF"/>
                </a:solidFill>
                <a:latin typeface="Arial" charset="0"/>
              </a:rPr>
              <a:t>Em học được điều gì từ các bạn nhỏ trong </a:t>
            </a:r>
          </a:p>
          <a:p>
            <a:pPr eaLnBrk="0" hangingPunct="0">
              <a:spcBef>
                <a:spcPct val="50000"/>
              </a:spcBef>
            </a:pPr>
            <a:r>
              <a:rPr lang="en-US" sz="3200" b="1">
                <a:solidFill>
                  <a:srgbClr val="0000FF"/>
                </a:solidFill>
                <a:latin typeface="Arial" charset="0"/>
              </a:rPr>
              <a:t>truyện?</a:t>
            </a:r>
          </a:p>
        </p:txBody>
      </p:sp>
      <p:sp>
        <p:nvSpPr>
          <p:cNvPr id="10249" name="Text Box 9"/>
          <p:cNvSpPr txBox="1">
            <a:spLocks noChangeArrowheads="1"/>
          </p:cNvSpPr>
          <p:nvPr/>
        </p:nvSpPr>
        <p:spPr bwMode="auto">
          <a:xfrm>
            <a:off x="381000" y="3581400"/>
            <a:ext cx="8001000" cy="3046413"/>
          </a:xfrm>
          <a:prstGeom prst="rect">
            <a:avLst/>
          </a:prstGeom>
          <a:noFill/>
          <a:ln w="38100" cmpd="dbl">
            <a:solidFill>
              <a:srgbClr val="FF0000"/>
            </a:solidFill>
            <a:miter lim="800000"/>
            <a:headEnd/>
            <a:tailEnd/>
          </a:ln>
        </p:spPr>
        <p:txBody>
          <a:bodyPr>
            <a:spAutoFit/>
          </a:bodyPr>
          <a:lstStyle/>
          <a:p>
            <a:pPr>
              <a:spcBef>
                <a:spcPct val="50000"/>
              </a:spcBef>
            </a:pPr>
            <a:r>
              <a:rPr lang="en-US" sz="3200">
                <a:latin typeface="Arial" charset="0"/>
              </a:rPr>
              <a:t>Em học được:</a:t>
            </a:r>
          </a:p>
          <a:p>
            <a:pPr>
              <a:spcBef>
                <a:spcPct val="50000"/>
              </a:spcBef>
              <a:buFontTx/>
              <a:buChar char="-"/>
            </a:pPr>
            <a:r>
              <a:rPr lang="en-US" sz="3200">
                <a:latin typeface="Arial" charset="0"/>
              </a:rPr>
              <a:t> Phải quan tâm giúp đỡ người già, em nhỏ.</a:t>
            </a:r>
          </a:p>
          <a:p>
            <a:pPr>
              <a:spcBef>
                <a:spcPct val="50000"/>
              </a:spcBef>
              <a:buFontTx/>
              <a:buChar char="-"/>
            </a:pPr>
            <a:r>
              <a:rPr lang="en-US" sz="3200">
                <a:latin typeface="Arial" charset="0"/>
              </a:rPr>
              <a:t> Kính già, yêu trẻ là biểu hiện tình cảm tốt đẹp giữa con người với con người.</a:t>
            </a:r>
          </a:p>
        </p:txBody>
      </p:sp>
      <p:sp>
        <p:nvSpPr>
          <p:cNvPr id="12293" name="AutoShape 14"/>
          <p:cNvSpPr>
            <a:spLocks noChangeArrowheads="1"/>
          </p:cNvSpPr>
          <p:nvPr/>
        </p:nvSpPr>
        <p:spPr bwMode="auto">
          <a:xfrm>
            <a:off x="228600" y="1524000"/>
            <a:ext cx="8534400" cy="609600"/>
          </a:xfrm>
          <a:prstGeom prst="flowChartAlternateProcess">
            <a:avLst/>
          </a:prstGeom>
          <a:solidFill>
            <a:srgbClr val="3399FF"/>
          </a:solidFill>
          <a:ln w="9525">
            <a:solidFill>
              <a:schemeClr val="tx1"/>
            </a:solidFill>
            <a:miter lim="800000"/>
            <a:headEnd/>
            <a:tailEnd/>
          </a:ln>
        </p:spPr>
        <p:txBody>
          <a:bodyPr wrap="none" anchor="ctr"/>
          <a:lstStyle/>
          <a:p>
            <a:pPr algn="ctr"/>
            <a:r>
              <a:rPr lang="en-US" sz="2800" b="1" u="sng">
                <a:solidFill>
                  <a:schemeClr val="bg1"/>
                </a:solidFill>
                <a:latin typeface="Arial" charset="0"/>
              </a:rPr>
              <a:t>Hoạt </a:t>
            </a:r>
            <a:r>
              <a:rPr lang="vi-VN" sz="2800" b="1" u="sng">
                <a:solidFill>
                  <a:schemeClr val="bg1"/>
                </a:solidFill>
                <a:latin typeface="Arial" charset="0"/>
              </a:rPr>
              <a:t>đ</a:t>
            </a:r>
            <a:r>
              <a:rPr lang="en-US" sz="2800" b="1" u="sng">
                <a:solidFill>
                  <a:schemeClr val="bg1"/>
                </a:solidFill>
                <a:latin typeface="Arial" charset="0"/>
              </a:rPr>
              <a:t>ộng 1</a:t>
            </a:r>
            <a:r>
              <a:rPr lang="en-US" sz="2800" b="1">
                <a:solidFill>
                  <a:schemeClr val="bg1"/>
                </a:solidFill>
                <a:latin typeface="Arial" charset="0"/>
              </a:rPr>
              <a:t>: Tìm hiểu truyện “Sau </a:t>
            </a:r>
            <a:r>
              <a:rPr lang="vi-VN" sz="2800" b="1">
                <a:solidFill>
                  <a:schemeClr val="bg1"/>
                </a:solidFill>
                <a:latin typeface="Arial" charset="0"/>
              </a:rPr>
              <a:t>đ</a:t>
            </a:r>
            <a:r>
              <a:rPr lang="en-US" sz="2800" b="1">
                <a:solidFill>
                  <a:schemeClr val="bg1"/>
                </a:solidFill>
                <a:latin typeface="Arial" charset="0"/>
              </a:rPr>
              <a:t>êm m</a:t>
            </a:r>
            <a:r>
              <a:rPr lang="vi-VN" sz="2800" b="1">
                <a:solidFill>
                  <a:schemeClr val="bg1"/>
                </a:solidFill>
                <a:latin typeface="Arial" charset="0"/>
              </a:rPr>
              <a:t>ư</a:t>
            </a:r>
            <a:r>
              <a:rPr lang="en-US" sz="2800" b="1">
                <a:solidFill>
                  <a:schemeClr val="bg1"/>
                </a:solidFill>
                <a:latin typeface="Arial" charset="0"/>
              </a:rPr>
              <a:t>a”</a:t>
            </a:r>
          </a:p>
        </p:txBody>
      </p:sp>
      <p:sp>
        <p:nvSpPr>
          <p:cNvPr id="12294" name="Text Box 15"/>
          <p:cNvSpPr txBox="1">
            <a:spLocks noChangeArrowheads="1"/>
          </p:cNvSpPr>
          <p:nvPr/>
        </p:nvSpPr>
        <p:spPr bwMode="auto">
          <a:xfrm>
            <a:off x="2362200" y="762000"/>
            <a:ext cx="5257800" cy="646113"/>
          </a:xfrm>
          <a:prstGeom prst="rect">
            <a:avLst/>
          </a:prstGeom>
          <a:noFill/>
          <a:ln w="9525">
            <a:noFill/>
            <a:miter lim="800000"/>
            <a:headEnd/>
            <a:tailEnd/>
          </a:ln>
        </p:spPr>
        <p:txBody>
          <a:bodyPr>
            <a:spAutoFit/>
          </a:bodyPr>
          <a:lstStyle/>
          <a:p>
            <a:pPr eaLnBrk="0" hangingPunct="0">
              <a:spcBef>
                <a:spcPct val="50000"/>
              </a:spcBef>
            </a:pPr>
            <a:r>
              <a:rPr lang="en-US" sz="3600" b="1">
                <a:solidFill>
                  <a:schemeClr val="hlink"/>
                </a:solidFill>
                <a:latin typeface="Arial" charset="0"/>
              </a:rPr>
              <a:t>Kính già, yêu trẻ (tiết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fade">
                                      <p:cBhvr>
                                        <p:cTn id="7" dur="1000"/>
                                        <p:tgtEl>
                                          <p:spTgt spid="10248"/>
                                        </p:tgtEl>
                                      </p:cBhvr>
                                    </p:animEffect>
                                    <p:anim calcmode="lin" valueType="num">
                                      <p:cBhvr>
                                        <p:cTn id="8" dur="1000" fill="hold"/>
                                        <p:tgtEl>
                                          <p:spTgt spid="10248"/>
                                        </p:tgtEl>
                                        <p:attrNameLst>
                                          <p:attrName>ppt_x</p:attrName>
                                        </p:attrNameLst>
                                      </p:cBhvr>
                                      <p:tavLst>
                                        <p:tav tm="0">
                                          <p:val>
                                            <p:strVal val="#ppt_x"/>
                                          </p:val>
                                        </p:tav>
                                        <p:tav tm="100000">
                                          <p:val>
                                            <p:strVal val="#ppt_x"/>
                                          </p:val>
                                        </p:tav>
                                      </p:tavLst>
                                    </p:anim>
                                    <p:anim calcmode="lin" valueType="num">
                                      <p:cBhvr>
                                        <p:cTn id="9" dur="900" decel="100000" fill="hold"/>
                                        <p:tgtEl>
                                          <p:spTgt spid="1024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4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249"/>
                                        </p:tgtEl>
                                        <p:attrNameLst>
                                          <p:attrName>style.visibility</p:attrName>
                                        </p:attrNameLst>
                                      </p:cBhvr>
                                      <p:to>
                                        <p:strVal val="visible"/>
                                      </p:to>
                                    </p:set>
                                    <p:anim calcmode="lin" valueType="num">
                                      <p:cBhvr additive="base">
                                        <p:cTn id="15" dur="500" fill="hold"/>
                                        <p:tgtEl>
                                          <p:spTgt spid="10249"/>
                                        </p:tgtEl>
                                        <p:attrNameLst>
                                          <p:attrName>ppt_x</p:attrName>
                                        </p:attrNameLst>
                                      </p:cBhvr>
                                      <p:tavLst>
                                        <p:tav tm="0">
                                          <p:val>
                                            <p:strVal val="#ppt_x"/>
                                          </p:val>
                                        </p:tav>
                                        <p:tav tm="100000">
                                          <p:val>
                                            <p:strVal val="#ppt_x"/>
                                          </p:val>
                                        </p:tav>
                                      </p:tavLst>
                                    </p:anim>
                                    <p:anim calcmode="lin" valueType="num">
                                      <p:cBhvr additive="base">
                                        <p:cTn id="16" dur="500" fill="hold"/>
                                        <p:tgtEl>
                                          <p:spTgt spid="102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p:bldP spid="102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3657600" y="1219200"/>
            <a:ext cx="3124200" cy="519113"/>
          </a:xfrm>
          <a:prstGeom prst="rect">
            <a:avLst/>
          </a:prstGeom>
          <a:noFill/>
          <a:ln w="9525">
            <a:noFill/>
            <a:miter lim="800000"/>
            <a:headEnd/>
            <a:tailEnd/>
          </a:ln>
        </p:spPr>
        <p:txBody>
          <a:bodyPr>
            <a:spAutoFit/>
          </a:bodyPr>
          <a:lstStyle/>
          <a:p>
            <a:pPr eaLnBrk="0" hangingPunct="0">
              <a:spcBef>
                <a:spcPct val="50000"/>
              </a:spcBef>
            </a:pPr>
            <a:r>
              <a:rPr lang="en-US" sz="2800" b="1" u="sng">
                <a:solidFill>
                  <a:srgbClr val="0000FF"/>
                </a:solidFill>
                <a:latin typeface="Arial" charset="0"/>
              </a:rPr>
              <a:t>Đạo đức</a:t>
            </a:r>
          </a:p>
        </p:txBody>
      </p:sp>
      <p:sp>
        <p:nvSpPr>
          <p:cNvPr id="15367" name="Rectangle 7"/>
          <p:cNvSpPr>
            <a:spLocks noChangeArrowheads="1"/>
          </p:cNvSpPr>
          <p:nvPr/>
        </p:nvSpPr>
        <p:spPr bwMode="auto">
          <a:xfrm>
            <a:off x="457200" y="3581400"/>
            <a:ext cx="8229600" cy="1295400"/>
          </a:xfrm>
          <a:prstGeom prst="rect">
            <a:avLst/>
          </a:prstGeom>
          <a:noFill/>
          <a:ln w="38100" cap="rnd" cmpd="dbl">
            <a:solidFill>
              <a:srgbClr val="FF0000"/>
            </a:solidFill>
            <a:prstDash val="sysDot"/>
            <a:miter lim="800000"/>
            <a:headEnd/>
            <a:tailEnd/>
          </a:ln>
        </p:spPr>
        <p:txBody>
          <a:bodyPr wrap="none" anchor="ctr"/>
          <a:lstStyle/>
          <a:p>
            <a:r>
              <a:rPr lang="en-US" sz="2800" b="1">
                <a:solidFill>
                  <a:srgbClr val="0000FF"/>
                </a:solidFill>
                <a:latin typeface="Arial" charset="0"/>
              </a:rPr>
              <a:t>Vì sao phải kính trọng người già và yêu thương </a:t>
            </a:r>
          </a:p>
          <a:p>
            <a:r>
              <a:rPr lang="en-US" sz="2800" b="1">
                <a:solidFill>
                  <a:srgbClr val="0000FF"/>
                </a:solidFill>
                <a:latin typeface="Arial" charset="0"/>
              </a:rPr>
              <a:t>em nhỏ</a:t>
            </a:r>
            <a:r>
              <a:rPr lang="en-US" sz="3200" b="1">
                <a:solidFill>
                  <a:srgbClr val="0000FF"/>
                </a:solidFill>
                <a:latin typeface="Arial" charset="0"/>
              </a:rPr>
              <a:t>?</a:t>
            </a:r>
          </a:p>
        </p:txBody>
      </p:sp>
      <p:sp>
        <p:nvSpPr>
          <p:cNvPr id="13316" name="AutoShape 10"/>
          <p:cNvSpPr>
            <a:spLocks noChangeArrowheads="1"/>
          </p:cNvSpPr>
          <p:nvPr/>
        </p:nvSpPr>
        <p:spPr bwMode="auto">
          <a:xfrm>
            <a:off x="381000" y="2590800"/>
            <a:ext cx="8458200" cy="609600"/>
          </a:xfrm>
          <a:prstGeom prst="flowChartAlternateProcess">
            <a:avLst/>
          </a:prstGeom>
          <a:solidFill>
            <a:srgbClr val="3399FF"/>
          </a:solidFill>
          <a:ln w="9525">
            <a:solidFill>
              <a:schemeClr val="tx1"/>
            </a:solidFill>
            <a:miter lim="800000"/>
            <a:headEnd/>
            <a:tailEnd/>
          </a:ln>
        </p:spPr>
        <p:txBody>
          <a:bodyPr wrap="none" anchor="ctr"/>
          <a:lstStyle/>
          <a:p>
            <a:pPr algn="ctr"/>
            <a:r>
              <a:rPr lang="en-US" sz="2800" b="1" u="sng">
                <a:solidFill>
                  <a:schemeClr val="bg1"/>
                </a:solidFill>
                <a:latin typeface="Arial" charset="0"/>
              </a:rPr>
              <a:t>Hoạt </a:t>
            </a:r>
            <a:r>
              <a:rPr lang="vi-VN" sz="2800" b="1" u="sng">
                <a:solidFill>
                  <a:schemeClr val="bg1"/>
                </a:solidFill>
                <a:latin typeface="Arial" charset="0"/>
              </a:rPr>
              <a:t>đ</a:t>
            </a:r>
            <a:r>
              <a:rPr lang="en-US" sz="2800" b="1" u="sng">
                <a:solidFill>
                  <a:schemeClr val="bg1"/>
                </a:solidFill>
                <a:latin typeface="Arial" charset="0"/>
              </a:rPr>
              <a:t>ộng 1</a:t>
            </a:r>
            <a:r>
              <a:rPr lang="en-US" sz="2800" b="1">
                <a:solidFill>
                  <a:schemeClr val="bg1"/>
                </a:solidFill>
                <a:latin typeface="Arial" charset="0"/>
              </a:rPr>
              <a:t>: Tìm hiểu truyện “Sau </a:t>
            </a:r>
            <a:r>
              <a:rPr lang="vi-VN" sz="2800" b="1">
                <a:solidFill>
                  <a:schemeClr val="bg1"/>
                </a:solidFill>
                <a:latin typeface="Arial" charset="0"/>
              </a:rPr>
              <a:t>đ</a:t>
            </a:r>
            <a:r>
              <a:rPr lang="en-US" sz="2800" b="1">
                <a:solidFill>
                  <a:schemeClr val="bg1"/>
                </a:solidFill>
                <a:latin typeface="Arial" charset="0"/>
              </a:rPr>
              <a:t>êm m</a:t>
            </a:r>
            <a:r>
              <a:rPr lang="vi-VN" sz="2800" b="1">
                <a:solidFill>
                  <a:schemeClr val="bg1"/>
                </a:solidFill>
                <a:latin typeface="Arial" charset="0"/>
              </a:rPr>
              <a:t>ư</a:t>
            </a:r>
            <a:r>
              <a:rPr lang="en-US" sz="2800" b="1">
                <a:solidFill>
                  <a:schemeClr val="bg1"/>
                </a:solidFill>
                <a:latin typeface="Arial" charset="0"/>
              </a:rPr>
              <a:t>a”</a:t>
            </a:r>
          </a:p>
        </p:txBody>
      </p:sp>
      <p:sp>
        <p:nvSpPr>
          <p:cNvPr id="13317" name="Text Box 11"/>
          <p:cNvSpPr txBox="1">
            <a:spLocks noChangeArrowheads="1"/>
          </p:cNvSpPr>
          <p:nvPr/>
        </p:nvSpPr>
        <p:spPr bwMode="auto">
          <a:xfrm>
            <a:off x="2438400" y="1676400"/>
            <a:ext cx="5486400" cy="646113"/>
          </a:xfrm>
          <a:prstGeom prst="rect">
            <a:avLst/>
          </a:prstGeom>
          <a:noFill/>
          <a:ln w="9525">
            <a:noFill/>
            <a:miter lim="800000"/>
            <a:headEnd/>
            <a:tailEnd/>
          </a:ln>
        </p:spPr>
        <p:txBody>
          <a:bodyPr>
            <a:spAutoFit/>
          </a:bodyPr>
          <a:lstStyle/>
          <a:p>
            <a:pPr eaLnBrk="0" hangingPunct="0">
              <a:spcBef>
                <a:spcPct val="50000"/>
              </a:spcBef>
            </a:pPr>
            <a:r>
              <a:rPr lang="en-US" sz="3600" b="1">
                <a:solidFill>
                  <a:schemeClr val="hlink"/>
                </a:solidFill>
                <a:latin typeface="Arial" charset="0"/>
              </a:rPr>
              <a:t>Kính già, yêu trẻ (tiết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checkerboard(across)">
                                      <p:cBhvr>
                                        <p:cTn id="7"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3581400" y="914400"/>
            <a:ext cx="3124200" cy="519113"/>
          </a:xfrm>
          <a:prstGeom prst="rect">
            <a:avLst/>
          </a:prstGeom>
          <a:noFill/>
          <a:ln w="9525">
            <a:noFill/>
            <a:miter lim="800000"/>
            <a:headEnd/>
            <a:tailEnd/>
          </a:ln>
        </p:spPr>
        <p:txBody>
          <a:bodyPr>
            <a:spAutoFit/>
          </a:bodyPr>
          <a:lstStyle/>
          <a:p>
            <a:pPr eaLnBrk="0" hangingPunct="0">
              <a:spcBef>
                <a:spcPct val="50000"/>
              </a:spcBef>
            </a:pPr>
            <a:r>
              <a:rPr lang="en-US" sz="2800" b="1" u="sng">
                <a:solidFill>
                  <a:srgbClr val="0000FF"/>
                </a:solidFill>
                <a:latin typeface="Arial" charset="0"/>
              </a:rPr>
              <a:t>Đạo đức</a:t>
            </a:r>
          </a:p>
        </p:txBody>
      </p:sp>
      <p:sp>
        <p:nvSpPr>
          <p:cNvPr id="6151" name="AutoShape 7"/>
          <p:cNvSpPr>
            <a:spLocks noChangeArrowheads="1"/>
          </p:cNvSpPr>
          <p:nvPr/>
        </p:nvSpPr>
        <p:spPr bwMode="auto">
          <a:xfrm>
            <a:off x="100013" y="2971800"/>
            <a:ext cx="8839200" cy="3581400"/>
          </a:xfrm>
          <a:prstGeom prst="horizontalScroll">
            <a:avLst>
              <a:gd name="adj" fmla="val 12500"/>
            </a:avLst>
          </a:prstGeom>
          <a:solidFill>
            <a:schemeClr val="accent1"/>
          </a:solidFill>
          <a:ln w="9525">
            <a:solidFill>
              <a:schemeClr val="tx1"/>
            </a:solidFill>
            <a:round/>
            <a:headEnd/>
            <a:tailEnd/>
          </a:ln>
        </p:spPr>
        <p:txBody>
          <a:bodyPr wrap="none" anchor="ctr"/>
          <a:lstStyle/>
          <a:p>
            <a:pPr algn="ctr"/>
            <a:endParaRPr lang="en-US">
              <a:latin typeface="Arial" charset="0"/>
            </a:endParaRPr>
          </a:p>
        </p:txBody>
      </p:sp>
      <p:sp>
        <p:nvSpPr>
          <p:cNvPr id="6152" name="Text Box 8"/>
          <p:cNvSpPr txBox="1">
            <a:spLocks noChangeArrowheads="1"/>
          </p:cNvSpPr>
          <p:nvPr/>
        </p:nvSpPr>
        <p:spPr bwMode="auto">
          <a:xfrm>
            <a:off x="685800" y="3429000"/>
            <a:ext cx="8458200" cy="2492375"/>
          </a:xfrm>
          <a:prstGeom prst="rect">
            <a:avLst/>
          </a:prstGeom>
          <a:noFill/>
          <a:ln w="9525">
            <a:noFill/>
            <a:miter lim="800000"/>
            <a:headEnd/>
            <a:tailEnd/>
          </a:ln>
        </p:spPr>
        <p:txBody>
          <a:bodyPr>
            <a:spAutoFit/>
          </a:bodyPr>
          <a:lstStyle/>
          <a:p>
            <a:pPr>
              <a:spcBef>
                <a:spcPct val="50000"/>
              </a:spcBef>
            </a:pPr>
            <a:r>
              <a:rPr lang="en-US" sz="2600" b="1" u="sng">
                <a:solidFill>
                  <a:srgbClr val="FF0000"/>
                </a:solidFill>
                <a:latin typeface="Arial" charset="0"/>
              </a:rPr>
              <a:t>Ghi nhớ</a:t>
            </a:r>
            <a:r>
              <a:rPr lang="en-US" sz="2600" b="1">
                <a:solidFill>
                  <a:srgbClr val="FF0000"/>
                </a:solidFill>
                <a:latin typeface="Arial" charset="0"/>
              </a:rPr>
              <a:t>:</a:t>
            </a:r>
            <a:r>
              <a:rPr lang="en-US" sz="2600">
                <a:solidFill>
                  <a:srgbClr val="0000FF"/>
                </a:solidFill>
                <a:latin typeface="Arial" charset="0"/>
              </a:rPr>
              <a:t> </a:t>
            </a:r>
            <a:r>
              <a:rPr lang="en-US" sz="2600" b="1">
                <a:latin typeface="Arial" charset="0"/>
              </a:rPr>
              <a:t>Người già và trẻ em là những người cần được quan tâm, giúp đỡ ở mọi nơi, mọi lúc. Kính già, yêu trẻ là truyền thống tốt đẹp của dân tộc ta.</a:t>
            </a:r>
          </a:p>
          <a:p>
            <a:pPr eaLnBrk="0" hangingPunct="0">
              <a:spcBef>
                <a:spcPct val="50000"/>
              </a:spcBef>
            </a:pPr>
            <a:r>
              <a:rPr lang="en-US" sz="2600" b="1">
                <a:latin typeface="Arial" charset="0"/>
              </a:rPr>
              <a:t>        Yêu trẻ, trẻ đến nhà; Kính già, già để tuổi cho.</a:t>
            </a:r>
          </a:p>
          <a:p>
            <a:pPr eaLnBrk="0" hangingPunct="0">
              <a:spcBef>
                <a:spcPct val="50000"/>
              </a:spcBef>
            </a:pPr>
            <a:r>
              <a:rPr lang="en-US" sz="2600" b="1">
                <a:latin typeface="Arial" charset="0"/>
              </a:rPr>
              <a:t>                                                  Tục ngữ</a:t>
            </a:r>
          </a:p>
        </p:txBody>
      </p:sp>
      <p:pic>
        <p:nvPicPr>
          <p:cNvPr id="14341" name="Picture 12" descr="15"/>
          <p:cNvPicPr>
            <a:picLocks noChangeAspect="1" noChangeArrowheads="1"/>
          </p:cNvPicPr>
          <p:nvPr/>
        </p:nvPicPr>
        <p:blipFill>
          <a:blip r:embed="rId2"/>
          <a:srcRect/>
          <a:stretch>
            <a:fillRect/>
          </a:stretch>
        </p:blipFill>
        <p:spPr bwMode="auto">
          <a:xfrm>
            <a:off x="0" y="-152400"/>
            <a:ext cx="9144000" cy="762000"/>
          </a:xfrm>
          <a:prstGeom prst="rect">
            <a:avLst/>
          </a:prstGeom>
          <a:noFill/>
          <a:ln w="9525">
            <a:noFill/>
            <a:miter lim="800000"/>
            <a:headEnd/>
            <a:tailEnd/>
          </a:ln>
        </p:spPr>
      </p:pic>
      <p:pic>
        <p:nvPicPr>
          <p:cNvPr id="14342" name="Picture 13" descr="15"/>
          <p:cNvPicPr>
            <a:picLocks noChangeAspect="1" noChangeArrowheads="1"/>
          </p:cNvPicPr>
          <p:nvPr/>
        </p:nvPicPr>
        <p:blipFill>
          <a:blip r:embed="rId3"/>
          <a:srcRect/>
          <a:stretch>
            <a:fillRect/>
          </a:stretch>
        </p:blipFill>
        <p:spPr bwMode="auto">
          <a:xfrm>
            <a:off x="-381000" y="0"/>
            <a:ext cx="762000" cy="6858000"/>
          </a:xfrm>
          <a:prstGeom prst="rect">
            <a:avLst/>
          </a:prstGeom>
          <a:noFill/>
          <a:ln w="9525">
            <a:noFill/>
            <a:miter lim="800000"/>
            <a:headEnd/>
            <a:tailEnd/>
          </a:ln>
        </p:spPr>
      </p:pic>
      <p:pic>
        <p:nvPicPr>
          <p:cNvPr id="14343" name="Picture 14" descr="15"/>
          <p:cNvPicPr>
            <a:picLocks noChangeAspect="1" noChangeArrowheads="1"/>
          </p:cNvPicPr>
          <p:nvPr/>
        </p:nvPicPr>
        <p:blipFill>
          <a:blip r:embed="rId4"/>
          <a:srcRect/>
          <a:stretch>
            <a:fillRect/>
          </a:stretch>
        </p:blipFill>
        <p:spPr bwMode="auto">
          <a:xfrm>
            <a:off x="8763000" y="228600"/>
            <a:ext cx="762000" cy="6781800"/>
          </a:xfrm>
          <a:prstGeom prst="rect">
            <a:avLst/>
          </a:prstGeom>
          <a:noFill/>
          <a:ln w="9525">
            <a:noFill/>
            <a:miter lim="800000"/>
            <a:headEnd/>
            <a:tailEnd/>
          </a:ln>
        </p:spPr>
      </p:pic>
      <p:pic>
        <p:nvPicPr>
          <p:cNvPr id="14344" name="Picture 15" descr="15"/>
          <p:cNvPicPr>
            <a:picLocks noChangeAspect="1" noChangeArrowheads="1"/>
          </p:cNvPicPr>
          <p:nvPr/>
        </p:nvPicPr>
        <p:blipFill>
          <a:blip r:embed="rId2"/>
          <a:srcRect/>
          <a:stretch>
            <a:fillRect/>
          </a:stretch>
        </p:blipFill>
        <p:spPr bwMode="auto">
          <a:xfrm>
            <a:off x="0" y="6491288"/>
            <a:ext cx="8915400" cy="533400"/>
          </a:xfrm>
          <a:prstGeom prst="rect">
            <a:avLst/>
          </a:prstGeom>
          <a:noFill/>
          <a:ln w="9525">
            <a:noFill/>
            <a:miter lim="800000"/>
            <a:headEnd/>
            <a:tailEnd/>
          </a:ln>
        </p:spPr>
      </p:pic>
      <p:sp>
        <p:nvSpPr>
          <p:cNvPr id="14345" name="AutoShape 16"/>
          <p:cNvSpPr>
            <a:spLocks noChangeArrowheads="1"/>
          </p:cNvSpPr>
          <p:nvPr/>
        </p:nvSpPr>
        <p:spPr bwMode="auto">
          <a:xfrm>
            <a:off x="152400" y="2209800"/>
            <a:ext cx="8763000" cy="609600"/>
          </a:xfrm>
          <a:prstGeom prst="flowChartAlternateProcess">
            <a:avLst/>
          </a:prstGeom>
          <a:solidFill>
            <a:srgbClr val="3399FF"/>
          </a:solidFill>
          <a:ln w="9525">
            <a:solidFill>
              <a:schemeClr val="tx1"/>
            </a:solidFill>
            <a:miter lim="800000"/>
            <a:headEnd/>
            <a:tailEnd/>
          </a:ln>
        </p:spPr>
        <p:txBody>
          <a:bodyPr wrap="none" anchor="ctr"/>
          <a:lstStyle/>
          <a:p>
            <a:pPr algn="ctr"/>
            <a:r>
              <a:rPr lang="en-US" sz="2800" b="1" u="sng">
                <a:solidFill>
                  <a:schemeClr val="bg1"/>
                </a:solidFill>
                <a:latin typeface="Arial" charset="0"/>
              </a:rPr>
              <a:t>Hoạt </a:t>
            </a:r>
            <a:r>
              <a:rPr lang="vi-VN" sz="2800" b="1" u="sng">
                <a:solidFill>
                  <a:schemeClr val="bg1"/>
                </a:solidFill>
                <a:latin typeface="Arial" charset="0"/>
              </a:rPr>
              <a:t>đ</a:t>
            </a:r>
            <a:r>
              <a:rPr lang="en-US" sz="2800" b="1" u="sng">
                <a:solidFill>
                  <a:schemeClr val="bg1"/>
                </a:solidFill>
                <a:latin typeface="Arial" charset="0"/>
              </a:rPr>
              <a:t>ộng 1</a:t>
            </a:r>
            <a:r>
              <a:rPr lang="en-US" sz="2800" b="1">
                <a:solidFill>
                  <a:schemeClr val="bg1"/>
                </a:solidFill>
                <a:latin typeface="Arial" charset="0"/>
              </a:rPr>
              <a:t>: Tìm hiểu truyện “Sau </a:t>
            </a:r>
            <a:r>
              <a:rPr lang="vi-VN" sz="2800" b="1">
                <a:solidFill>
                  <a:schemeClr val="bg1"/>
                </a:solidFill>
                <a:latin typeface="Arial" charset="0"/>
              </a:rPr>
              <a:t>đ</a:t>
            </a:r>
            <a:r>
              <a:rPr lang="en-US" sz="2800" b="1">
                <a:solidFill>
                  <a:schemeClr val="bg1"/>
                </a:solidFill>
                <a:latin typeface="Arial" charset="0"/>
              </a:rPr>
              <a:t>êm m</a:t>
            </a:r>
            <a:r>
              <a:rPr lang="vi-VN" sz="2800" b="1">
                <a:solidFill>
                  <a:schemeClr val="bg1"/>
                </a:solidFill>
                <a:latin typeface="Arial" charset="0"/>
              </a:rPr>
              <a:t>ư</a:t>
            </a:r>
            <a:r>
              <a:rPr lang="en-US" sz="2800" b="1">
                <a:solidFill>
                  <a:schemeClr val="bg1"/>
                </a:solidFill>
                <a:latin typeface="Arial" charset="0"/>
              </a:rPr>
              <a:t>a”</a:t>
            </a:r>
          </a:p>
        </p:txBody>
      </p:sp>
      <p:sp>
        <p:nvSpPr>
          <p:cNvPr id="14346" name="Text Box 17"/>
          <p:cNvSpPr txBox="1">
            <a:spLocks noChangeArrowheads="1"/>
          </p:cNvSpPr>
          <p:nvPr/>
        </p:nvSpPr>
        <p:spPr bwMode="auto">
          <a:xfrm>
            <a:off x="2438400" y="1447800"/>
            <a:ext cx="5638800" cy="646113"/>
          </a:xfrm>
          <a:prstGeom prst="rect">
            <a:avLst/>
          </a:prstGeom>
          <a:noFill/>
          <a:ln w="9525">
            <a:noFill/>
            <a:miter lim="800000"/>
            <a:headEnd/>
            <a:tailEnd/>
          </a:ln>
        </p:spPr>
        <p:txBody>
          <a:bodyPr>
            <a:spAutoFit/>
          </a:bodyPr>
          <a:lstStyle/>
          <a:p>
            <a:pPr eaLnBrk="0" hangingPunct="0">
              <a:spcBef>
                <a:spcPct val="50000"/>
              </a:spcBef>
            </a:pPr>
            <a:r>
              <a:rPr lang="en-US" sz="3600" b="1">
                <a:solidFill>
                  <a:schemeClr val="hlink"/>
                </a:solidFill>
                <a:latin typeface="Arial" charset="0"/>
              </a:rPr>
              <a:t>Kính già, yêu trẻ (tiết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box(in)">
                                      <p:cBhvr>
                                        <p:cTn id="7" dur="1000"/>
                                        <p:tgtEl>
                                          <p:spTgt spid="615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152"/>
                                        </p:tgtEl>
                                        <p:attrNameLst>
                                          <p:attrName>style.visibility</p:attrName>
                                        </p:attrNameLst>
                                      </p:cBhvr>
                                      <p:to>
                                        <p:strVal val="visible"/>
                                      </p:to>
                                    </p:set>
                                    <p:animEffect transition="in" filter="box(in)">
                                      <p:cBhvr>
                                        <p:cTn id="10" dur="10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nimBg="1"/>
      <p:bldP spid="615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4" name="Rectangle 6"/>
          <p:cNvSpPr>
            <a:spLocks noChangeArrowheads="1"/>
          </p:cNvSpPr>
          <p:nvPr/>
        </p:nvSpPr>
        <p:spPr bwMode="auto">
          <a:xfrm>
            <a:off x="685800" y="2271713"/>
            <a:ext cx="533400" cy="533400"/>
          </a:xfrm>
          <a:prstGeom prst="rect">
            <a:avLst/>
          </a:prstGeom>
          <a:solidFill>
            <a:schemeClr val="bg1"/>
          </a:solidFill>
          <a:ln w="28575">
            <a:solidFill>
              <a:srgbClr val="0000FF"/>
            </a:solidFill>
            <a:miter lim="800000"/>
            <a:headEnd/>
            <a:tailEnd/>
          </a:ln>
        </p:spPr>
        <p:txBody>
          <a:bodyPr wrap="none" anchor="ctr"/>
          <a:lstStyle/>
          <a:p>
            <a:endParaRPr lang="en-US">
              <a:latin typeface="Arial" charset="0"/>
            </a:endParaRPr>
          </a:p>
        </p:txBody>
      </p:sp>
      <p:sp>
        <p:nvSpPr>
          <p:cNvPr id="7175" name="Rectangle 7"/>
          <p:cNvSpPr>
            <a:spLocks noChangeArrowheads="1"/>
          </p:cNvSpPr>
          <p:nvPr/>
        </p:nvSpPr>
        <p:spPr bwMode="auto">
          <a:xfrm>
            <a:off x="685800" y="2971800"/>
            <a:ext cx="533400" cy="533400"/>
          </a:xfrm>
          <a:prstGeom prst="rect">
            <a:avLst/>
          </a:prstGeom>
          <a:solidFill>
            <a:schemeClr val="bg1"/>
          </a:solidFill>
          <a:ln w="28575">
            <a:solidFill>
              <a:srgbClr val="0000FF"/>
            </a:solidFill>
            <a:miter lim="800000"/>
            <a:headEnd/>
            <a:tailEnd/>
          </a:ln>
        </p:spPr>
        <p:txBody>
          <a:bodyPr wrap="none" anchor="ctr"/>
          <a:lstStyle/>
          <a:p>
            <a:endParaRPr lang="en-US">
              <a:latin typeface="Arial" charset="0"/>
            </a:endParaRPr>
          </a:p>
        </p:txBody>
      </p:sp>
      <p:sp>
        <p:nvSpPr>
          <p:cNvPr id="7176" name="Rectangle 8"/>
          <p:cNvSpPr>
            <a:spLocks noChangeArrowheads="1"/>
          </p:cNvSpPr>
          <p:nvPr/>
        </p:nvSpPr>
        <p:spPr bwMode="auto">
          <a:xfrm>
            <a:off x="685800" y="3657600"/>
            <a:ext cx="533400" cy="533400"/>
          </a:xfrm>
          <a:prstGeom prst="rect">
            <a:avLst/>
          </a:prstGeom>
          <a:solidFill>
            <a:schemeClr val="bg1"/>
          </a:solidFill>
          <a:ln w="28575">
            <a:solidFill>
              <a:srgbClr val="0000FF"/>
            </a:solidFill>
            <a:miter lim="800000"/>
            <a:headEnd/>
            <a:tailEnd/>
          </a:ln>
        </p:spPr>
        <p:txBody>
          <a:bodyPr wrap="none" anchor="ctr"/>
          <a:lstStyle/>
          <a:p>
            <a:endParaRPr lang="en-US">
              <a:latin typeface="Arial" charset="0"/>
            </a:endParaRPr>
          </a:p>
        </p:txBody>
      </p:sp>
      <p:sp>
        <p:nvSpPr>
          <p:cNvPr id="7177" name="Rectangle 9"/>
          <p:cNvSpPr>
            <a:spLocks noChangeArrowheads="1"/>
          </p:cNvSpPr>
          <p:nvPr/>
        </p:nvSpPr>
        <p:spPr bwMode="auto">
          <a:xfrm>
            <a:off x="685800" y="4343400"/>
            <a:ext cx="533400" cy="533400"/>
          </a:xfrm>
          <a:prstGeom prst="rect">
            <a:avLst/>
          </a:prstGeom>
          <a:solidFill>
            <a:schemeClr val="bg1"/>
          </a:solidFill>
          <a:ln w="28575">
            <a:solidFill>
              <a:srgbClr val="0000FF"/>
            </a:solidFill>
            <a:miter lim="800000"/>
            <a:headEnd/>
            <a:tailEnd/>
          </a:ln>
        </p:spPr>
        <p:txBody>
          <a:bodyPr wrap="none" anchor="ctr"/>
          <a:lstStyle/>
          <a:p>
            <a:endParaRPr lang="en-US">
              <a:latin typeface="Arial" charset="0"/>
            </a:endParaRPr>
          </a:p>
        </p:txBody>
      </p:sp>
      <p:sp>
        <p:nvSpPr>
          <p:cNvPr id="7178" name="Text Box 10"/>
          <p:cNvSpPr txBox="1">
            <a:spLocks noChangeArrowheads="1"/>
          </p:cNvSpPr>
          <p:nvPr/>
        </p:nvSpPr>
        <p:spPr bwMode="auto">
          <a:xfrm>
            <a:off x="1371600" y="2209800"/>
            <a:ext cx="7543800" cy="519113"/>
          </a:xfrm>
          <a:prstGeom prst="rect">
            <a:avLst/>
          </a:prstGeom>
          <a:noFill/>
          <a:ln w="9525">
            <a:noFill/>
            <a:miter lim="800000"/>
            <a:headEnd/>
            <a:tailEnd/>
          </a:ln>
        </p:spPr>
        <p:txBody>
          <a:bodyPr>
            <a:spAutoFit/>
          </a:bodyPr>
          <a:lstStyle/>
          <a:p>
            <a:pPr eaLnBrk="0" hangingPunct="0">
              <a:spcBef>
                <a:spcPct val="50000"/>
              </a:spcBef>
            </a:pPr>
            <a:r>
              <a:rPr lang="en-US" sz="2800">
                <a:solidFill>
                  <a:srgbClr val="0000FF"/>
                </a:solidFill>
                <a:latin typeface="Arial" charset="0"/>
              </a:rPr>
              <a:t>a) Chào hỏi, xưng hô lễ phép với người già.</a:t>
            </a:r>
          </a:p>
        </p:txBody>
      </p:sp>
      <p:sp>
        <p:nvSpPr>
          <p:cNvPr id="7179" name="Text Box 11"/>
          <p:cNvSpPr txBox="1">
            <a:spLocks noChangeArrowheads="1"/>
          </p:cNvSpPr>
          <p:nvPr/>
        </p:nvSpPr>
        <p:spPr bwMode="auto">
          <a:xfrm>
            <a:off x="1371600" y="2971800"/>
            <a:ext cx="7543800" cy="954088"/>
          </a:xfrm>
          <a:prstGeom prst="rect">
            <a:avLst/>
          </a:prstGeom>
          <a:noFill/>
          <a:ln w="9525">
            <a:noFill/>
            <a:miter lim="800000"/>
            <a:headEnd/>
            <a:tailEnd/>
          </a:ln>
        </p:spPr>
        <p:txBody>
          <a:bodyPr>
            <a:spAutoFit/>
          </a:bodyPr>
          <a:lstStyle/>
          <a:p>
            <a:pPr eaLnBrk="0" hangingPunct="0">
              <a:spcBef>
                <a:spcPct val="50000"/>
              </a:spcBef>
            </a:pPr>
            <a:r>
              <a:rPr lang="en-US" sz="2800">
                <a:solidFill>
                  <a:srgbClr val="0000FF"/>
                </a:solidFill>
                <a:latin typeface="Arial" charset="0"/>
              </a:rPr>
              <a:t>b) Dùng hai tay khi đưa vật gì đó cho người già.</a:t>
            </a:r>
          </a:p>
        </p:txBody>
      </p:sp>
      <p:sp>
        <p:nvSpPr>
          <p:cNvPr id="7180" name="Text Box 12"/>
          <p:cNvSpPr txBox="1">
            <a:spLocks noChangeArrowheads="1"/>
          </p:cNvSpPr>
          <p:nvPr/>
        </p:nvSpPr>
        <p:spPr bwMode="auto">
          <a:xfrm>
            <a:off x="1371600" y="3671888"/>
            <a:ext cx="7543800" cy="519112"/>
          </a:xfrm>
          <a:prstGeom prst="rect">
            <a:avLst/>
          </a:prstGeom>
          <a:noFill/>
          <a:ln w="9525">
            <a:noFill/>
            <a:miter lim="800000"/>
            <a:headEnd/>
            <a:tailEnd/>
          </a:ln>
        </p:spPr>
        <p:txBody>
          <a:bodyPr>
            <a:spAutoFit/>
          </a:bodyPr>
          <a:lstStyle/>
          <a:p>
            <a:pPr eaLnBrk="0" hangingPunct="0">
              <a:spcBef>
                <a:spcPct val="50000"/>
              </a:spcBef>
            </a:pPr>
            <a:r>
              <a:rPr lang="en-US" sz="2800">
                <a:solidFill>
                  <a:srgbClr val="0000FF"/>
                </a:solidFill>
                <a:latin typeface="Arial" charset="0"/>
              </a:rPr>
              <a:t>c) Đọc truyện cho em nhỏ nghe.</a:t>
            </a:r>
          </a:p>
        </p:txBody>
      </p:sp>
      <p:sp>
        <p:nvSpPr>
          <p:cNvPr id="7181" name="Text Box 13"/>
          <p:cNvSpPr txBox="1">
            <a:spLocks noChangeArrowheads="1"/>
          </p:cNvSpPr>
          <p:nvPr/>
        </p:nvSpPr>
        <p:spPr bwMode="auto">
          <a:xfrm>
            <a:off x="1371600" y="4357688"/>
            <a:ext cx="7543800" cy="519112"/>
          </a:xfrm>
          <a:prstGeom prst="rect">
            <a:avLst/>
          </a:prstGeom>
          <a:noFill/>
          <a:ln w="9525">
            <a:noFill/>
            <a:miter lim="800000"/>
            <a:headEnd/>
            <a:tailEnd/>
          </a:ln>
        </p:spPr>
        <p:txBody>
          <a:bodyPr>
            <a:spAutoFit/>
          </a:bodyPr>
          <a:lstStyle/>
          <a:p>
            <a:pPr eaLnBrk="0" hangingPunct="0">
              <a:spcBef>
                <a:spcPct val="50000"/>
              </a:spcBef>
            </a:pPr>
            <a:r>
              <a:rPr lang="en-US" sz="2800">
                <a:solidFill>
                  <a:srgbClr val="0000FF"/>
                </a:solidFill>
                <a:latin typeface="Arial" charset="0"/>
              </a:rPr>
              <a:t>d) Quát nạt em bé.</a:t>
            </a:r>
          </a:p>
        </p:txBody>
      </p:sp>
      <p:sp>
        <p:nvSpPr>
          <p:cNvPr id="15370" name="Text Box 18"/>
          <p:cNvSpPr txBox="1">
            <a:spLocks noChangeArrowheads="1"/>
          </p:cNvSpPr>
          <p:nvPr/>
        </p:nvSpPr>
        <p:spPr bwMode="auto">
          <a:xfrm>
            <a:off x="3657600" y="381000"/>
            <a:ext cx="3124200" cy="519113"/>
          </a:xfrm>
          <a:prstGeom prst="rect">
            <a:avLst/>
          </a:prstGeom>
          <a:noFill/>
          <a:ln w="9525">
            <a:noFill/>
            <a:miter lim="800000"/>
            <a:headEnd/>
            <a:tailEnd/>
          </a:ln>
        </p:spPr>
        <p:txBody>
          <a:bodyPr>
            <a:spAutoFit/>
          </a:bodyPr>
          <a:lstStyle/>
          <a:p>
            <a:pPr eaLnBrk="0" hangingPunct="0">
              <a:spcBef>
                <a:spcPct val="50000"/>
              </a:spcBef>
            </a:pPr>
            <a:r>
              <a:rPr lang="en-US" sz="2800" b="1" u="sng">
                <a:solidFill>
                  <a:srgbClr val="0000FF"/>
                </a:solidFill>
                <a:latin typeface="Arial" charset="0"/>
              </a:rPr>
              <a:t>Đạo đức</a:t>
            </a:r>
          </a:p>
        </p:txBody>
      </p:sp>
      <p:sp>
        <p:nvSpPr>
          <p:cNvPr id="7188" name="Text Box 20"/>
          <p:cNvSpPr txBox="1">
            <a:spLocks noChangeArrowheads="1"/>
          </p:cNvSpPr>
          <p:nvPr/>
        </p:nvSpPr>
        <p:spPr bwMode="auto">
          <a:xfrm>
            <a:off x="76200" y="4953000"/>
            <a:ext cx="8839200" cy="946150"/>
          </a:xfrm>
          <a:prstGeom prst="rect">
            <a:avLst/>
          </a:prstGeom>
          <a:noFill/>
          <a:ln w="9525">
            <a:noFill/>
            <a:miter lim="800000"/>
            <a:headEnd/>
            <a:tailEnd/>
          </a:ln>
        </p:spPr>
        <p:txBody>
          <a:bodyPr>
            <a:spAutoFit/>
          </a:bodyPr>
          <a:lstStyle/>
          <a:p>
            <a:pPr>
              <a:spcBef>
                <a:spcPct val="50000"/>
              </a:spcBef>
            </a:pPr>
            <a:r>
              <a:rPr lang="en-US" sz="2800">
                <a:solidFill>
                  <a:srgbClr val="008000"/>
                </a:solidFill>
                <a:latin typeface="Arial" charset="0"/>
              </a:rPr>
              <a:t>      -  Các hành vi ở câu a, b, c là những hành vi thể hiện tình cảm kính già, yêu trẻ.</a:t>
            </a:r>
          </a:p>
        </p:txBody>
      </p:sp>
      <p:sp>
        <p:nvSpPr>
          <p:cNvPr id="7189" name="Text Box 21"/>
          <p:cNvSpPr txBox="1">
            <a:spLocks noChangeArrowheads="1"/>
          </p:cNvSpPr>
          <p:nvPr/>
        </p:nvSpPr>
        <p:spPr bwMode="auto">
          <a:xfrm>
            <a:off x="76200" y="5791200"/>
            <a:ext cx="8839200" cy="946150"/>
          </a:xfrm>
          <a:prstGeom prst="rect">
            <a:avLst/>
          </a:prstGeom>
          <a:noFill/>
          <a:ln w="9525">
            <a:noFill/>
            <a:miter lim="800000"/>
            <a:headEnd/>
            <a:tailEnd/>
          </a:ln>
        </p:spPr>
        <p:txBody>
          <a:bodyPr>
            <a:spAutoFit/>
          </a:bodyPr>
          <a:lstStyle/>
          <a:p>
            <a:pPr>
              <a:spcBef>
                <a:spcPct val="50000"/>
              </a:spcBef>
            </a:pPr>
            <a:r>
              <a:rPr lang="en-US" sz="2800">
                <a:solidFill>
                  <a:srgbClr val="008000"/>
                </a:solidFill>
                <a:latin typeface="Arial" charset="0"/>
              </a:rPr>
              <a:t>      - Hành vi ở câu d   chưa thể hiện sự quan tâm, yêu   thương, chăm sóc em nhỏ.</a:t>
            </a:r>
          </a:p>
        </p:txBody>
      </p:sp>
      <p:sp>
        <p:nvSpPr>
          <p:cNvPr id="7193" name="AutoShape 25"/>
          <p:cNvSpPr>
            <a:spLocks noChangeArrowheads="1"/>
          </p:cNvSpPr>
          <p:nvPr/>
        </p:nvSpPr>
        <p:spPr bwMode="auto">
          <a:xfrm>
            <a:off x="1295400" y="1524000"/>
            <a:ext cx="5791200" cy="608013"/>
          </a:xfrm>
          <a:prstGeom prst="roundRect">
            <a:avLst>
              <a:gd name="adj" fmla="val 16667"/>
            </a:avLst>
          </a:prstGeom>
          <a:solidFill>
            <a:srgbClr val="3399FF"/>
          </a:solidFill>
          <a:ln w="9525">
            <a:solidFill>
              <a:schemeClr val="tx1"/>
            </a:solidFill>
            <a:round/>
            <a:headEnd/>
            <a:tailEnd/>
          </a:ln>
        </p:spPr>
        <p:txBody>
          <a:bodyPr wrap="none" anchor="ctr"/>
          <a:lstStyle/>
          <a:p>
            <a:pPr algn="ctr">
              <a:spcBef>
                <a:spcPct val="50000"/>
              </a:spcBef>
            </a:pPr>
            <a:r>
              <a:rPr lang="en-US" sz="3200" b="1" u="sng">
                <a:solidFill>
                  <a:schemeClr val="bg1"/>
                </a:solidFill>
                <a:latin typeface="Arial" charset="0"/>
              </a:rPr>
              <a:t>Hoạt </a:t>
            </a:r>
            <a:r>
              <a:rPr lang="vi-VN" sz="3200" b="1" u="sng">
                <a:solidFill>
                  <a:schemeClr val="bg1"/>
                </a:solidFill>
                <a:latin typeface="Arial" charset="0"/>
              </a:rPr>
              <a:t>đ</a:t>
            </a:r>
            <a:r>
              <a:rPr lang="en-US" sz="3200" b="1" u="sng">
                <a:solidFill>
                  <a:schemeClr val="bg1"/>
                </a:solidFill>
                <a:latin typeface="Arial" charset="0"/>
              </a:rPr>
              <a:t>ộng 2</a:t>
            </a:r>
            <a:r>
              <a:rPr lang="en-US" sz="3200" b="1">
                <a:solidFill>
                  <a:schemeClr val="bg1"/>
                </a:solidFill>
                <a:latin typeface="Arial" charset="0"/>
              </a:rPr>
              <a:t>: Bài tập 1, SGK</a:t>
            </a:r>
          </a:p>
          <a:p>
            <a:pPr algn="ctr"/>
            <a:endParaRPr lang="en-US" sz="1000" b="1">
              <a:solidFill>
                <a:schemeClr val="bg1"/>
              </a:solidFill>
              <a:latin typeface="Arial" charset="0"/>
            </a:endParaRPr>
          </a:p>
        </p:txBody>
      </p:sp>
      <p:grpSp>
        <p:nvGrpSpPr>
          <p:cNvPr id="2" name="Group 26"/>
          <p:cNvGrpSpPr>
            <a:grpSpLocks/>
          </p:cNvGrpSpPr>
          <p:nvPr/>
        </p:nvGrpSpPr>
        <p:grpSpPr bwMode="auto">
          <a:xfrm>
            <a:off x="657225" y="2286000"/>
            <a:ext cx="588963" cy="527050"/>
            <a:chOff x="2016" y="3491"/>
            <a:chExt cx="371" cy="332"/>
          </a:xfrm>
        </p:grpSpPr>
        <p:sp>
          <p:nvSpPr>
            <p:cNvPr id="15400" name="Oval 27"/>
            <p:cNvSpPr>
              <a:spLocks noChangeArrowheads="1"/>
            </p:cNvSpPr>
            <p:nvPr/>
          </p:nvSpPr>
          <p:spPr bwMode="auto">
            <a:xfrm>
              <a:off x="2147" y="3613"/>
              <a:ext cx="96" cy="96"/>
            </a:xfrm>
            <a:prstGeom prst="ellipse">
              <a:avLst/>
            </a:prstGeom>
            <a:solidFill>
              <a:srgbClr val="FF0000"/>
            </a:solidFill>
            <a:ln w="9525">
              <a:solidFill>
                <a:schemeClr val="tx1"/>
              </a:solidFill>
              <a:round/>
              <a:headEnd/>
              <a:tailEnd/>
            </a:ln>
          </p:spPr>
          <p:txBody>
            <a:bodyPr wrap="none" anchor="ctr"/>
            <a:lstStyle/>
            <a:p>
              <a:endParaRPr lang="en-US">
                <a:latin typeface="Arial" charset="0"/>
              </a:endParaRPr>
            </a:p>
          </p:txBody>
        </p:sp>
        <p:grpSp>
          <p:nvGrpSpPr>
            <p:cNvPr id="15401" name="Group 28"/>
            <p:cNvGrpSpPr>
              <a:grpSpLocks/>
            </p:cNvGrpSpPr>
            <p:nvPr/>
          </p:nvGrpSpPr>
          <p:grpSpPr bwMode="auto">
            <a:xfrm>
              <a:off x="2016" y="3491"/>
              <a:ext cx="371" cy="332"/>
              <a:chOff x="2016" y="3491"/>
              <a:chExt cx="371" cy="332"/>
            </a:xfrm>
          </p:grpSpPr>
          <p:sp>
            <p:nvSpPr>
              <p:cNvPr id="15402" name="Oval 29"/>
              <p:cNvSpPr>
                <a:spLocks noChangeArrowheads="1"/>
              </p:cNvSpPr>
              <p:nvPr/>
            </p:nvSpPr>
            <p:spPr bwMode="auto">
              <a:xfrm>
                <a:off x="2243" y="3574"/>
                <a:ext cx="144" cy="144"/>
              </a:xfrm>
              <a:prstGeom prst="ellipse">
                <a:avLst/>
              </a:prstGeom>
              <a:solidFill>
                <a:srgbClr val="FF0000"/>
              </a:solidFill>
              <a:ln w="9525">
                <a:solidFill>
                  <a:srgbClr val="FF0000"/>
                </a:solidFill>
                <a:round/>
                <a:headEnd/>
                <a:tailEnd/>
              </a:ln>
            </p:spPr>
            <p:txBody>
              <a:bodyPr wrap="none" anchor="ctr"/>
              <a:lstStyle/>
              <a:p>
                <a:endParaRPr lang="en-US">
                  <a:latin typeface="Arial" charset="0"/>
                </a:endParaRPr>
              </a:p>
            </p:txBody>
          </p:sp>
          <p:sp>
            <p:nvSpPr>
              <p:cNvPr id="15403" name="Oval 30"/>
              <p:cNvSpPr>
                <a:spLocks noChangeArrowheads="1"/>
              </p:cNvSpPr>
              <p:nvPr/>
            </p:nvSpPr>
            <p:spPr bwMode="auto">
              <a:xfrm>
                <a:off x="2016" y="3574"/>
                <a:ext cx="144" cy="144"/>
              </a:xfrm>
              <a:prstGeom prst="ellipse">
                <a:avLst/>
              </a:prstGeom>
              <a:solidFill>
                <a:srgbClr val="FF0000"/>
              </a:solidFill>
              <a:ln w="9525">
                <a:solidFill>
                  <a:srgbClr val="FF0000"/>
                </a:solidFill>
                <a:round/>
                <a:headEnd/>
                <a:tailEnd/>
              </a:ln>
            </p:spPr>
            <p:txBody>
              <a:bodyPr wrap="none" anchor="ctr"/>
              <a:lstStyle/>
              <a:p>
                <a:endParaRPr lang="en-US">
                  <a:latin typeface="Arial" charset="0"/>
                </a:endParaRPr>
              </a:p>
            </p:txBody>
          </p:sp>
          <p:sp>
            <p:nvSpPr>
              <p:cNvPr id="15404" name="Oval 31"/>
              <p:cNvSpPr>
                <a:spLocks noChangeArrowheads="1"/>
              </p:cNvSpPr>
              <p:nvPr/>
            </p:nvSpPr>
            <p:spPr bwMode="auto">
              <a:xfrm>
                <a:off x="2195" y="3679"/>
                <a:ext cx="144" cy="144"/>
              </a:xfrm>
              <a:prstGeom prst="ellipse">
                <a:avLst/>
              </a:prstGeom>
              <a:solidFill>
                <a:srgbClr val="FF0000"/>
              </a:solidFill>
              <a:ln w="9525">
                <a:solidFill>
                  <a:srgbClr val="FF0000"/>
                </a:solidFill>
                <a:round/>
                <a:headEnd/>
                <a:tailEnd/>
              </a:ln>
            </p:spPr>
            <p:txBody>
              <a:bodyPr wrap="none" anchor="ctr"/>
              <a:lstStyle/>
              <a:p>
                <a:endParaRPr lang="en-US">
                  <a:latin typeface="Arial" charset="0"/>
                </a:endParaRPr>
              </a:p>
            </p:txBody>
          </p:sp>
          <p:sp>
            <p:nvSpPr>
              <p:cNvPr id="15405" name="Oval 32"/>
              <p:cNvSpPr>
                <a:spLocks noChangeArrowheads="1"/>
              </p:cNvSpPr>
              <p:nvPr/>
            </p:nvSpPr>
            <p:spPr bwMode="auto">
              <a:xfrm>
                <a:off x="2125" y="3491"/>
                <a:ext cx="144" cy="144"/>
              </a:xfrm>
              <a:prstGeom prst="ellipse">
                <a:avLst/>
              </a:prstGeom>
              <a:solidFill>
                <a:srgbClr val="FF0000"/>
              </a:solidFill>
              <a:ln w="9525">
                <a:solidFill>
                  <a:srgbClr val="FF0000"/>
                </a:solidFill>
                <a:round/>
                <a:headEnd/>
                <a:tailEnd/>
              </a:ln>
            </p:spPr>
            <p:txBody>
              <a:bodyPr wrap="none" anchor="ctr"/>
              <a:lstStyle/>
              <a:p>
                <a:endParaRPr lang="en-US">
                  <a:latin typeface="Arial" charset="0"/>
                </a:endParaRPr>
              </a:p>
            </p:txBody>
          </p:sp>
          <p:sp>
            <p:nvSpPr>
              <p:cNvPr id="15406" name="Oval 33"/>
              <p:cNvSpPr>
                <a:spLocks noChangeArrowheads="1"/>
              </p:cNvSpPr>
              <p:nvPr/>
            </p:nvSpPr>
            <p:spPr bwMode="auto">
              <a:xfrm>
                <a:off x="2064" y="3692"/>
                <a:ext cx="131" cy="131"/>
              </a:xfrm>
              <a:prstGeom prst="ellipse">
                <a:avLst/>
              </a:prstGeom>
              <a:solidFill>
                <a:srgbClr val="FF0000"/>
              </a:solidFill>
              <a:ln w="9525">
                <a:solidFill>
                  <a:srgbClr val="FF0000"/>
                </a:solidFill>
                <a:round/>
                <a:headEnd/>
                <a:tailEnd/>
              </a:ln>
            </p:spPr>
            <p:txBody>
              <a:bodyPr wrap="none" anchor="ctr"/>
              <a:lstStyle/>
              <a:p>
                <a:endParaRPr lang="en-US">
                  <a:latin typeface="Arial" charset="0"/>
                </a:endParaRPr>
              </a:p>
            </p:txBody>
          </p:sp>
        </p:grpSp>
      </p:grpSp>
      <p:grpSp>
        <p:nvGrpSpPr>
          <p:cNvPr id="4" name="Group 34"/>
          <p:cNvGrpSpPr>
            <a:grpSpLocks/>
          </p:cNvGrpSpPr>
          <p:nvPr/>
        </p:nvGrpSpPr>
        <p:grpSpPr bwMode="auto">
          <a:xfrm>
            <a:off x="685800" y="2971800"/>
            <a:ext cx="588963" cy="527050"/>
            <a:chOff x="2016" y="3491"/>
            <a:chExt cx="371" cy="332"/>
          </a:xfrm>
        </p:grpSpPr>
        <p:sp>
          <p:nvSpPr>
            <p:cNvPr id="15393" name="Oval 35"/>
            <p:cNvSpPr>
              <a:spLocks noChangeArrowheads="1"/>
            </p:cNvSpPr>
            <p:nvPr/>
          </p:nvSpPr>
          <p:spPr bwMode="auto">
            <a:xfrm>
              <a:off x="2147" y="3613"/>
              <a:ext cx="96" cy="96"/>
            </a:xfrm>
            <a:prstGeom prst="ellipse">
              <a:avLst/>
            </a:prstGeom>
            <a:solidFill>
              <a:srgbClr val="FF0000"/>
            </a:solidFill>
            <a:ln w="9525">
              <a:solidFill>
                <a:schemeClr val="tx1"/>
              </a:solidFill>
              <a:round/>
              <a:headEnd/>
              <a:tailEnd/>
            </a:ln>
          </p:spPr>
          <p:txBody>
            <a:bodyPr wrap="none" anchor="ctr"/>
            <a:lstStyle/>
            <a:p>
              <a:endParaRPr lang="en-US">
                <a:latin typeface="Arial" charset="0"/>
              </a:endParaRPr>
            </a:p>
          </p:txBody>
        </p:sp>
        <p:grpSp>
          <p:nvGrpSpPr>
            <p:cNvPr id="15394" name="Group 36"/>
            <p:cNvGrpSpPr>
              <a:grpSpLocks/>
            </p:cNvGrpSpPr>
            <p:nvPr/>
          </p:nvGrpSpPr>
          <p:grpSpPr bwMode="auto">
            <a:xfrm>
              <a:off x="2016" y="3491"/>
              <a:ext cx="371" cy="332"/>
              <a:chOff x="2016" y="3491"/>
              <a:chExt cx="371" cy="332"/>
            </a:xfrm>
          </p:grpSpPr>
          <p:sp>
            <p:nvSpPr>
              <p:cNvPr id="15395" name="Oval 37"/>
              <p:cNvSpPr>
                <a:spLocks noChangeArrowheads="1"/>
              </p:cNvSpPr>
              <p:nvPr/>
            </p:nvSpPr>
            <p:spPr bwMode="auto">
              <a:xfrm>
                <a:off x="2243" y="3574"/>
                <a:ext cx="144" cy="144"/>
              </a:xfrm>
              <a:prstGeom prst="ellipse">
                <a:avLst/>
              </a:prstGeom>
              <a:solidFill>
                <a:srgbClr val="FF0000"/>
              </a:solidFill>
              <a:ln w="9525">
                <a:solidFill>
                  <a:srgbClr val="FF0000"/>
                </a:solidFill>
                <a:round/>
                <a:headEnd/>
                <a:tailEnd/>
              </a:ln>
            </p:spPr>
            <p:txBody>
              <a:bodyPr wrap="none" anchor="ctr"/>
              <a:lstStyle/>
              <a:p>
                <a:endParaRPr lang="en-US">
                  <a:latin typeface="Arial" charset="0"/>
                </a:endParaRPr>
              </a:p>
            </p:txBody>
          </p:sp>
          <p:sp>
            <p:nvSpPr>
              <p:cNvPr id="15396" name="Oval 38"/>
              <p:cNvSpPr>
                <a:spLocks noChangeArrowheads="1"/>
              </p:cNvSpPr>
              <p:nvPr/>
            </p:nvSpPr>
            <p:spPr bwMode="auto">
              <a:xfrm>
                <a:off x="2016" y="3574"/>
                <a:ext cx="144" cy="144"/>
              </a:xfrm>
              <a:prstGeom prst="ellipse">
                <a:avLst/>
              </a:prstGeom>
              <a:solidFill>
                <a:srgbClr val="FF0000"/>
              </a:solidFill>
              <a:ln w="9525">
                <a:solidFill>
                  <a:srgbClr val="FF0000"/>
                </a:solidFill>
                <a:round/>
                <a:headEnd/>
                <a:tailEnd/>
              </a:ln>
            </p:spPr>
            <p:txBody>
              <a:bodyPr wrap="none" anchor="ctr"/>
              <a:lstStyle/>
              <a:p>
                <a:endParaRPr lang="en-US">
                  <a:latin typeface="Arial" charset="0"/>
                </a:endParaRPr>
              </a:p>
            </p:txBody>
          </p:sp>
          <p:sp>
            <p:nvSpPr>
              <p:cNvPr id="15397" name="Oval 39"/>
              <p:cNvSpPr>
                <a:spLocks noChangeArrowheads="1"/>
              </p:cNvSpPr>
              <p:nvPr/>
            </p:nvSpPr>
            <p:spPr bwMode="auto">
              <a:xfrm>
                <a:off x="2195" y="3679"/>
                <a:ext cx="144" cy="144"/>
              </a:xfrm>
              <a:prstGeom prst="ellipse">
                <a:avLst/>
              </a:prstGeom>
              <a:solidFill>
                <a:srgbClr val="FF0000"/>
              </a:solidFill>
              <a:ln w="9525">
                <a:solidFill>
                  <a:srgbClr val="FF0000"/>
                </a:solidFill>
                <a:round/>
                <a:headEnd/>
                <a:tailEnd/>
              </a:ln>
            </p:spPr>
            <p:txBody>
              <a:bodyPr wrap="none" anchor="ctr"/>
              <a:lstStyle/>
              <a:p>
                <a:endParaRPr lang="en-US">
                  <a:latin typeface="Arial" charset="0"/>
                </a:endParaRPr>
              </a:p>
            </p:txBody>
          </p:sp>
          <p:sp>
            <p:nvSpPr>
              <p:cNvPr id="15398" name="Oval 40"/>
              <p:cNvSpPr>
                <a:spLocks noChangeArrowheads="1"/>
              </p:cNvSpPr>
              <p:nvPr/>
            </p:nvSpPr>
            <p:spPr bwMode="auto">
              <a:xfrm>
                <a:off x="2125" y="3491"/>
                <a:ext cx="144" cy="144"/>
              </a:xfrm>
              <a:prstGeom prst="ellipse">
                <a:avLst/>
              </a:prstGeom>
              <a:solidFill>
                <a:srgbClr val="FF0000"/>
              </a:solidFill>
              <a:ln w="9525">
                <a:solidFill>
                  <a:srgbClr val="FF0000"/>
                </a:solidFill>
                <a:round/>
                <a:headEnd/>
                <a:tailEnd/>
              </a:ln>
            </p:spPr>
            <p:txBody>
              <a:bodyPr wrap="none" anchor="ctr"/>
              <a:lstStyle/>
              <a:p>
                <a:endParaRPr lang="en-US">
                  <a:latin typeface="Arial" charset="0"/>
                </a:endParaRPr>
              </a:p>
            </p:txBody>
          </p:sp>
          <p:sp>
            <p:nvSpPr>
              <p:cNvPr id="15399" name="Oval 41"/>
              <p:cNvSpPr>
                <a:spLocks noChangeArrowheads="1"/>
              </p:cNvSpPr>
              <p:nvPr/>
            </p:nvSpPr>
            <p:spPr bwMode="auto">
              <a:xfrm>
                <a:off x="2064" y="3692"/>
                <a:ext cx="131" cy="131"/>
              </a:xfrm>
              <a:prstGeom prst="ellipse">
                <a:avLst/>
              </a:prstGeom>
              <a:solidFill>
                <a:srgbClr val="FF0000"/>
              </a:solidFill>
              <a:ln w="9525">
                <a:solidFill>
                  <a:srgbClr val="FF0000"/>
                </a:solidFill>
                <a:round/>
                <a:headEnd/>
                <a:tailEnd/>
              </a:ln>
            </p:spPr>
            <p:txBody>
              <a:bodyPr wrap="none" anchor="ctr"/>
              <a:lstStyle/>
              <a:p>
                <a:endParaRPr lang="en-US">
                  <a:latin typeface="Arial" charset="0"/>
                </a:endParaRPr>
              </a:p>
            </p:txBody>
          </p:sp>
        </p:grpSp>
      </p:grpSp>
      <p:grpSp>
        <p:nvGrpSpPr>
          <p:cNvPr id="6" name="Group 42"/>
          <p:cNvGrpSpPr>
            <a:grpSpLocks/>
          </p:cNvGrpSpPr>
          <p:nvPr/>
        </p:nvGrpSpPr>
        <p:grpSpPr bwMode="auto">
          <a:xfrm>
            <a:off x="657225" y="3657600"/>
            <a:ext cx="588963" cy="527050"/>
            <a:chOff x="2016" y="3491"/>
            <a:chExt cx="371" cy="332"/>
          </a:xfrm>
        </p:grpSpPr>
        <p:sp>
          <p:nvSpPr>
            <p:cNvPr id="15386" name="Oval 43"/>
            <p:cNvSpPr>
              <a:spLocks noChangeArrowheads="1"/>
            </p:cNvSpPr>
            <p:nvPr/>
          </p:nvSpPr>
          <p:spPr bwMode="auto">
            <a:xfrm>
              <a:off x="2147" y="3613"/>
              <a:ext cx="96" cy="96"/>
            </a:xfrm>
            <a:prstGeom prst="ellipse">
              <a:avLst/>
            </a:prstGeom>
            <a:solidFill>
              <a:srgbClr val="FF0000"/>
            </a:solidFill>
            <a:ln w="9525">
              <a:solidFill>
                <a:schemeClr val="tx1"/>
              </a:solidFill>
              <a:round/>
              <a:headEnd/>
              <a:tailEnd/>
            </a:ln>
          </p:spPr>
          <p:txBody>
            <a:bodyPr wrap="none" anchor="ctr"/>
            <a:lstStyle/>
            <a:p>
              <a:endParaRPr lang="en-US">
                <a:latin typeface="Arial" charset="0"/>
              </a:endParaRPr>
            </a:p>
          </p:txBody>
        </p:sp>
        <p:grpSp>
          <p:nvGrpSpPr>
            <p:cNvPr id="15387" name="Group 44"/>
            <p:cNvGrpSpPr>
              <a:grpSpLocks/>
            </p:cNvGrpSpPr>
            <p:nvPr/>
          </p:nvGrpSpPr>
          <p:grpSpPr bwMode="auto">
            <a:xfrm>
              <a:off x="2016" y="3491"/>
              <a:ext cx="371" cy="332"/>
              <a:chOff x="2016" y="3491"/>
              <a:chExt cx="371" cy="332"/>
            </a:xfrm>
          </p:grpSpPr>
          <p:sp>
            <p:nvSpPr>
              <p:cNvPr id="15388" name="Oval 45"/>
              <p:cNvSpPr>
                <a:spLocks noChangeArrowheads="1"/>
              </p:cNvSpPr>
              <p:nvPr/>
            </p:nvSpPr>
            <p:spPr bwMode="auto">
              <a:xfrm>
                <a:off x="2243" y="3574"/>
                <a:ext cx="144" cy="144"/>
              </a:xfrm>
              <a:prstGeom prst="ellipse">
                <a:avLst/>
              </a:prstGeom>
              <a:solidFill>
                <a:srgbClr val="FF0000"/>
              </a:solidFill>
              <a:ln w="9525">
                <a:solidFill>
                  <a:srgbClr val="FF0000"/>
                </a:solidFill>
                <a:round/>
                <a:headEnd/>
                <a:tailEnd/>
              </a:ln>
            </p:spPr>
            <p:txBody>
              <a:bodyPr wrap="none" anchor="ctr"/>
              <a:lstStyle/>
              <a:p>
                <a:endParaRPr lang="en-US">
                  <a:latin typeface="Arial" charset="0"/>
                </a:endParaRPr>
              </a:p>
            </p:txBody>
          </p:sp>
          <p:sp>
            <p:nvSpPr>
              <p:cNvPr id="15389" name="Oval 46"/>
              <p:cNvSpPr>
                <a:spLocks noChangeArrowheads="1"/>
              </p:cNvSpPr>
              <p:nvPr/>
            </p:nvSpPr>
            <p:spPr bwMode="auto">
              <a:xfrm>
                <a:off x="2016" y="3574"/>
                <a:ext cx="144" cy="144"/>
              </a:xfrm>
              <a:prstGeom prst="ellipse">
                <a:avLst/>
              </a:prstGeom>
              <a:solidFill>
                <a:srgbClr val="FF0000"/>
              </a:solidFill>
              <a:ln w="9525">
                <a:solidFill>
                  <a:srgbClr val="FF0000"/>
                </a:solidFill>
                <a:round/>
                <a:headEnd/>
                <a:tailEnd/>
              </a:ln>
            </p:spPr>
            <p:txBody>
              <a:bodyPr wrap="none" anchor="ctr"/>
              <a:lstStyle/>
              <a:p>
                <a:endParaRPr lang="en-US">
                  <a:latin typeface="Arial" charset="0"/>
                </a:endParaRPr>
              </a:p>
            </p:txBody>
          </p:sp>
          <p:sp>
            <p:nvSpPr>
              <p:cNvPr id="15390" name="Oval 47"/>
              <p:cNvSpPr>
                <a:spLocks noChangeArrowheads="1"/>
              </p:cNvSpPr>
              <p:nvPr/>
            </p:nvSpPr>
            <p:spPr bwMode="auto">
              <a:xfrm>
                <a:off x="2195" y="3679"/>
                <a:ext cx="144" cy="144"/>
              </a:xfrm>
              <a:prstGeom prst="ellipse">
                <a:avLst/>
              </a:prstGeom>
              <a:solidFill>
                <a:srgbClr val="FF0000"/>
              </a:solidFill>
              <a:ln w="9525">
                <a:solidFill>
                  <a:srgbClr val="FF0000"/>
                </a:solidFill>
                <a:round/>
                <a:headEnd/>
                <a:tailEnd/>
              </a:ln>
            </p:spPr>
            <p:txBody>
              <a:bodyPr wrap="none" anchor="ctr"/>
              <a:lstStyle/>
              <a:p>
                <a:endParaRPr lang="en-US">
                  <a:latin typeface="Arial" charset="0"/>
                </a:endParaRPr>
              </a:p>
            </p:txBody>
          </p:sp>
          <p:sp>
            <p:nvSpPr>
              <p:cNvPr id="15391" name="Oval 48"/>
              <p:cNvSpPr>
                <a:spLocks noChangeArrowheads="1"/>
              </p:cNvSpPr>
              <p:nvPr/>
            </p:nvSpPr>
            <p:spPr bwMode="auto">
              <a:xfrm>
                <a:off x="2125" y="3491"/>
                <a:ext cx="144" cy="144"/>
              </a:xfrm>
              <a:prstGeom prst="ellipse">
                <a:avLst/>
              </a:prstGeom>
              <a:solidFill>
                <a:srgbClr val="FF0000"/>
              </a:solidFill>
              <a:ln w="9525">
                <a:solidFill>
                  <a:srgbClr val="FF0000"/>
                </a:solidFill>
                <a:round/>
                <a:headEnd/>
                <a:tailEnd/>
              </a:ln>
            </p:spPr>
            <p:txBody>
              <a:bodyPr wrap="none" anchor="ctr"/>
              <a:lstStyle/>
              <a:p>
                <a:endParaRPr lang="en-US">
                  <a:latin typeface="Arial" charset="0"/>
                </a:endParaRPr>
              </a:p>
            </p:txBody>
          </p:sp>
          <p:sp>
            <p:nvSpPr>
              <p:cNvPr id="15392" name="Oval 49"/>
              <p:cNvSpPr>
                <a:spLocks noChangeArrowheads="1"/>
              </p:cNvSpPr>
              <p:nvPr/>
            </p:nvSpPr>
            <p:spPr bwMode="auto">
              <a:xfrm>
                <a:off x="2064" y="3692"/>
                <a:ext cx="131" cy="131"/>
              </a:xfrm>
              <a:prstGeom prst="ellipse">
                <a:avLst/>
              </a:prstGeom>
              <a:solidFill>
                <a:srgbClr val="FF0000"/>
              </a:solidFill>
              <a:ln w="9525">
                <a:solidFill>
                  <a:srgbClr val="FF0000"/>
                </a:solidFill>
                <a:round/>
                <a:headEnd/>
                <a:tailEnd/>
              </a:ln>
            </p:spPr>
            <p:txBody>
              <a:bodyPr wrap="none" anchor="ctr"/>
              <a:lstStyle/>
              <a:p>
                <a:endParaRPr lang="en-US">
                  <a:latin typeface="Arial" charset="0"/>
                </a:endParaRPr>
              </a:p>
            </p:txBody>
          </p:sp>
        </p:grpSp>
      </p:grpSp>
      <p:grpSp>
        <p:nvGrpSpPr>
          <p:cNvPr id="8" name="Group 50"/>
          <p:cNvGrpSpPr>
            <a:grpSpLocks/>
          </p:cNvGrpSpPr>
          <p:nvPr/>
        </p:nvGrpSpPr>
        <p:grpSpPr bwMode="auto">
          <a:xfrm>
            <a:off x="652463" y="4343400"/>
            <a:ext cx="588962" cy="527050"/>
            <a:chOff x="4512" y="3408"/>
            <a:chExt cx="371" cy="332"/>
          </a:xfrm>
        </p:grpSpPr>
        <p:sp>
          <p:nvSpPr>
            <p:cNvPr id="15379" name="Oval 51"/>
            <p:cNvSpPr>
              <a:spLocks noChangeArrowheads="1"/>
            </p:cNvSpPr>
            <p:nvPr/>
          </p:nvSpPr>
          <p:spPr bwMode="auto">
            <a:xfrm>
              <a:off x="4656" y="3539"/>
              <a:ext cx="96" cy="96"/>
            </a:xfrm>
            <a:prstGeom prst="ellipse">
              <a:avLst/>
            </a:prstGeom>
            <a:solidFill>
              <a:srgbClr val="008000"/>
            </a:solidFill>
            <a:ln w="9525">
              <a:solidFill>
                <a:srgbClr val="008000"/>
              </a:solidFill>
              <a:round/>
              <a:headEnd/>
              <a:tailEnd/>
            </a:ln>
          </p:spPr>
          <p:txBody>
            <a:bodyPr wrap="none" anchor="ctr"/>
            <a:lstStyle/>
            <a:p>
              <a:endParaRPr lang="en-US">
                <a:latin typeface="Arial" charset="0"/>
              </a:endParaRPr>
            </a:p>
          </p:txBody>
        </p:sp>
        <p:grpSp>
          <p:nvGrpSpPr>
            <p:cNvPr id="15380" name="Group 52"/>
            <p:cNvGrpSpPr>
              <a:grpSpLocks/>
            </p:cNvGrpSpPr>
            <p:nvPr/>
          </p:nvGrpSpPr>
          <p:grpSpPr bwMode="auto">
            <a:xfrm>
              <a:off x="4512" y="3408"/>
              <a:ext cx="371" cy="332"/>
              <a:chOff x="2016" y="3491"/>
              <a:chExt cx="371" cy="332"/>
            </a:xfrm>
          </p:grpSpPr>
          <p:sp>
            <p:nvSpPr>
              <p:cNvPr id="15381" name="Oval 53"/>
              <p:cNvSpPr>
                <a:spLocks noChangeArrowheads="1"/>
              </p:cNvSpPr>
              <p:nvPr/>
            </p:nvSpPr>
            <p:spPr bwMode="auto">
              <a:xfrm>
                <a:off x="2243" y="3574"/>
                <a:ext cx="144" cy="144"/>
              </a:xfrm>
              <a:prstGeom prst="ellipse">
                <a:avLst/>
              </a:prstGeom>
              <a:solidFill>
                <a:srgbClr val="008000"/>
              </a:solidFill>
              <a:ln w="9525">
                <a:solidFill>
                  <a:srgbClr val="008000"/>
                </a:solidFill>
                <a:round/>
                <a:headEnd/>
                <a:tailEnd/>
              </a:ln>
            </p:spPr>
            <p:txBody>
              <a:bodyPr wrap="none" anchor="ctr"/>
              <a:lstStyle/>
              <a:p>
                <a:endParaRPr lang="en-US">
                  <a:latin typeface="Arial" charset="0"/>
                </a:endParaRPr>
              </a:p>
            </p:txBody>
          </p:sp>
          <p:sp>
            <p:nvSpPr>
              <p:cNvPr id="15382" name="Oval 54"/>
              <p:cNvSpPr>
                <a:spLocks noChangeArrowheads="1"/>
              </p:cNvSpPr>
              <p:nvPr/>
            </p:nvSpPr>
            <p:spPr bwMode="auto">
              <a:xfrm>
                <a:off x="2016" y="3574"/>
                <a:ext cx="144" cy="144"/>
              </a:xfrm>
              <a:prstGeom prst="ellipse">
                <a:avLst/>
              </a:prstGeom>
              <a:solidFill>
                <a:srgbClr val="008000"/>
              </a:solidFill>
              <a:ln w="9525">
                <a:solidFill>
                  <a:srgbClr val="008000"/>
                </a:solidFill>
                <a:round/>
                <a:headEnd/>
                <a:tailEnd/>
              </a:ln>
            </p:spPr>
            <p:txBody>
              <a:bodyPr wrap="none" anchor="ctr"/>
              <a:lstStyle/>
              <a:p>
                <a:endParaRPr lang="en-US">
                  <a:latin typeface="Arial" charset="0"/>
                </a:endParaRPr>
              </a:p>
            </p:txBody>
          </p:sp>
          <p:sp>
            <p:nvSpPr>
              <p:cNvPr id="15383" name="Oval 55"/>
              <p:cNvSpPr>
                <a:spLocks noChangeArrowheads="1"/>
              </p:cNvSpPr>
              <p:nvPr/>
            </p:nvSpPr>
            <p:spPr bwMode="auto">
              <a:xfrm>
                <a:off x="2195" y="3679"/>
                <a:ext cx="144" cy="144"/>
              </a:xfrm>
              <a:prstGeom prst="ellipse">
                <a:avLst/>
              </a:prstGeom>
              <a:solidFill>
                <a:srgbClr val="008000"/>
              </a:solidFill>
              <a:ln w="9525">
                <a:solidFill>
                  <a:srgbClr val="008000"/>
                </a:solidFill>
                <a:round/>
                <a:headEnd/>
                <a:tailEnd/>
              </a:ln>
            </p:spPr>
            <p:txBody>
              <a:bodyPr wrap="none" anchor="ctr"/>
              <a:lstStyle/>
              <a:p>
                <a:endParaRPr lang="en-US">
                  <a:latin typeface="Arial" charset="0"/>
                </a:endParaRPr>
              </a:p>
            </p:txBody>
          </p:sp>
          <p:sp>
            <p:nvSpPr>
              <p:cNvPr id="15384" name="Oval 56"/>
              <p:cNvSpPr>
                <a:spLocks noChangeArrowheads="1"/>
              </p:cNvSpPr>
              <p:nvPr/>
            </p:nvSpPr>
            <p:spPr bwMode="auto">
              <a:xfrm>
                <a:off x="2125" y="3491"/>
                <a:ext cx="144" cy="144"/>
              </a:xfrm>
              <a:prstGeom prst="ellipse">
                <a:avLst/>
              </a:prstGeom>
              <a:solidFill>
                <a:srgbClr val="008000"/>
              </a:solidFill>
              <a:ln w="9525">
                <a:solidFill>
                  <a:srgbClr val="008000"/>
                </a:solidFill>
                <a:round/>
                <a:headEnd/>
                <a:tailEnd/>
              </a:ln>
            </p:spPr>
            <p:txBody>
              <a:bodyPr wrap="none" anchor="ctr"/>
              <a:lstStyle/>
              <a:p>
                <a:endParaRPr lang="en-US">
                  <a:latin typeface="Arial" charset="0"/>
                </a:endParaRPr>
              </a:p>
            </p:txBody>
          </p:sp>
          <p:sp>
            <p:nvSpPr>
              <p:cNvPr id="15385" name="Oval 57"/>
              <p:cNvSpPr>
                <a:spLocks noChangeArrowheads="1"/>
              </p:cNvSpPr>
              <p:nvPr/>
            </p:nvSpPr>
            <p:spPr bwMode="auto">
              <a:xfrm>
                <a:off x="2064" y="3692"/>
                <a:ext cx="131" cy="131"/>
              </a:xfrm>
              <a:prstGeom prst="ellipse">
                <a:avLst/>
              </a:prstGeom>
              <a:solidFill>
                <a:srgbClr val="008000"/>
              </a:solidFill>
              <a:ln w="9525">
                <a:solidFill>
                  <a:srgbClr val="008000"/>
                </a:solidFill>
                <a:round/>
                <a:headEnd/>
                <a:tailEnd/>
              </a:ln>
            </p:spPr>
            <p:txBody>
              <a:bodyPr wrap="none" anchor="ctr"/>
              <a:lstStyle/>
              <a:p>
                <a:endParaRPr lang="en-US">
                  <a:latin typeface="Arial" charset="0"/>
                </a:endParaRPr>
              </a:p>
            </p:txBody>
          </p:sp>
        </p:grpSp>
      </p:grpSp>
      <p:sp>
        <p:nvSpPr>
          <p:cNvPr id="15378" name="Text Box 58"/>
          <p:cNvSpPr txBox="1">
            <a:spLocks noChangeArrowheads="1"/>
          </p:cNvSpPr>
          <p:nvPr/>
        </p:nvSpPr>
        <p:spPr bwMode="auto">
          <a:xfrm>
            <a:off x="2438400" y="762000"/>
            <a:ext cx="5334000" cy="646113"/>
          </a:xfrm>
          <a:prstGeom prst="rect">
            <a:avLst/>
          </a:prstGeom>
          <a:noFill/>
          <a:ln w="9525">
            <a:noFill/>
            <a:miter lim="800000"/>
            <a:headEnd/>
            <a:tailEnd/>
          </a:ln>
        </p:spPr>
        <p:txBody>
          <a:bodyPr>
            <a:spAutoFit/>
          </a:bodyPr>
          <a:lstStyle/>
          <a:p>
            <a:pPr eaLnBrk="0" hangingPunct="0">
              <a:spcBef>
                <a:spcPct val="50000"/>
              </a:spcBef>
            </a:pPr>
            <a:r>
              <a:rPr lang="en-US" sz="3600" b="1">
                <a:solidFill>
                  <a:schemeClr val="hlink"/>
                </a:solidFill>
                <a:latin typeface="Arial" charset="0"/>
              </a:rPr>
              <a:t>Kính già, yêu trẻ (tiết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7193"/>
                                        </p:tgtEl>
                                        <p:attrNameLst>
                                          <p:attrName>style.visibility</p:attrName>
                                        </p:attrNameLst>
                                      </p:cBhvr>
                                      <p:to>
                                        <p:strVal val="visible"/>
                                      </p:to>
                                    </p:set>
                                    <p:animEffect transition="in" filter="strips(downLeft)">
                                      <p:cBhvr>
                                        <p:cTn id="7" dur="500"/>
                                        <p:tgtEl>
                                          <p:spTgt spid="71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7178"/>
                                        </p:tgtEl>
                                        <p:attrNameLst>
                                          <p:attrName>style.visibility</p:attrName>
                                        </p:attrNameLst>
                                      </p:cBhvr>
                                      <p:to>
                                        <p:strVal val="visible"/>
                                      </p:to>
                                    </p:set>
                                    <p:animEffect transition="in" filter="wheel(4)">
                                      <p:cBhvr>
                                        <p:cTn id="12" dur="2000"/>
                                        <p:tgtEl>
                                          <p:spTgt spid="7178"/>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7179"/>
                                        </p:tgtEl>
                                        <p:attrNameLst>
                                          <p:attrName>style.visibility</p:attrName>
                                        </p:attrNameLst>
                                      </p:cBhvr>
                                      <p:to>
                                        <p:strVal val="visible"/>
                                      </p:to>
                                    </p:set>
                                    <p:animEffect transition="in" filter="wheel(4)">
                                      <p:cBhvr>
                                        <p:cTn id="15" dur="2000"/>
                                        <p:tgtEl>
                                          <p:spTgt spid="7179"/>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7180"/>
                                        </p:tgtEl>
                                        <p:attrNameLst>
                                          <p:attrName>style.visibility</p:attrName>
                                        </p:attrNameLst>
                                      </p:cBhvr>
                                      <p:to>
                                        <p:strVal val="visible"/>
                                      </p:to>
                                    </p:set>
                                    <p:animEffect transition="in" filter="wheel(4)">
                                      <p:cBhvr>
                                        <p:cTn id="18" dur="2000"/>
                                        <p:tgtEl>
                                          <p:spTgt spid="7180"/>
                                        </p:tgtEl>
                                      </p:cBhvr>
                                    </p:animEffect>
                                  </p:childTnLst>
                                </p:cTn>
                              </p:par>
                              <p:par>
                                <p:cTn id="19" presetID="21" presetClass="entr" presetSubtype="4" fill="hold" grpId="0" nodeType="withEffect">
                                  <p:stCondLst>
                                    <p:cond delay="0"/>
                                  </p:stCondLst>
                                  <p:childTnLst>
                                    <p:set>
                                      <p:cBhvr>
                                        <p:cTn id="20" dur="1" fill="hold">
                                          <p:stCondLst>
                                            <p:cond delay="0"/>
                                          </p:stCondLst>
                                        </p:cTn>
                                        <p:tgtEl>
                                          <p:spTgt spid="7181"/>
                                        </p:tgtEl>
                                        <p:attrNameLst>
                                          <p:attrName>style.visibility</p:attrName>
                                        </p:attrNameLst>
                                      </p:cBhvr>
                                      <p:to>
                                        <p:strVal val="visible"/>
                                      </p:to>
                                    </p:set>
                                    <p:animEffect transition="in" filter="wheel(4)">
                                      <p:cBhvr>
                                        <p:cTn id="21" dur="2000"/>
                                        <p:tgtEl>
                                          <p:spTgt spid="7181"/>
                                        </p:tgtEl>
                                      </p:cBhvr>
                                    </p:animEffect>
                                  </p:childTnLst>
                                </p:cTn>
                              </p:par>
                              <p:par>
                                <p:cTn id="22" presetID="21" presetClass="entr" presetSubtype="4" fill="hold" grpId="0" nodeType="withEffect">
                                  <p:stCondLst>
                                    <p:cond delay="0"/>
                                  </p:stCondLst>
                                  <p:childTnLst>
                                    <p:set>
                                      <p:cBhvr>
                                        <p:cTn id="23" dur="1" fill="hold">
                                          <p:stCondLst>
                                            <p:cond delay="0"/>
                                          </p:stCondLst>
                                        </p:cTn>
                                        <p:tgtEl>
                                          <p:spTgt spid="7174"/>
                                        </p:tgtEl>
                                        <p:attrNameLst>
                                          <p:attrName>style.visibility</p:attrName>
                                        </p:attrNameLst>
                                      </p:cBhvr>
                                      <p:to>
                                        <p:strVal val="visible"/>
                                      </p:to>
                                    </p:set>
                                    <p:animEffect transition="in" filter="wheel(4)">
                                      <p:cBhvr>
                                        <p:cTn id="24" dur="2000"/>
                                        <p:tgtEl>
                                          <p:spTgt spid="7174"/>
                                        </p:tgtEl>
                                      </p:cBhvr>
                                    </p:animEffect>
                                  </p:childTnLst>
                                </p:cTn>
                              </p:par>
                              <p:par>
                                <p:cTn id="25" presetID="21" presetClass="entr" presetSubtype="4" fill="hold" grpId="0" nodeType="withEffect">
                                  <p:stCondLst>
                                    <p:cond delay="0"/>
                                  </p:stCondLst>
                                  <p:childTnLst>
                                    <p:set>
                                      <p:cBhvr>
                                        <p:cTn id="26" dur="1" fill="hold">
                                          <p:stCondLst>
                                            <p:cond delay="0"/>
                                          </p:stCondLst>
                                        </p:cTn>
                                        <p:tgtEl>
                                          <p:spTgt spid="7175"/>
                                        </p:tgtEl>
                                        <p:attrNameLst>
                                          <p:attrName>style.visibility</p:attrName>
                                        </p:attrNameLst>
                                      </p:cBhvr>
                                      <p:to>
                                        <p:strVal val="visible"/>
                                      </p:to>
                                    </p:set>
                                    <p:animEffect transition="in" filter="wheel(4)">
                                      <p:cBhvr>
                                        <p:cTn id="27" dur="2000"/>
                                        <p:tgtEl>
                                          <p:spTgt spid="7175"/>
                                        </p:tgtEl>
                                      </p:cBhvr>
                                    </p:animEffect>
                                  </p:childTnLst>
                                </p:cTn>
                              </p:par>
                              <p:par>
                                <p:cTn id="28" presetID="21" presetClass="entr" presetSubtype="4" fill="hold" grpId="0" nodeType="withEffect">
                                  <p:stCondLst>
                                    <p:cond delay="0"/>
                                  </p:stCondLst>
                                  <p:childTnLst>
                                    <p:set>
                                      <p:cBhvr>
                                        <p:cTn id="29" dur="1" fill="hold">
                                          <p:stCondLst>
                                            <p:cond delay="0"/>
                                          </p:stCondLst>
                                        </p:cTn>
                                        <p:tgtEl>
                                          <p:spTgt spid="7176"/>
                                        </p:tgtEl>
                                        <p:attrNameLst>
                                          <p:attrName>style.visibility</p:attrName>
                                        </p:attrNameLst>
                                      </p:cBhvr>
                                      <p:to>
                                        <p:strVal val="visible"/>
                                      </p:to>
                                    </p:set>
                                    <p:animEffect transition="in" filter="wheel(4)">
                                      <p:cBhvr>
                                        <p:cTn id="30" dur="2000"/>
                                        <p:tgtEl>
                                          <p:spTgt spid="7176"/>
                                        </p:tgtEl>
                                      </p:cBhvr>
                                    </p:animEffect>
                                  </p:childTnLst>
                                </p:cTn>
                              </p:par>
                              <p:par>
                                <p:cTn id="31" presetID="21" presetClass="entr" presetSubtype="4" fill="hold" grpId="0" nodeType="withEffect">
                                  <p:stCondLst>
                                    <p:cond delay="0"/>
                                  </p:stCondLst>
                                  <p:childTnLst>
                                    <p:set>
                                      <p:cBhvr>
                                        <p:cTn id="32" dur="1" fill="hold">
                                          <p:stCondLst>
                                            <p:cond delay="0"/>
                                          </p:stCondLst>
                                        </p:cTn>
                                        <p:tgtEl>
                                          <p:spTgt spid="7177"/>
                                        </p:tgtEl>
                                        <p:attrNameLst>
                                          <p:attrName>style.visibility</p:attrName>
                                        </p:attrNameLst>
                                      </p:cBhvr>
                                      <p:to>
                                        <p:strVal val="visible"/>
                                      </p:to>
                                    </p:set>
                                    <p:animEffect transition="in" filter="wheel(4)">
                                      <p:cBhvr>
                                        <p:cTn id="33" dur="2000"/>
                                        <p:tgtEl>
                                          <p:spTgt spid="717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ppt_x"/>
                                          </p:val>
                                        </p:tav>
                                        <p:tav tm="100000">
                                          <p:val>
                                            <p:strVal val="#ppt_x"/>
                                          </p:val>
                                        </p:tav>
                                      </p:tavLst>
                                    </p:anim>
                                    <p:anim calcmode="lin" valueType="num">
                                      <p:cBhvr additive="base">
                                        <p:cTn id="3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ppt_x"/>
                                          </p:val>
                                        </p:tav>
                                        <p:tav tm="100000">
                                          <p:val>
                                            <p:strVal val="#ppt_x"/>
                                          </p:val>
                                        </p:tav>
                                      </p:tavLst>
                                    </p:anim>
                                    <p:anim calcmode="lin" valueType="num">
                                      <p:cBhvr additive="base">
                                        <p:cTn id="4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ppt_x"/>
                                          </p:val>
                                        </p:tav>
                                        <p:tav tm="100000">
                                          <p:val>
                                            <p:strVal val="#ppt_x"/>
                                          </p:val>
                                        </p:tav>
                                      </p:tavLst>
                                    </p:anim>
                                    <p:anim calcmode="lin" valueType="num">
                                      <p:cBhvr additive="base">
                                        <p:cTn id="5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fill="hold"/>
                                        <p:tgtEl>
                                          <p:spTgt spid="8"/>
                                        </p:tgtEl>
                                        <p:attrNameLst>
                                          <p:attrName>ppt_x</p:attrName>
                                        </p:attrNameLst>
                                      </p:cBhvr>
                                      <p:tavLst>
                                        <p:tav tm="0">
                                          <p:val>
                                            <p:strVal val="#ppt_x"/>
                                          </p:val>
                                        </p:tav>
                                        <p:tav tm="100000">
                                          <p:val>
                                            <p:strVal val="#ppt_x"/>
                                          </p:val>
                                        </p:tav>
                                      </p:tavLst>
                                    </p:anim>
                                    <p:anim calcmode="lin" valueType="num">
                                      <p:cBhvr additive="base">
                                        <p:cTn id="5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7188"/>
                                        </p:tgtEl>
                                        <p:attrNameLst>
                                          <p:attrName>style.visibility</p:attrName>
                                        </p:attrNameLst>
                                      </p:cBhvr>
                                      <p:to>
                                        <p:strVal val="visible"/>
                                      </p:to>
                                    </p:set>
                                    <p:animEffect transition="in" filter="blinds(horizontal)">
                                      <p:cBhvr>
                                        <p:cTn id="62" dur="500"/>
                                        <p:tgtEl>
                                          <p:spTgt spid="718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7189"/>
                                        </p:tgtEl>
                                        <p:attrNameLst>
                                          <p:attrName>style.visibility</p:attrName>
                                        </p:attrNameLst>
                                      </p:cBhvr>
                                      <p:to>
                                        <p:strVal val="visible"/>
                                      </p:to>
                                    </p:set>
                                    <p:animEffect transition="in" filter="diamond(in)">
                                      <p:cBhvr>
                                        <p:cTn id="67" dur="2000"/>
                                        <p:tgtEl>
                                          <p:spTgt spid="7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P spid="7175" grpId="0" animBg="1"/>
      <p:bldP spid="7176" grpId="0" animBg="1"/>
      <p:bldP spid="7177" grpId="0" animBg="1"/>
      <p:bldP spid="7178" grpId="0"/>
      <p:bldP spid="7179" grpId="0"/>
      <p:bldP spid="7180" grpId="0"/>
      <p:bldP spid="7181" grpId="0"/>
      <p:bldP spid="7188" grpId="0"/>
      <p:bldP spid="7189" grpId="0"/>
      <p:bldP spid="719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smtClean="0"/>
          </a:p>
        </p:txBody>
      </p:sp>
      <p:pic>
        <p:nvPicPr>
          <p:cNvPr id="20495" name="Picture 15" descr="C:\Users\PeQuyen\Pictures\f_7310.file.jpg"/>
          <p:cNvPicPr>
            <a:picLocks noChangeAspect="1" noChangeArrowheads="1"/>
          </p:cNvPicPr>
          <p:nvPr>
            <p:ph type="body" idx="1"/>
          </p:nvPr>
        </p:nvPicPr>
        <p:blipFill>
          <a:blip r:embed="rId2"/>
          <a:srcRect/>
          <a:stretch>
            <a:fillRect/>
          </a:stretch>
        </p:blipFill>
        <p:spPr>
          <a:xfrm>
            <a:off x="533400" y="533400"/>
            <a:ext cx="8001000" cy="59436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afterEffect">
                                  <p:stCondLst>
                                    <p:cond delay="0"/>
                                  </p:stCondLst>
                                  <p:childTnLst>
                                    <p:set>
                                      <p:cBhvr>
                                        <p:cTn id="6" dur="1" fill="hold">
                                          <p:stCondLst>
                                            <p:cond delay="0"/>
                                          </p:stCondLst>
                                        </p:cTn>
                                        <p:tgtEl>
                                          <p:spTgt spid="20495"/>
                                        </p:tgtEl>
                                        <p:attrNameLst>
                                          <p:attrName>style.visibility</p:attrName>
                                        </p:attrNameLst>
                                      </p:cBhvr>
                                      <p:to>
                                        <p:strVal val="visible"/>
                                      </p:to>
                                    </p:set>
                                    <p:animEffect transition="in" filter="plus(in)">
                                      <p:cBhvr>
                                        <p:cTn id="7" dur="2000"/>
                                        <p:tgtEl>
                                          <p:spTgt spid="20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6"/>
          <p:cNvSpPr txBox="1">
            <a:spLocks noChangeArrowheads="1"/>
          </p:cNvSpPr>
          <p:nvPr/>
        </p:nvSpPr>
        <p:spPr bwMode="auto">
          <a:xfrm>
            <a:off x="2667000" y="1752600"/>
            <a:ext cx="3733800" cy="1200150"/>
          </a:xfrm>
          <a:prstGeom prst="rect">
            <a:avLst/>
          </a:prstGeom>
          <a:noFill/>
          <a:ln w="9525">
            <a:noFill/>
            <a:miter lim="800000"/>
            <a:headEnd/>
            <a:tailEnd/>
          </a:ln>
        </p:spPr>
        <p:txBody>
          <a:bodyPr>
            <a:spAutoFit/>
          </a:bodyPr>
          <a:lstStyle/>
          <a:p>
            <a:pPr eaLnBrk="0" hangingPunct="0">
              <a:spcBef>
                <a:spcPct val="50000"/>
              </a:spcBef>
            </a:pPr>
            <a:r>
              <a:rPr lang="en-US" sz="3600" b="1">
                <a:solidFill>
                  <a:schemeClr val="hlink"/>
                </a:solidFill>
                <a:latin typeface="Arial" charset="0"/>
              </a:rPr>
              <a:t>Kính già, yêu trẻ</a:t>
            </a:r>
          </a:p>
        </p:txBody>
      </p:sp>
      <p:pic>
        <p:nvPicPr>
          <p:cNvPr id="17411" name="Picture 2" descr="giúp đỡ người già l2"/>
          <p:cNvPicPr>
            <a:picLocks noChangeAspect="1" noChangeArrowheads="1"/>
          </p:cNvPicPr>
          <p:nvPr/>
        </p:nvPicPr>
        <p:blipFill>
          <a:blip r:embed="rId2"/>
          <a:srcRect/>
          <a:stretch>
            <a:fillRect/>
          </a:stretch>
        </p:blipFill>
        <p:spPr bwMode="auto">
          <a:xfrm>
            <a:off x="0" y="1371600"/>
            <a:ext cx="91440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smtClean="0"/>
          </a:p>
        </p:txBody>
      </p:sp>
      <p:pic>
        <p:nvPicPr>
          <p:cNvPr id="22" name="Picture 3" descr="gia1"/>
          <p:cNvPicPr>
            <a:picLocks noChangeAspect="1" noChangeArrowheads="1"/>
          </p:cNvPicPr>
          <p:nvPr>
            <p:ph type="body" idx="1"/>
          </p:nvPr>
        </p:nvPicPr>
        <p:blipFill>
          <a:blip r:embed="rId2"/>
          <a:srcRect/>
          <a:stretch>
            <a:fillRect/>
          </a:stretch>
        </p:blipFill>
        <p:spPr>
          <a:xfrm>
            <a:off x="381000" y="304800"/>
            <a:ext cx="8382000" cy="5821363"/>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smtClean="0"/>
          </a:p>
        </p:txBody>
      </p:sp>
      <p:pic>
        <p:nvPicPr>
          <p:cNvPr id="20496" name="Picture 16" descr="C:\Users\PeQuyen\Pictures\main.jpg"/>
          <p:cNvPicPr>
            <a:picLocks noChangeAspect="1" noChangeArrowheads="1"/>
          </p:cNvPicPr>
          <p:nvPr>
            <p:ph type="body" idx="1"/>
          </p:nvPr>
        </p:nvPicPr>
        <p:blipFill>
          <a:blip r:embed="rId2"/>
          <a:srcRect/>
          <a:stretch>
            <a:fillRect/>
          </a:stretch>
        </p:blipFill>
        <p:spPr>
          <a:xfrm>
            <a:off x="457200" y="304800"/>
            <a:ext cx="8153400" cy="60198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20496"/>
                                        </p:tgtEl>
                                        <p:attrNameLst>
                                          <p:attrName>style.visibility</p:attrName>
                                        </p:attrNameLst>
                                      </p:cBhvr>
                                      <p:to>
                                        <p:strVal val="visible"/>
                                      </p:to>
                                    </p:set>
                                    <p:animEffect transition="in" filter="strips(downLeft)">
                                      <p:cBhvr>
                                        <p:cTn id="7" dur="500"/>
                                        <p:tgtEl>
                                          <p:spTgt spid="20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2" name="Picture 12" descr="C:\Users\PeQuyen\Pictures\24H_0342051.jpg"/>
          <p:cNvPicPr>
            <a:picLocks noChangeAspect="1" noChangeArrowheads="1"/>
          </p:cNvPicPr>
          <p:nvPr>
            <p:ph type="body" idx="1"/>
          </p:nvPr>
        </p:nvPicPr>
        <p:blipFill>
          <a:blip r:embed="rId2"/>
          <a:srcRect/>
          <a:stretch>
            <a:fillRect/>
          </a:stretch>
        </p:blipFill>
        <p:spPr>
          <a:xfrm>
            <a:off x="762000" y="381000"/>
            <a:ext cx="7543800" cy="57912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0492"/>
                                        </p:tgtEl>
                                        <p:attrNameLst>
                                          <p:attrName>style.visibility</p:attrName>
                                        </p:attrNameLst>
                                      </p:cBhvr>
                                      <p:to>
                                        <p:strVal val="visible"/>
                                      </p:to>
                                    </p:set>
                                    <p:animEffect transition="in" filter="blinds(horizontal)">
                                      <p:cBhvr>
                                        <p:cTn id="7" dur="500"/>
                                        <p:tgtEl>
                                          <p:spTgt spid="20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J0201"/>
          <p:cNvPicPr>
            <a:picLocks noChangeAspect="1" noChangeArrowheads="1"/>
          </p:cNvPicPr>
          <p:nvPr/>
        </p:nvPicPr>
        <p:blipFill>
          <a:blip r:embed="rId2">
            <a:lum contrast="18000"/>
          </a:blip>
          <a:srcRect/>
          <a:stretch>
            <a:fillRect/>
          </a:stretch>
        </p:blipFill>
        <p:spPr bwMode="auto">
          <a:xfrm>
            <a:off x="0" y="304800"/>
            <a:ext cx="9144000" cy="6858000"/>
          </a:xfrm>
          <a:prstGeom prst="rect">
            <a:avLst/>
          </a:prstGeom>
          <a:noFill/>
          <a:ln w="9525">
            <a:noFill/>
            <a:miter lim="800000"/>
            <a:headEnd/>
            <a:tailEnd/>
          </a:ln>
        </p:spPr>
      </p:pic>
      <p:sp>
        <p:nvSpPr>
          <p:cNvPr id="2057" name="WordArt 9"/>
          <p:cNvSpPr>
            <a:spLocks noChangeArrowheads="1" noChangeShapeType="1" noTextEdit="1"/>
          </p:cNvSpPr>
          <p:nvPr/>
        </p:nvSpPr>
        <p:spPr bwMode="auto">
          <a:xfrm>
            <a:off x="1981200" y="3425825"/>
            <a:ext cx="5029200" cy="1222375"/>
          </a:xfrm>
          <a:prstGeom prst="rect">
            <a:avLst/>
          </a:prstGeom>
        </p:spPr>
        <p:txBody>
          <a:bodyPr wrap="none" fromWordArt="1">
            <a:prstTxWarp prst="textCanUp">
              <a:avLst>
                <a:gd name="adj" fmla="val 85713"/>
              </a:avLst>
            </a:prstTxWarp>
          </a:bodyPr>
          <a:lstStyle/>
          <a:p>
            <a:pPr algn="ctr"/>
            <a:r>
              <a:rPr lang="en-US" sz="3600" b="1" kern="10">
                <a:ln w="9525">
                  <a:solidFill>
                    <a:schemeClr val="tx1"/>
                  </a:solidFill>
                  <a:round/>
                  <a:headEnd/>
                  <a:tailEnd/>
                </a:ln>
                <a:solidFill>
                  <a:srgbClr val="FFFF00"/>
                </a:solidFill>
                <a:effectLst>
                  <a:outerShdw dist="398586" dir="9451234" sy="50000" kx="-2453608" rotWithShape="0">
                    <a:schemeClr val="tx1">
                      <a:alpha val="50000"/>
                    </a:schemeClr>
                  </a:outerShdw>
                </a:effectLst>
                <a:latin typeface="Arial"/>
                <a:cs typeface="Arial"/>
              </a:rPr>
              <a:t>Bài :Kính già, yêu trẻ</a:t>
            </a:r>
          </a:p>
        </p:txBody>
      </p:sp>
      <p:sp>
        <p:nvSpPr>
          <p:cNvPr id="3076" name="WordArt 11"/>
          <p:cNvSpPr>
            <a:spLocks noChangeArrowheads="1" noChangeShapeType="1" noTextEdit="1"/>
          </p:cNvSpPr>
          <p:nvPr/>
        </p:nvSpPr>
        <p:spPr bwMode="auto">
          <a:xfrm>
            <a:off x="1828800" y="2359025"/>
            <a:ext cx="5486400" cy="1676400"/>
          </a:xfrm>
          <a:prstGeom prst="rect">
            <a:avLst/>
          </a:prstGeom>
        </p:spPr>
        <p:txBody>
          <a:bodyPr spcFirstLastPara="1" wrap="none" fromWordArt="1">
            <a:prstTxWarp prst="textArchUp">
              <a:avLst>
                <a:gd name="adj" fmla="val 11066676"/>
              </a:avLst>
            </a:prstTxWarp>
          </a:bodyPr>
          <a:lstStyle/>
          <a:p>
            <a:pPr algn="ctr"/>
            <a:r>
              <a:rPr lang="en-US" sz="3600" b="1" kern="10">
                <a:ln w="9525">
                  <a:solidFill>
                    <a:srgbClr val="000000"/>
                  </a:solidFill>
                  <a:round/>
                  <a:headEnd/>
                  <a:tailEnd/>
                </a:ln>
                <a:solidFill>
                  <a:srgbClr val="000000"/>
                </a:solidFill>
                <a:latin typeface="Arial"/>
                <a:cs typeface="Arial"/>
              </a:rPr>
              <a:t>ĐẠO ĐỨC 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57"/>
                                        </p:tgtEl>
                                        <p:attrNameLst>
                                          <p:attrName>style.visibility</p:attrName>
                                        </p:attrNameLst>
                                      </p:cBhvr>
                                      <p:to>
                                        <p:strVal val="visible"/>
                                      </p:to>
                                    </p:set>
                                    <p:anim calcmode="lin" valueType="num">
                                      <p:cBhvr additive="base">
                                        <p:cTn id="7" dur="2000" fill="hold"/>
                                        <p:tgtEl>
                                          <p:spTgt spid="2057"/>
                                        </p:tgtEl>
                                        <p:attrNameLst>
                                          <p:attrName>ppt_x</p:attrName>
                                        </p:attrNameLst>
                                      </p:cBhvr>
                                      <p:tavLst>
                                        <p:tav tm="0">
                                          <p:val>
                                            <p:strVal val="0-#ppt_w/2"/>
                                          </p:val>
                                        </p:tav>
                                        <p:tav tm="100000">
                                          <p:val>
                                            <p:strVal val="#ppt_x"/>
                                          </p:val>
                                        </p:tav>
                                      </p:tavLst>
                                    </p:anim>
                                    <p:anim calcmode="lin" valueType="num">
                                      <p:cBhvr additive="base">
                                        <p:cTn id="8" dur="2000" fill="hold"/>
                                        <p:tgtEl>
                                          <p:spTgt spid="20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smtClean="0"/>
          </a:p>
        </p:txBody>
      </p:sp>
      <p:pic>
        <p:nvPicPr>
          <p:cNvPr id="20500" name="Picture 20" descr="C:\Users\PeQuyen\Pictures\Tho(1).jpg"/>
          <p:cNvPicPr>
            <a:picLocks noChangeAspect="1" noChangeArrowheads="1"/>
          </p:cNvPicPr>
          <p:nvPr>
            <p:ph type="body" idx="1"/>
          </p:nvPr>
        </p:nvPicPr>
        <p:blipFill>
          <a:blip r:embed="rId2"/>
          <a:srcRect/>
          <a:stretch>
            <a:fillRect/>
          </a:stretch>
        </p:blipFill>
        <p:spPr>
          <a:xfrm>
            <a:off x="457200" y="304800"/>
            <a:ext cx="8229600" cy="5821363"/>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0500"/>
                                        </p:tgtEl>
                                        <p:attrNameLst>
                                          <p:attrName>style.visibility</p:attrName>
                                        </p:attrNameLst>
                                      </p:cBhvr>
                                      <p:to>
                                        <p:strVal val="visible"/>
                                      </p:to>
                                    </p:set>
                                    <p:animEffect transition="in" filter="checkerboard(across)">
                                      <p:cBhvr>
                                        <p:cTn id="7" dur="500"/>
                                        <p:tgtEl>
                                          <p:spTgt spid="20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smtClean="0"/>
          </a:p>
        </p:txBody>
      </p:sp>
      <p:pic>
        <p:nvPicPr>
          <p:cNvPr id="20497" name="Picture 17" descr="C:\Users\PeQuyen\Pictures\P1020726.jpg"/>
          <p:cNvPicPr>
            <a:picLocks noChangeAspect="1" noChangeArrowheads="1"/>
          </p:cNvPicPr>
          <p:nvPr>
            <p:ph type="body" idx="1"/>
          </p:nvPr>
        </p:nvPicPr>
        <p:blipFill>
          <a:blip r:embed="rId2"/>
          <a:srcRect/>
          <a:stretch>
            <a:fillRect/>
          </a:stretch>
        </p:blipFill>
        <p:spPr>
          <a:xfrm>
            <a:off x="457200" y="304800"/>
            <a:ext cx="8229600" cy="62484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0497"/>
                                        </p:tgtEl>
                                        <p:attrNameLst>
                                          <p:attrName>style.visibility</p:attrName>
                                        </p:attrNameLst>
                                      </p:cBhvr>
                                      <p:to>
                                        <p:strVal val="visible"/>
                                      </p:to>
                                    </p:set>
                                    <p:animEffect transition="in" filter="fade">
                                      <p:cBhvr>
                                        <p:cTn id="7" dur="2000"/>
                                        <p:tgtEl>
                                          <p:spTgt spid="20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en-US" smtClean="0"/>
          </a:p>
        </p:txBody>
      </p:sp>
      <p:pic>
        <p:nvPicPr>
          <p:cNvPr id="20494" name="Picture 14" descr="C:\Users\PeQuyen\Pictures\1232436682.img.jpg"/>
          <p:cNvPicPr>
            <a:picLocks noChangeAspect="1" noChangeArrowheads="1"/>
          </p:cNvPicPr>
          <p:nvPr>
            <p:ph type="body" idx="1"/>
          </p:nvPr>
        </p:nvPicPr>
        <p:blipFill>
          <a:blip r:embed="rId2"/>
          <a:srcRect/>
          <a:stretch>
            <a:fillRect/>
          </a:stretch>
        </p:blipFill>
        <p:spPr>
          <a:xfrm>
            <a:off x="457200" y="381000"/>
            <a:ext cx="7924800" cy="60198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0494"/>
                                        </p:tgtEl>
                                        <p:attrNameLst>
                                          <p:attrName>style.visibility</p:attrName>
                                        </p:attrNameLst>
                                      </p:cBhvr>
                                      <p:to>
                                        <p:strVal val="visible"/>
                                      </p:to>
                                    </p:set>
                                    <p:animEffect transition="in" filter="checkerboard(across)">
                                      <p:cBhvr>
                                        <p:cTn id="7" dur="500"/>
                                        <p:tgtEl>
                                          <p:spTgt spid="20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en-US" smtClean="0"/>
          </a:p>
        </p:txBody>
      </p:sp>
      <p:pic>
        <p:nvPicPr>
          <p:cNvPr id="24" name="Picture 21" descr="C:\Users\PeQuyen\Pictures\thnhi01.jpg"/>
          <p:cNvPicPr>
            <a:picLocks noChangeAspect="1" noChangeArrowheads="1"/>
          </p:cNvPicPr>
          <p:nvPr>
            <p:ph type="body" idx="1"/>
          </p:nvPr>
        </p:nvPicPr>
        <p:blipFill>
          <a:blip r:embed="rId2"/>
          <a:srcRect/>
          <a:stretch>
            <a:fillRect/>
          </a:stretch>
        </p:blipFill>
        <p:spPr>
          <a:xfrm>
            <a:off x="533400" y="304800"/>
            <a:ext cx="8077200" cy="59436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3733800" y="1066800"/>
            <a:ext cx="3124200" cy="519113"/>
          </a:xfrm>
          <a:prstGeom prst="rect">
            <a:avLst/>
          </a:prstGeom>
          <a:noFill/>
          <a:ln w="9525">
            <a:noFill/>
            <a:miter lim="800000"/>
            <a:headEnd/>
            <a:tailEnd/>
          </a:ln>
        </p:spPr>
        <p:txBody>
          <a:bodyPr>
            <a:spAutoFit/>
          </a:bodyPr>
          <a:lstStyle/>
          <a:p>
            <a:pPr eaLnBrk="0" hangingPunct="0">
              <a:spcBef>
                <a:spcPct val="50000"/>
              </a:spcBef>
            </a:pPr>
            <a:r>
              <a:rPr lang="en-US" sz="2800" b="1" u="sng">
                <a:solidFill>
                  <a:srgbClr val="0000FF"/>
                </a:solidFill>
                <a:latin typeface="Arial" charset="0"/>
              </a:rPr>
              <a:t>Đạo đức</a:t>
            </a:r>
          </a:p>
        </p:txBody>
      </p:sp>
      <p:sp>
        <p:nvSpPr>
          <p:cNvPr id="17415" name="Rectangle 7"/>
          <p:cNvSpPr>
            <a:spLocks noChangeArrowheads="1"/>
          </p:cNvSpPr>
          <p:nvPr/>
        </p:nvSpPr>
        <p:spPr bwMode="auto">
          <a:xfrm>
            <a:off x="914400" y="2514600"/>
            <a:ext cx="7239000" cy="1981200"/>
          </a:xfrm>
          <a:prstGeom prst="rect">
            <a:avLst/>
          </a:prstGeom>
          <a:noFill/>
          <a:ln w="38100" cap="rnd" cmpd="dbl">
            <a:solidFill>
              <a:srgbClr val="FF0000"/>
            </a:solidFill>
            <a:prstDash val="sysDot"/>
            <a:miter lim="800000"/>
            <a:headEnd/>
            <a:tailEnd/>
          </a:ln>
        </p:spPr>
        <p:txBody>
          <a:bodyPr wrap="none" anchor="ctr"/>
          <a:lstStyle/>
          <a:p>
            <a:r>
              <a:rPr lang="en-US" sz="3200">
                <a:latin typeface="Arial" charset="0"/>
              </a:rPr>
              <a:t>Em đã làm gì để thể hiện thái độ kính già,</a:t>
            </a:r>
          </a:p>
          <a:p>
            <a:r>
              <a:rPr lang="en-US" sz="3200">
                <a:latin typeface="Arial" charset="0"/>
              </a:rPr>
              <a:t> yêu trẻ?</a:t>
            </a:r>
          </a:p>
        </p:txBody>
      </p:sp>
      <p:sp>
        <p:nvSpPr>
          <p:cNvPr id="25604" name="Text Box 11"/>
          <p:cNvSpPr txBox="1">
            <a:spLocks noChangeArrowheads="1"/>
          </p:cNvSpPr>
          <p:nvPr/>
        </p:nvSpPr>
        <p:spPr bwMode="auto">
          <a:xfrm>
            <a:off x="2286000" y="1752600"/>
            <a:ext cx="5334000" cy="646113"/>
          </a:xfrm>
          <a:prstGeom prst="rect">
            <a:avLst/>
          </a:prstGeom>
          <a:noFill/>
          <a:ln w="9525">
            <a:noFill/>
            <a:miter lim="800000"/>
            <a:headEnd/>
            <a:tailEnd/>
          </a:ln>
        </p:spPr>
        <p:txBody>
          <a:bodyPr>
            <a:spAutoFit/>
          </a:bodyPr>
          <a:lstStyle/>
          <a:p>
            <a:pPr eaLnBrk="0" hangingPunct="0">
              <a:spcBef>
                <a:spcPct val="50000"/>
              </a:spcBef>
            </a:pPr>
            <a:r>
              <a:rPr lang="en-US" sz="3600" b="1">
                <a:solidFill>
                  <a:schemeClr val="hlink"/>
                </a:solidFill>
                <a:latin typeface="Arial" charset="0"/>
              </a:rPr>
              <a:t>Kính già, yêu trẻ (tiết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box(in)">
                                      <p:cBhvr>
                                        <p:cTn id="7"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EJ1450"/>
          <p:cNvPicPr>
            <a:picLocks noChangeAspect="1" noChangeArrowheads="1"/>
          </p:cNvPicPr>
          <p:nvPr/>
        </p:nvPicPr>
        <p:blipFill>
          <a:blip r:embed="rId3"/>
          <a:srcRect/>
          <a:stretch>
            <a:fillRect/>
          </a:stretch>
        </p:blipFill>
        <p:spPr bwMode="auto">
          <a:xfrm>
            <a:off x="0" y="152400"/>
            <a:ext cx="9144000" cy="6858000"/>
          </a:xfrm>
          <a:prstGeom prst="rect">
            <a:avLst/>
          </a:prstGeom>
          <a:noFill/>
          <a:ln w="9525">
            <a:noFill/>
            <a:miter lim="800000"/>
            <a:headEnd/>
            <a:tailEnd/>
          </a:ln>
        </p:spPr>
      </p:pic>
      <p:sp>
        <p:nvSpPr>
          <p:cNvPr id="26627" name="WordArt 5"/>
          <p:cNvSpPr>
            <a:spLocks noChangeArrowheads="1" noChangeShapeType="1" noTextEdit="1"/>
          </p:cNvSpPr>
          <p:nvPr/>
        </p:nvSpPr>
        <p:spPr bwMode="auto">
          <a:xfrm>
            <a:off x="1600200" y="3200400"/>
            <a:ext cx="5867400" cy="1752600"/>
          </a:xfrm>
          <a:prstGeom prst="rect">
            <a:avLst/>
          </a:prstGeom>
        </p:spPr>
        <p:txBody>
          <a:bodyPr wrap="none" fromWordArt="1">
            <a:prstTxWarp prst="textPlain">
              <a:avLst>
                <a:gd name="adj" fmla="val 50000"/>
              </a:avLst>
            </a:prstTxWarp>
          </a:bodyPr>
          <a:lstStyle/>
          <a:p>
            <a:pPr algn="ctr"/>
            <a:r>
              <a:rPr lang="pt-BR"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Chúc các em học giỏi</a:t>
            </a:r>
            <a:endPar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26628" name="Text Box 6"/>
          <p:cNvSpPr txBox="1">
            <a:spLocks noChangeArrowheads="1"/>
          </p:cNvSpPr>
          <p:nvPr/>
        </p:nvSpPr>
        <p:spPr bwMode="auto">
          <a:xfrm>
            <a:off x="1905000" y="2209800"/>
            <a:ext cx="5181600" cy="701675"/>
          </a:xfrm>
          <a:prstGeom prst="rect">
            <a:avLst/>
          </a:prstGeom>
          <a:noFill/>
          <a:ln w="9525">
            <a:noFill/>
            <a:miter lim="800000"/>
            <a:headEnd/>
            <a:tailEnd/>
          </a:ln>
        </p:spPr>
        <p:txBody>
          <a:bodyPr>
            <a:spAutoFit/>
          </a:bodyPr>
          <a:lstStyle/>
          <a:p>
            <a:pPr algn="ctr">
              <a:spcBef>
                <a:spcPct val="50000"/>
              </a:spcBef>
            </a:pPr>
            <a:r>
              <a:rPr lang="en-US" sz="4000" b="1">
                <a:solidFill>
                  <a:srgbClr val="FF66FF"/>
                </a:solidFill>
                <a:latin typeface="Arial" charset="0"/>
              </a:rPr>
              <a:t>Tiết học kết thúc</a:t>
            </a:r>
          </a:p>
        </p:txBody>
      </p:sp>
      <p:pic>
        <p:nvPicPr>
          <p:cNvPr id="9223" name="bà còng.mp3">
            <a:hlinkClick r:id="" action="ppaction://media"/>
          </p:cNvPr>
          <p:cNvPicPr>
            <a:picLocks noRot="1" noChangeAspect="1" noChangeArrowheads="1"/>
          </p:cNvPicPr>
          <p:nvPr>
            <a:audioFile r:link="rId1"/>
          </p:nvPr>
        </p:nvPicPr>
        <p:blipFill>
          <a:blip r:embed="rId4"/>
          <a:srcRect/>
          <a:stretch>
            <a:fillRect/>
          </a:stretch>
        </p:blipFill>
        <p:spPr bwMode="auto">
          <a:xfrm>
            <a:off x="6248400" y="52578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22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39284" fill="hold"/>
                                        <p:tgtEl>
                                          <p:spTgt spid="9223"/>
                                        </p:tgtEl>
                                      </p:cBhvr>
                                    </p:cmd>
                                  </p:childTnLst>
                                </p:cTn>
                              </p:par>
                            </p:childTnLst>
                          </p:cTn>
                        </p:par>
                      </p:childTnLst>
                    </p:cTn>
                  </p:par>
                </p:childTnLst>
              </p:cTn>
              <p:nextCondLst>
                <p:cond evt="onClick" delay="0">
                  <p:tgtEl>
                    <p:spTgt spid="922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223"/>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7650" name="Picture 4" descr="Cay gao">
            <a:hlinkClick r:id="rId3" action="ppaction://hlinksldjump"/>
          </p:cNvPr>
          <p:cNvPicPr>
            <a:picLocks noChangeAspect="1" noChangeArrowheads="1"/>
          </p:cNvPicPr>
          <p:nvPr/>
        </p:nvPicPr>
        <p:blipFill>
          <a:blip r:embed="rId4"/>
          <a:srcRect/>
          <a:stretch>
            <a:fillRect/>
          </a:stretch>
        </p:blipFill>
        <p:spPr bwMode="auto">
          <a:xfrm>
            <a:off x="7848600" y="3886200"/>
            <a:ext cx="858838" cy="2540000"/>
          </a:xfrm>
          <a:prstGeom prst="rect">
            <a:avLst/>
          </a:prstGeom>
          <a:noFill/>
          <a:ln w="9525">
            <a:noFill/>
            <a:miter lim="800000"/>
            <a:headEnd/>
            <a:tailEnd/>
          </a:ln>
        </p:spPr>
      </p:pic>
      <p:sp>
        <p:nvSpPr>
          <p:cNvPr id="37894" name="Rectangle 6"/>
          <p:cNvSpPr>
            <a:spLocks noChangeArrowheads="1"/>
          </p:cNvSpPr>
          <p:nvPr/>
        </p:nvSpPr>
        <p:spPr bwMode="auto">
          <a:xfrm>
            <a:off x="762000" y="2819400"/>
            <a:ext cx="7696200" cy="1077913"/>
          </a:xfrm>
          <a:prstGeom prst="rect">
            <a:avLst/>
          </a:prstGeom>
          <a:noFill/>
          <a:ln w="38100" cap="rnd" cmpd="dbl">
            <a:solidFill>
              <a:srgbClr val="FF0000"/>
            </a:solidFill>
            <a:prstDash val="sysDot"/>
            <a:miter lim="800000"/>
            <a:headEnd/>
            <a:tailEnd/>
          </a:ln>
        </p:spPr>
        <p:txBody>
          <a:bodyPr>
            <a:spAutoFit/>
          </a:bodyPr>
          <a:lstStyle/>
          <a:p>
            <a:pPr eaLnBrk="0" hangingPunct="0"/>
            <a:r>
              <a:rPr lang="en-US" sz="3200" b="1">
                <a:solidFill>
                  <a:srgbClr val="0000FF"/>
                </a:solidFill>
                <a:latin typeface="Arial" charset="0"/>
              </a:rPr>
              <a:t>1/ Các bạn trong truyện đã làm gì khi gặp bà cụ và em nhỏ?</a:t>
            </a:r>
          </a:p>
        </p:txBody>
      </p:sp>
      <p:sp>
        <p:nvSpPr>
          <p:cNvPr id="27652" name="Rectangle 7"/>
          <p:cNvSpPr>
            <a:spLocks noChangeArrowheads="1"/>
          </p:cNvSpPr>
          <p:nvPr/>
        </p:nvSpPr>
        <p:spPr bwMode="auto">
          <a:xfrm>
            <a:off x="7772400" y="5562600"/>
            <a:ext cx="381000" cy="609600"/>
          </a:xfrm>
          <a:prstGeom prst="rect">
            <a:avLst/>
          </a:prstGeom>
          <a:noFill/>
          <a:ln w="9525">
            <a:noFill/>
            <a:miter lim="800000"/>
            <a:headEnd/>
            <a:tailEnd/>
          </a:ln>
        </p:spPr>
        <p:txBody>
          <a:bodyPr wrap="none" anchor="ctr"/>
          <a:lstStyle/>
          <a:p>
            <a:pPr algn="ctr"/>
            <a:r>
              <a:rPr lang="en-US" sz="4000">
                <a:latin typeface="Arial" charset="0"/>
                <a:hlinkClick r:id="rId5" action="ppaction://hlinksldjump"/>
              </a:rPr>
              <a:t>.</a:t>
            </a:r>
            <a:endParaRPr lang="en-US" sz="4000">
              <a:latin typeface="Arial" charset="0"/>
            </a:endParaRPr>
          </a:p>
        </p:txBody>
      </p:sp>
      <p:sp>
        <p:nvSpPr>
          <p:cNvPr id="27653" name="Text Box 9"/>
          <p:cNvSpPr txBox="1">
            <a:spLocks noChangeArrowheads="1"/>
          </p:cNvSpPr>
          <p:nvPr/>
        </p:nvSpPr>
        <p:spPr bwMode="auto">
          <a:xfrm>
            <a:off x="3733800" y="990600"/>
            <a:ext cx="3124200" cy="519113"/>
          </a:xfrm>
          <a:prstGeom prst="rect">
            <a:avLst/>
          </a:prstGeom>
          <a:noFill/>
          <a:ln w="9525">
            <a:noFill/>
            <a:miter lim="800000"/>
            <a:headEnd/>
            <a:tailEnd/>
          </a:ln>
        </p:spPr>
        <p:txBody>
          <a:bodyPr>
            <a:spAutoFit/>
          </a:bodyPr>
          <a:lstStyle/>
          <a:p>
            <a:pPr eaLnBrk="0" hangingPunct="0">
              <a:spcBef>
                <a:spcPct val="50000"/>
              </a:spcBef>
            </a:pPr>
            <a:r>
              <a:rPr lang="en-US" sz="2800" b="1" u="sng">
                <a:solidFill>
                  <a:srgbClr val="0000FF"/>
                </a:solidFill>
                <a:latin typeface="Arial" charset="0"/>
              </a:rPr>
              <a:t>Đạo đức</a:t>
            </a:r>
          </a:p>
        </p:txBody>
      </p:sp>
      <p:sp>
        <p:nvSpPr>
          <p:cNvPr id="27654" name="Text Box 10"/>
          <p:cNvSpPr txBox="1">
            <a:spLocks noChangeArrowheads="1"/>
          </p:cNvSpPr>
          <p:nvPr/>
        </p:nvSpPr>
        <p:spPr bwMode="auto">
          <a:xfrm>
            <a:off x="2438400" y="1676400"/>
            <a:ext cx="5257800" cy="646113"/>
          </a:xfrm>
          <a:prstGeom prst="rect">
            <a:avLst/>
          </a:prstGeom>
          <a:noFill/>
          <a:ln w="9525">
            <a:noFill/>
            <a:miter lim="800000"/>
            <a:headEnd/>
            <a:tailEnd/>
          </a:ln>
        </p:spPr>
        <p:txBody>
          <a:bodyPr>
            <a:spAutoFit/>
          </a:bodyPr>
          <a:lstStyle/>
          <a:p>
            <a:pPr eaLnBrk="0" hangingPunct="0">
              <a:spcBef>
                <a:spcPct val="50000"/>
              </a:spcBef>
            </a:pPr>
            <a:r>
              <a:rPr lang="en-US" sz="3600" b="1">
                <a:solidFill>
                  <a:schemeClr val="hlink"/>
                </a:solidFill>
                <a:latin typeface="Arial" charset="0"/>
              </a:rPr>
              <a:t>Kính già, yêu trẻ (tiết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blinds(horizontal)">
                                      <p:cBhvr>
                                        <p:cTn id="7" dur="5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8674" name="Picture 4" descr="H4">
            <a:hlinkClick r:id="rId3" action="ppaction://hlinksldjump"/>
          </p:cNvPr>
          <p:cNvPicPr>
            <a:picLocks noChangeAspect="1" noChangeArrowheads="1"/>
          </p:cNvPicPr>
          <p:nvPr/>
        </p:nvPicPr>
        <p:blipFill>
          <a:blip r:embed="rId4"/>
          <a:srcRect/>
          <a:stretch>
            <a:fillRect/>
          </a:stretch>
        </p:blipFill>
        <p:spPr bwMode="auto">
          <a:xfrm>
            <a:off x="5334000" y="4419600"/>
            <a:ext cx="1203325" cy="1027113"/>
          </a:xfrm>
          <a:prstGeom prst="rect">
            <a:avLst/>
          </a:prstGeom>
          <a:noFill/>
          <a:ln w="9525">
            <a:noFill/>
            <a:miter lim="800000"/>
            <a:headEnd/>
            <a:tailEnd/>
          </a:ln>
        </p:spPr>
      </p:pic>
      <p:sp>
        <p:nvSpPr>
          <p:cNvPr id="38918" name="Rectangle 6"/>
          <p:cNvSpPr>
            <a:spLocks noChangeArrowheads="1"/>
          </p:cNvSpPr>
          <p:nvPr/>
        </p:nvSpPr>
        <p:spPr bwMode="auto">
          <a:xfrm>
            <a:off x="1143000" y="3352800"/>
            <a:ext cx="6711950" cy="584200"/>
          </a:xfrm>
          <a:prstGeom prst="rect">
            <a:avLst/>
          </a:prstGeom>
          <a:noFill/>
          <a:ln w="38100" cap="rnd" cmpd="dbl">
            <a:solidFill>
              <a:srgbClr val="FF0000"/>
            </a:solidFill>
            <a:prstDash val="sysDot"/>
            <a:miter lim="800000"/>
            <a:headEnd/>
            <a:tailEnd/>
          </a:ln>
        </p:spPr>
        <p:txBody>
          <a:bodyPr wrap="none">
            <a:spAutoFit/>
          </a:bodyPr>
          <a:lstStyle/>
          <a:p>
            <a:pPr eaLnBrk="0" hangingPunct="0">
              <a:spcBef>
                <a:spcPct val="50000"/>
              </a:spcBef>
            </a:pPr>
            <a:r>
              <a:rPr lang="en-US" sz="3200" b="1">
                <a:solidFill>
                  <a:srgbClr val="0000FF"/>
                </a:solidFill>
                <a:latin typeface="Arial" charset="0"/>
              </a:rPr>
              <a:t>2/ Tại sao bà cụ cảm ơn các bạn?</a:t>
            </a:r>
          </a:p>
        </p:txBody>
      </p:sp>
      <p:sp>
        <p:nvSpPr>
          <p:cNvPr id="28676" name="Rectangle 7"/>
          <p:cNvSpPr>
            <a:spLocks noChangeArrowheads="1"/>
          </p:cNvSpPr>
          <p:nvPr/>
        </p:nvSpPr>
        <p:spPr bwMode="auto">
          <a:xfrm>
            <a:off x="6400800" y="4800600"/>
            <a:ext cx="228600" cy="457200"/>
          </a:xfrm>
          <a:prstGeom prst="rect">
            <a:avLst/>
          </a:prstGeom>
          <a:noFill/>
          <a:ln w="9525">
            <a:noFill/>
            <a:miter lim="800000"/>
            <a:headEnd/>
            <a:tailEnd/>
          </a:ln>
        </p:spPr>
        <p:txBody>
          <a:bodyPr wrap="none" anchor="ctr"/>
          <a:lstStyle/>
          <a:p>
            <a:pPr algn="ctr"/>
            <a:r>
              <a:rPr lang="en-US" sz="4000">
                <a:latin typeface="Arial" charset="0"/>
                <a:hlinkClick r:id="rId5" action="ppaction://hlinksldjump"/>
              </a:rPr>
              <a:t>.</a:t>
            </a:r>
            <a:endParaRPr lang="en-US" sz="4000">
              <a:latin typeface="Arial" charset="0"/>
            </a:endParaRPr>
          </a:p>
        </p:txBody>
      </p:sp>
      <p:sp>
        <p:nvSpPr>
          <p:cNvPr id="28677" name="Text Box 9"/>
          <p:cNvSpPr txBox="1">
            <a:spLocks noChangeArrowheads="1"/>
          </p:cNvSpPr>
          <p:nvPr/>
        </p:nvSpPr>
        <p:spPr bwMode="auto">
          <a:xfrm>
            <a:off x="3657600" y="1143000"/>
            <a:ext cx="3124200" cy="519113"/>
          </a:xfrm>
          <a:prstGeom prst="rect">
            <a:avLst/>
          </a:prstGeom>
          <a:noFill/>
          <a:ln w="9525">
            <a:noFill/>
            <a:miter lim="800000"/>
            <a:headEnd/>
            <a:tailEnd/>
          </a:ln>
        </p:spPr>
        <p:txBody>
          <a:bodyPr>
            <a:spAutoFit/>
          </a:bodyPr>
          <a:lstStyle/>
          <a:p>
            <a:pPr eaLnBrk="0" hangingPunct="0">
              <a:spcBef>
                <a:spcPct val="50000"/>
              </a:spcBef>
            </a:pPr>
            <a:r>
              <a:rPr lang="en-US" sz="2800" b="1" u="sng">
                <a:solidFill>
                  <a:srgbClr val="0000FF"/>
                </a:solidFill>
                <a:latin typeface="Arial" charset="0"/>
              </a:rPr>
              <a:t>Đạo đức</a:t>
            </a:r>
          </a:p>
        </p:txBody>
      </p:sp>
      <p:sp>
        <p:nvSpPr>
          <p:cNvPr id="28678" name="Text Box 11"/>
          <p:cNvSpPr txBox="1">
            <a:spLocks noChangeArrowheads="1"/>
          </p:cNvSpPr>
          <p:nvPr/>
        </p:nvSpPr>
        <p:spPr bwMode="auto">
          <a:xfrm>
            <a:off x="2438400" y="1676400"/>
            <a:ext cx="5638800" cy="646113"/>
          </a:xfrm>
          <a:prstGeom prst="rect">
            <a:avLst/>
          </a:prstGeom>
          <a:noFill/>
          <a:ln w="9525">
            <a:noFill/>
            <a:miter lim="800000"/>
            <a:headEnd/>
            <a:tailEnd/>
          </a:ln>
        </p:spPr>
        <p:txBody>
          <a:bodyPr>
            <a:spAutoFit/>
          </a:bodyPr>
          <a:lstStyle/>
          <a:p>
            <a:pPr eaLnBrk="0" hangingPunct="0">
              <a:spcBef>
                <a:spcPct val="50000"/>
              </a:spcBef>
            </a:pPr>
            <a:r>
              <a:rPr lang="en-US" sz="3600" b="1">
                <a:solidFill>
                  <a:schemeClr val="hlink"/>
                </a:solidFill>
                <a:latin typeface="Arial" charset="0"/>
              </a:rPr>
              <a:t>Kính già, yêu trẻ (tiết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box(in)">
                                      <p:cBhvr>
                                        <p:cTn id="7" dur="500"/>
                                        <p:tgtEl>
                                          <p:spTgt spid="3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9698" name="Picture 4" descr="H5">
            <a:hlinkClick r:id="rId3" action="ppaction://hlinksldjump"/>
          </p:cNvPr>
          <p:cNvPicPr>
            <a:picLocks noChangeAspect="1" noChangeArrowheads="1"/>
          </p:cNvPicPr>
          <p:nvPr/>
        </p:nvPicPr>
        <p:blipFill>
          <a:blip r:embed="rId4"/>
          <a:srcRect/>
          <a:stretch>
            <a:fillRect/>
          </a:stretch>
        </p:blipFill>
        <p:spPr bwMode="auto">
          <a:xfrm>
            <a:off x="6781800" y="5105400"/>
            <a:ext cx="1447800" cy="1681163"/>
          </a:xfrm>
          <a:prstGeom prst="rect">
            <a:avLst/>
          </a:prstGeom>
          <a:noFill/>
          <a:ln w="9525">
            <a:noFill/>
            <a:miter lim="800000"/>
            <a:headEnd/>
            <a:tailEnd/>
          </a:ln>
        </p:spPr>
      </p:pic>
      <p:sp>
        <p:nvSpPr>
          <p:cNvPr id="39942" name="Rectangle 6"/>
          <p:cNvSpPr>
            <a:spLocks noChangeArrowheads="1"/>
          </p:cNvSpPr>
          <p:nvPr/>
        </p:nvSpPr>
        <p:spPr bwMode="auto">
          <a:xfrm>
            <a:off x="838200" y="3276600"/>
            <a:ext cx="7620000" cy="1077913"/>
          </a:xfrm>
          <a:prstGeom prst="rect">
            <a:avLst/>
          </a:prstGeom>
          <a:noFill/>
          <a:ln w="38100" cap="rnd" cmpd="dbl">
            <a:solidFill>
              <a:srgbClr val="FF0000"/>
            </a:solidFill>
            <a:prstDash val="sysDot"/>
            <a:miter lim="800000"/>
            <a:headEnd/>
            <a:tailEnd/>
          </a:ln>
        </p:spPr>
        <p:txBody>
          <a:bodyPr>
            <a:spAutoFit/>
          </a:bodyPr>
          <a:lstStyle/>
          <a:p>
            <a:pPr eaLnBrk="0" hangingPunct="0">
              <a:spcBef>
                <a:spcPct val="50000"/>
              </a:spcBef>
            </a:pPr>
            <a:r>
              <a:rPr lang="en-US" sz="3200" b="1">
                <a:solidFill>
                  <a:srgbClr val="0000FF"/>
                </a:solidFill>
                <a:latin typeface="Arial" charset="0"/>
              </a:rPr>
              <a:t>3/Em suy nghĩ gì về việc làm của các bạn trong truyện?</a:t>
            </a:r>
          </a:p>
        </p:txBody>
      </p:sp>
      <p:sp>
        <p:nvSpPr>
          <p:cNvPr id="29700" name="Text Box 7"/>
          <p:cNvSpPr txBox="1">
            <a:spLocks noChangeArrowheads="1"/>
          </p:cNvSpPr>
          <p:nvPr/>
        </p:nvSpPr>
        <p:spPr bwMode="auto">
          <a:xfrm>
            <a:off x="7010400" y="5638800"/>
            <a:ext cx="533400" cy="701675"/>
          </a:xfrm>
          <a:prstGeom prst="rect">
            <a:avLst/>
          </a:prstGeom>
          <a:noFill/>
          <a:ln w="9525">
            <a:noFill/>
            <a:miter lim="800000"/>
            <a:headEnd/>
            <a:tailEnd/>
          </a:ln>
        </p:spPr>
        <p:txBody>
          <a:bodyPr>
            <a:spAutoFit/>
          </a:bodyPr>
          <a:lstStyle/>
          <a:p>
            <a:pPr>
              <a:spcBef>
                <a:spcPct val="50000"/>
              </a:spcBef>
            </a:pPr>
            <a:r>
              <a:rPr lang="en-US" sz="4000">
                <a:latin typeface="Arial" charset="0"/>
                <a:hlinkClick r:id="rId5" action="ppaction://hlinksldjump"/>
              </a:rPr>
              <a:t>.</a:t>
            </a:r>
            <a:endParaRPr lang="en-US" sz="4000">
              <a:latin typeface="Arial" charset="0"/>
            </a:endParaRPr>
          </a:p>
        </p:txBody>
      </p:sp>
      <p:sp>
        <p:nvSpPr>
          <p:cNvPr id="29701" name="Text Box 9"/>
          <p:cNvSpPr txBox="1">
            <a:spLocks noChangeArrowheads="1"/>
          </p:cNvSpPr>
          <p:nvPr/>
        </p:nvSpPr>
        <p:spPr bwMode="auto">
          <a:xfrm>
            <a:off x="3657600" y="1066800"/>
            <a:ext cx="3124200" cy="519113"/>
          </a:xfrm>
          <a:prstGeom prst="rect">
            <a:avLst/>
          </a:prstGeom>
          <a:noFill/>
          <a:ln w="9525">
            <a:noFill/>
            <a:miter lim="800000"/>
            <a:headEnd/>
            <a:tailEnd/>
          </a:ln>
        </p:spPr>
        <p:txBody>
          <a:bodyPr>
            <a:spAutoFit/>
          </a:bodyPr>
          <a:lstStyle/>
          <a:p>
            <a:pPr eaLnBrk="0" hangingPunct="0">
              <a:spcBef>
                <a:spcPct val="50000"/>
              </a:spcBef>
            </a:pPr>
            <a:r>
              <a:rPr lang="en-US" sz="2800" b="1" u="sng">
                <a:solidFill>
                  <a:srgbClr val="0000FF"/>
                </a:solidFill>
                <a:latin typeface="Arial" charset="0"/>
              </a:rPr>
              <a:t>Đạo đức</a:t>
            </a:r>
          </a:p>
        </p:txBody>
      </p:sp>
      <p:sp>
        <p:nvSpPr>
          <p:cNvPr id="29702" name="Text Box 11"/>
          <p:cNvSpPr txBox="1">
            <a:spLocks noChangeArrowheads="1"/>
          </p:cNvSpPr>
          <p:nvPr/>
        </p:nvSpPr>
        <p:spPr bwMode="auto">
          <a:xfrm>
            <a:off x="2438400" y="1676400"/>
            <a:ext cx="5562600" cy="646113"/>
          </a:xfrm>
          <a:prstGeom prst="rect">
            <a:avLst/>
          </a:prstGeom>
          <a:noFill/>
          <a:ln w="9525">
            <a:noFill/>
            <a:miter lim="800000"/>
            <a:headEnd/>
            <a:tailEnd/>
          </a:ln>
        </p:spPr>
        <p:txBody>
          <a:bodyPr>
            <a:spAutoFit/>
          </a:bodyPr>
          <a:lstStyle/>
          <a:p>
            <a:pPr eaLnBrk="0" hangingPunct="0">
              <a:spcBef>
                <a:spcPct val="50000"/>
              </a:spcBef>
            </a:pPr>
            <a:r>
              <a:rPr lang="en-US" sz="3600" b="1">
                <a:solidFill>
                  <a:schemeClr val="hlink"/>
                </a:solidFill>
                <a:latin typeface="Arial" charset="0"/>
              </a:rPr>
              <a:t>Kính già, yêu trẻ (tiết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linds(horizontal)">
                                      <p:cBhvr>
                                        <p:cTn id="7" dur="5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3657600" y="990600"/>
            <a:ext cx="3124200" cy="519113"/>
          </a:xfrm>
          <a:prstGeom prst="rect">
            <a:avLst/>
          </a:prstGeom>
          <a:noFill/>
          <a:ln w="9525">
            <a:noFill/>
            <a:miter lim="800000"/>
            <a:headEnd/>
            <a:tailEnd/>
          </a:ln>
        </p:spPr>
        <p:txBody>
          <a:bodyPr>
            <a:spAutoFit/>
          </a:bodyPr>
          <a:lstStyle/>
          <a:p>
            <a:pPr eaLnBrk="0" hangingPunct="0">
              <a:spcBef>
                <a:spcPct val="50000"/>
              </a:spcBef>
            </a:pPr>
            <a:r>
              <a:rPr lang="en-US" sz="2800" b="1" u="sng">
                <a:solidFill>
                  <a:srgbClr val="0000FF"/>
                </a:solidFill>
                <a:latin typeface="Arial" charset="0"/>
              </a:rPr>
              <a:t>Đạo đức</a:t>
            </a:r>
          </a:p>
        </p:txBody>
      </p:sp>
      <p:sp>
        <p:nvSpPr>
          <p:cNvPr id="3079" name="Text Box 7"/>
          <p:cNvSpPr txBox="1">
            <a:spLocks noChangeArrowheads="1"/>
          </p:cNvSpPr>
          <p:nvPr/>
        </p:nvSpPr>
        <p:spPr bwMode="auto">
          <a:xfrm>
            <a:off x="609600" y="2971800"/>
            <a:ext cx="7696200" cy="1816100"/>
          </a:xfrm>
          <a:prstGeom prst="rect">
            <a:avLst/>
          </a:prstGeom>
          <a:noFill/>
          <a:ln w="9525">
            <a:noFill/>
            <a:miter lim="800000"/>
            <a:headEnd/>
            <a:tailEnd/>
          </a:ln>
        </p:spPr>
        <p:txBody>
          <a:bodyPr>
            <a:spAutoFit/>
          </a:bodyPr>
          <a:lstStyle/>
          <a:p>
            <a:pPr eaLnBrk="0" hangingPunct="0">
              <a:spcBef>
                <a:spcPct val="50000"/>
              </a:spcBef>
            </a:pPr>
            <a:r>
              <a:rPr lang="en-US" sz="3200">
                <a:solidFill>
                  <a:srgbClr val="6600CC"/>
                </a:solidFill>
                <a:latin typeface="Arial" charset="0"/>
              </a:rPr>
              <a:t>1/ Là bạn bè chúng ta cần cư xử với nhau như </a:t>
            </a:r>
          </a:p>
          <a:p>
            <a:pPr eaLnBrk="0" hangingPunct="0">
              <a:spcBef>
                <a:spcPct val="50000"/>
              </a:spcBef>
            </a:pPr>
            <a:r>
              <a:rPr lang="en-US" sz="3200">
                <a:solidFill>
                  <a:srgbClr val="6600CC"/>
                </a:solidFill>
                <a:latin typeface="Arial" charset="0"/>
              </a:rPr>
              <a:t>thế nào?</a:t>
            </a:r>
          </a:p>
        </p:txBody>
      </p:sp>
      <p:sp>
        <p:nvSpPr>
          <p:cNvPr id="3080" name="Text Box 8"/>
          <p:cNvSpPr txBox="1">
            <a:spLocks noChangeArrowheads="1"/>
          </p:cNvSpPr>
          <p:nvPr/>
        </p:nvSpPr>
        <p:spPr bwMode="auto">
          <a:xfrm>
            <a:off x="609600" y="4876800"/>
            <a:ext cx="8153400" cy="1066800"/>
          </a:xfrm>
          <a:prstGeom prst="rect">
            <a:avLst/>
          </a:prstGeom>
          <a:noFill/>
          <a:ln w="9525">
            <a:noFill/>
            <a:miter lim="800000"/>
            <a:headEnd/>
            <a:tailEnd/>
          </a:ln>
        </p:spPr>
        <p:txBody>
          <a:bodyPr>
            <a:spAutoFit/>
          </a:bodyPr>
          <a:lstStyle/>
          <a:p>
            <a:pPr eaLnBrk="0" hangingPunct="0">
              <a:spcBef>
                <a:spcPct val="50000"/>
              </a:spcBef>
            </a:pPr>
            <a:r>
              <a:rPr lang="en-US" sz="2800">
                <a:latin typeface="Arial" charset="0"/>
              </a:rPr>
              <a:t> </a:t>
            </a:r>
            <a:r>
              <a:rPr lang="en-US" sz="3200">
                <a:solidFill>
                  <a:srgbClr val="6600CC"/>
                </a:solidFill>
                <a:latin typeface="Arial" charset="0"/>
              </a:rPr>
              <a:t>2/ Điều gì sẽ xảy ra  khi xung quanh chúng ta không có bạn bè?</a:t>
            </a:r>
          </a:p>
        </p:txBody>
      </p:sp>
      <p:sp>
        <p:nvSpPr>
          <p:cNvPr id="3084" name="AutoShape 12"/>
          <p:cNvSpPr>
            <a:spLocks noChangeArrowheads="1"/>
          </p:cNvSpPr>
          <p:nvPr/>
        </p:nvSpPr>
        <p:spPr bwMode="auto">
          <a:xfrm>
            <a:off x="838200" y="1981200"/>
            <a:ext cx="4876800" cy="531813"/>
          </a:xfrm>
          <a:prstGeom prst="flowChartAlternateProcess">
            <a:avLst/>
          </a:prstGeom>
          <a:solidFill>
            <a:srgbClr val="3399FF"/>
          </a:solidFill>
          <a:ln w="9525">
            <a:solidFill>
              <a:schemeClr val="tx1"/>
            </a:solidFill>
            <a:miter lim="800000"/>
            <a:headEnd/>
            <a:tailEnd/>
          </a:ln>
        </p:spPr>
        <p:txBody>
          <a:bodyPr wrap="none" anchor="ctr"/>
          <a:lstStyle/>
          <a:p>
            <a:pPr algn="ctr"/>
            <a:r>
              <a:rPr lang="en-US" sz="3200" b="1" u="sng">
                <a:solidFill>
                  <a:schemeClr val="bg1"/>
                </a:solidFill>
                <a:latin typeface="Arial" charset="0"/>
              </a:rPr>
              <a:t>Bài cũ: Tình bạn (tiết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84"/>
                                        </p:tgtEl>
                                        <p:attrNameLst>
                                          <p:attrName>style.visibility</p:attrName>
                                        </p:attrNameLst>
                                      </p:cBhvr>
                                      <p:to>
                                        <p:strVal val="visible"/>
                                      </p:to>
                                    </p:set>
                                    <p:animEffect transition="in" filter="blinds(horizontal)">
                                      <p:cBhvr>
                                        <p:cTn id="7" dur="500"/>
                                        <p:tgtEl>
                                          <p:spTgt spid="30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79"/>
                                        </p:tgtEl>
                                        <p:attrNameLst>
                                          <p:attrName>style.visibility</p:attrName>
                                        </p:attrNameLst>
                                      </p:cBhvr>
                                      <p:to>
                                        <p:strVal val="visible"/>
                                      </p:to>
                                    </p:set>
                                    <p:animEffect transition="in" filter="box(in)">
                                      <p:cBhvr>
                                        <p:cTn id="12" dur="500"/>
                                        <p:tgtEl>
                                          <p:spTgt spid="30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xit" presetSubtype="0" fill="hold" grpId="1" nodeType="clickEffect">
                                  <p:stCondLst>
                                    <p:cond delay="0"/>
                                  </p:stCondLst>
                                  <p:childTnLst>
                                    <p:animEffect transition="out" filter="fade">
                                      <p:cBhvr>
                                        <p:cTn id="16" dur="1000"/>
                                        <p:tgtEl>
                                          <p:spTgt spid="3079"/>
                                        </p:tgtEl>
                                      </p:cBhvr>
                                    </p:animEffect>
                                    <p:anim calcmode="lin" valueType="num">
                                      <p:cBhvr>
                                        <p:cTn id="17" dur="1000"/>
                                        <p:tgtEl>
                                          <p:spTgt spid="3079"/>
                                        </p:tgtEl>
                                        <p:attrNameLst>
                                          <p:attrName>ppt_x</p:attrName>
                                        </p:attrNameLst>
                                      </p:cBhvr>
                                      <p:tavLst>
                                        <p:tav tm="0">
                                          <p:val>
                                            <p:strVal val="ppt_x"/>
                                          </p:val>
                                        </p:tav>
                                        <p:tav tm="100000">
                                          <p:val>
                                            <p:strVal val="ppt_x"/>
                                          </p:val>
                                        </p:tav>
                                      </p:tavLst>
                                    </p:anim>
                                    <p:anim calcmode="lin" valueType="num">
                                      <p:cBhvr>
                                        <p:cTn id="18" dur="1000"/>
                                        <p:tgtEl>
                                          <p:spTgt spid="3079"/>
                                        </p:tgtEl>
                                        <p:attrNameLst>
                                          <p:attrName>ppt_y</p:attrName>
                                        </p:attrNameLst>
                                      </p:cBhvr>
                                      <p:tavLst>
                                        <p:tav tm="0">
                                          <p:val>
                                            <p:strVal val="ppt_y"/>
                                          </p:val>
                                        </p:tav>
                                        <p:tav tm="100000">
                                          <p:val>
                                            <p:strVal val="ppt_y-.1"/>
                                          </p:val>
                                        </p:tav>
                                      </p:tavLst>
                                    </p:anim>
                                    <p:set>
                                      <p:cBhvr>
                                        <p:cTn id="19" dur="1" fill="hold">
                                          <p:stCondLst>
                                            <p:cond delay="999"/>
                                          </p:stCondLst>
                                        </p:cTn>
                                        <p:tgtEl>
                                          <p:spTgt spid="3079"/>
                                        </p:tgtEl>
                                        <p:attrNameLst>
                                          <p:attrName>style.visibility</p:attrName>
                                        </p:attrNameLst>
                                      </p:cBhvr>
                                      <p:to>
                                        <p:strVal val="hidden"/>
                                      </p:to>
                                    </p:set>
                                  </p:childTnLst>
                                </p:cTn>
                              </p:par>
                            </p:childTnLst>
                          </p:cTn>
                        </p:par>
                        <p:par>
                          <p:cTn id="20" fill="hold" nodeType="afterGroup">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3080"/>
                                        </p:tgtEl>
                                        <p:attrNameLst>
                                          <p:attrName>style.visibility</p:attrName>
                                        </p:attrNameLst>
                                      </p:cBhvr>
                                      <p:to>
                                        <p:strVal val="visible"/>
                                      </p:to>
                                    </p:set>
                                    <p:anim calcmode="lin" valueType="num">
                                      <p:cBhvr additive="base">
                                        <p:cTn id="23" dur="500" fill="hold"/>
                                        <p:tgtEl>
                                          <p:spTgt spid="3080"/>
                                        </p:tgtEl>
                                        <p:attrNameLst>
                                          <p:attrName>ppt_x</p:attrName>
                                        </p:attrNameLst>
                                      </p:cBhvr>
                                      <p:tavLst>
                                        <p:tav tm="0">
                                          <p:val>
                                            <p:strVal val="#ppt_x"/>
                                          </p:val>
                                        </p:tav>
                                        <p:tav tm="100000">
                                          <p:val>
                                            <p:strVal val="#ppt_x"/>
                                          </p:val>
                                        </p:tav>
                                      </p:tavLst>
                                    </p:anim>
                                    <p:anim calcmode="lin" valueType="num">
                                      <p:cBhvr additive="base">
                                        <p:cTn id="24"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P spid="3079" grpId="1"/>
      <p:bldP spid="3080" grpId="0"/>
      <p:bldP spid="30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6628" name="Picture 2" descr="ông bà l 2"/>
          <p:cNvPicPr>
            <a:picLocks noChangeAspect="1" noChangeArrowheads="1"/>
          </p:cNvPicPr>
          <p:nvPr/>
        </p:nvPicPr>
        <p:blipFill>
          <a:blip r:embed="rId3"/>
          <a:srcRect/>
          <a:stretch>
            <a:fillRect/>
          </a:stretch>
        </p:blipFill>
        <p:spPr bwMode="auto">
          <a:xfrm>
            <a:off x="4876800" y="1371600"/>
            <a:ext cx="4267200" cy="4953000"/>
          </a:xfrm>
          <a:prstGeom prst="rect">
            <a:avLst/>
          </a:prstGeom>
          <a:noFill/>
          <a:ln w="9525">
            <a:noFill/>
            <a:miter lim="800000"/>
            <a:headEnd/>
            <a:tailEnd/>
          </a:ln>
        </p:spPr>
      </p:pic>
      <p:sp>
        <p:nvSpPr>
          <p:cNvPr id="5123" name="Text Box 6"/>
          <p:cNvSpPr txBox="1">
            <a:spLocks noChangeArrowheads="1"/>
          </p:cNvSpPr>
          <p:nvPr/>
        </p:nvSpPr>
        <p:spPr bwMode="auto">
          <a:xfrm>
            <a:off x="3657600" y="381000"/>
            <a:ext cx="3124200" cy="519113"/>
          </a:xfrm>
          <a:prstGeom prst="rect">
            <a:avLst/>
          </a:prstGeom>
          <a:noFill/>
          <a:ln w="9525">
            <a:noFill/>
            <a:miter lim="800000"/>
            <a:headEnd/>
            <a:tailEnd/>
          </a:ln>
        </p:spPr>
        <p:txBody>
          <a:bodyPr>
            <a:spAutoFit/>
          </a:bodyPr>
          <a:lstStyle/>
          <a:p>
            <a:pPr eaLnBrk="0" hangingPunct="0">
              <a:spcBef>
                <a:spcPct val="50000"/>
              </a:spcBef>
            </a:pPr>
            <a:r>
              <a:rPr lang="en-US" sz="2800" b="1" u="sng">
                <a:solidFill>
                  <a:srgbClr val="0000FF"/>
                </a:solidFill>
                <a:latin typeface="Arial" charset="0"/>
              </a:rPr>
              <a:t>Đạo đức</a:t>
            </a:r>
          </a:p>
        </p:txBody>
      </p:sp>
      <p:pic>
        <p:nvPicPr>
          <p:cNvPr id="26632" name="Picture 2" descr="giúp đỡ người già l2"/>
          <p:cNvPicPr>
            <a:picLocks noChangeAspect="1" noChangeArrowheads="1"/>
          </p:cNvPicPr>
          <p:nvPr/>
        </p:nvPicPr>
        <p:blipFill>
          <a:blip r:embed="rId4"/>
          <a:srcRect/>
          <a:stretch>
            <a:fillRect/>
          </a:stretch>
        </p:blipFill>
        <p:spPr bwMode="auto">
          <a:xfrm>
            <a:off x="0" y="1600200"/>
            <a:ext cx="4267200" cy="495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26632"/>
                                        </p:tgtEl>
                                        <p:attrNameLst>
                                          <p:attrName>style.visibility</p:attrName>
                                        </p:attrNameLst>
                                      </p:cBhvr>
                                      <p:to>
                                        <p:strVal val="visible"/>
                                      </p:to>
                                    </p:set>
                                    <p:anim calcmode="lin" valueType="num">
                                      <p:cBhvr>
                                        <p:cTn id="7" dur="1000" fill="hold"/>
                                        <p:tgtEl>
                                          <p:spTgt spid="26632"/>
                                        </p:tgtEl>
                                        <p:attrNameLst>
                                          <p:attrName>ppt_x</p:attrName>
                                        </p:attrNameLst>
                                      </p:cBhvr>
                                      <p:tavLst>
                                        <p:tav tm="0">
                                          <p:val>
                                            <p:strVal val="#ppt_x-.2"/>
                                          </p:val>
                                        </p:tav>
                                        <p:tav tm="100000">
                                          <p:val>
                                            <p:strVal val="#ppt_x"/>
                                          </p:val>
                                        </p:tav>
                                      </p:tavLst>
                                    </p:anim>
                                    <p:anim calcmode="lin" valueType="num">
                                      <p:cBhvr>
                                        <p:cTn id="8" dur="1000" fill="hold"/>
                                        <p:tgtEl>
                                          <p:spTgt spid="2663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63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7" presetClass="entr" presetSubtype="4" fill="hold" nodeType="clickEffect">
                                  <p:stCondLst>
                                    <p:cond delay="0"/>
                                  </p:stCondLst>
                                  <p:childTnLst>
                                    <p:set>
                                      <p:cBhvr>
                                        <p:cTn id="13" dur="1" fill="hold">
                                          <p:stCondLst>
                                            <p:cond delay="0"/>
                                          </p:stCondLst>
                                        </p:cTn>
                                        <p:tgtEl>
                                          <p:spTgt spid="26628"/>
                                        </p:tgtEl>
                                        <p:attrNameLst>
                                          <p:attrName>style.visibility</p:attrName>
                                        </p:attrNameLst>
                                      </p:cBhvr>
                                      <p:to>
                                        <p:strVal val="visible"/>
                                      </p:to>
                                    </p:set>
                                    <p:anim calcmode="lin" valueType="num">
                                      <p:cBhvr additive="base">
                                        <p:cTn id="14" dur="2000" fill="hold"/>
                                        <p:tgtEl>
                                          <p:spTgt spid="26628"/>
                                        </p:tgtEl>
                                        <p:attrNameLst>
                                          <p:attrName>ppt_x</p:attrName>
                                        </p:attrNameLst>
                                      </p:cBhvr>
                                      <p:tavLst>
                                        <p:tav tm="0">
                                          <p:val>
                                            <p:strVal val="#ppt_x"/>
                                          </p:val>
                                        </p:tav>
                                        <p:tav tm="100000">
                                          <p:val>
                                            <p:strVal val="#ppt_x"/>
                                          </p:val>
                                        </p:tav>
                                      </p:tavLst>
                                    </p:anim>
                                    <p:anim calcmode="lin" valueType="num">
                                      <p:cBhvr additive="base">
                                        <p:cTn id="15" dur="2000" fill="hold"/>
                                        <p:tgtEl>
                                          <p:spTgt spid="26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6148" name="Picture 4">
            <a:hlinkClick r:id="rId2" action="ppaction://hlinksldjump"/>
          </p:cNvPr>
          <p:cNvPicPr>
            <a:picLocks noChangeAspect="1" noChangeArrowheads="1"/>
          </p:cNvPicPr>
          <p:nvPr/>
        </p:nvPicPr>
        <p:blipFill>
          <a:blip r:embed="rId3"/>
          <a:srcRect/>
          <a:stretch>
            <a:fillRect/>
          </a:stretch>
        </p:blipFill>
        <p:spPr bwMode="auto">
          <a:xfrm>
            <a:off x="-228600" y="-471488"/>
            <a:ext cx="9601200" cy="7329488"/>
          </a:xfrm>
          <a:prstGeom prst="rect">
            <a:avLst/>
          </a:prstGeom>
          <a:noFill/>
          <a:ln w="9525">
            <a:noFill/>
            <a:miter lim="800000"/>
            <a:headEnd/>
            <a:tailEnd/>
          </a:ln>
        </p:spPr>
      </p:pic>
      <p:sp>
        <p:nvSpPr>
          <p:cNvPr id="6149" name="Text Box 8"/>
          <p:cNvSpPr txBox="1">
            <a:spLocks noChangeArrowheads="1"/>
          </p:cNvSpPr>
          <p:nvPr/>
        </p:nvSpPr>
        <p:spPr bwMode="auto">
          <a:xfrm>
            <a:off x="3657600" y="381000"/>
            <a:ext cx="3124200" cy="519113"/>
          </a:xfrm>
          <a:prstGeom prst="rect">
            <a:avLst/>
          </a:prstGeom>
          <a:noFill/>
          <a:ln w="9525">
            <a:noFill/>
            <a:miter lim="800000"/>
            <a:headEnd/>
            <a:tailEnd/>
          </a:ln>
        </p:spPr>
        <p:txBody>
          <a:bodyPr>
            <a:spAutoFit/>
          </a:bodyPr>
          <a:lstStyle/>
          <a:p>
            <a:pPr eaLnBrk="0" hangingPunct="0">
              <a:spcBef>
                <a:spcPct val="50000"/>
              </a:spcBef>
            </a:pPr>
            <a:r>
              <a:rPr lang="en-US" sz="2800" b="1" u="sng">
                <a:solidFill>
                  <a:srgbClr val="0000FF"/>
                </a:solidFill>
                <a:latin typeface="Arial" charset="0"/>
              </a:rPr>
              <a:t>Đạo đức</a:t>
            </a:r>
          </a:p>
        </p:txBody>
      </p:sp>
      <p:sp>
        <p:nvSpPr>
          <p:cNvPr id="13324" name="AutoShape 12"/>
          <p:cNvSpPr>
            <a:spLocks noChangeArrowheads="1"/>
          </p:cNvSpPr>
          <p:nvPr/>
        </p:nvSpPr>
        <p:spPr bwMode="auto">
          <a:xfrm>
            <a:off x="228600" y="1524000"/>
            <a:ext cx="8153400" cy="531813"/>
          </a:xfrm>
          <a:prstGeom prst="flowChartAlternateProcess">
            <a:avLst/>
          </a:prstGeom>
          <a:solidFill>
            <a:srgbClr val="3399FF"/>
          </a:solidFill>
          <a:ln w="9525">
            <a:solidFill>
              <a:schemeClr val="tx1"/>
            </a:solidFill>
            <a:miter lim="800000"/>
            <a:headEnd/>
            <a:tailEnd/>
          </a:ln>
        </p:spPr>
        <p:txBody>
          <a:bodyPr wrap="none" anchor="ctr"/>
          <a:lstStyle/>
          <a:p>
            <a:pPr algn="ctr"/>
            <a:r>
              <a:rPr lang="en-US" sz="2800" b="1" u="sng">
                <a:solidFill>
                  <a:schemeClr val="bg1"/>
                </a:solidFill>
                <a:latin typeface="Arial" charset="0"/>
              </a:rPr>
              <a:t>Hoạt </a:t>
            </a:r>
            <a:r>
              <a:rPr lang="vi-VN" sz="2800" b="1" u="sng">
                <a:solidFill>
                  <a:schemeClr val="bg1"/>
                </a:solidFill>
                <a:latin typeface="Arial" charset="0"/>
              </a:rPr>
              <a:t>đ</a:t>
            </a:r>
            <a:r>
              <a:rPr lang="en-US" sz="2800" b="1" u="sng">
                <a:solidFill>
                  <a:schemeClr val="bg1"/>
                </a:solidFill>
                <a:latin typeface="Arial" charset="0"/>
              </a:rPr>
              <a:t>ộng 1</a:t>
            </a:r>
            <a:r>
              <a:rPr lang="en-US" sz="2800" b="1">
                <a:solidFill>
                  <a:schemeClr val="bg1"/>
                </a:solidFill>
                <a:latin typeface="Arial" charset="0"/>
              </a:rPr>
              <a:t>: Tìm hiểu truyện “Sau </a:t>
            </a:r>
            <a:r>
              <a:rPr lang="vi-VN" sz="2800" b="1">
                <a:solidFill>
                  <a:schemeClr val="bg1"/>
                </a:solidFill>
                <a:latin typeface="Arial" charset="0"/>
              </a:rPr>
              <a:t>đ</a:t>
            </a:r>
            <a:r>
              <a:rPr lang="en-US" sz="2800" b="1">
                <a:solidFill>
                  <a:schemeClr val="bg1"/>
                </a:solidFill>
                <a:latin typeface="Arial" charset="0"/>
              </a:rPr>
              <a:t>êm m</a:t>
            </a:r>
            <a:r>
              <a:rPr lang="vi-VN" sz="2800" b="1">
                <a:solidFill>
                  <a:schemeClr val="bg1"/>
                </a:solidFill>
                <a:latin typeface="Arial" charset="0"/>
              </a:rPr>
              <a:t>ư</a:t>
            </a:r>
            <a:r>
              <a:rPr lang="en-US" sz="2800" b="1">
                <a:solidFill>
                  <a:schemeClr val="bg1"/>
                </a:solidFill>
                <a:latin typeface="Arial" charset="0"/>
              </a:rPr>
              <a:t>a”</a:t>
            </a:r>
          </a:p>
        </p:txBody>
      </p:sp>
      <p:pic>
        <p:nvPicPr>
          <p:cNvPr id="13325" name="Picture 13" descr="3"/>
          <p:cNvPicPr>
            <a:picLocks noChangeAspect="1" noChangeArrowheads="1"/>
          </p:cNvPicPr>
          <p:nvPr/>
        </p:nvPicPr>
        <p:blipFill>
          <a:blip r:embed="rId4"/>
          <a:srcRect/>
          <a:stretch>
            <a:fillRect/>
          </a:stretch>
        </p:blipFill>
        <p:spPr bwMode="auto">
          <a:xfrm>
            <a:off x="685800" y="2057400"/>
            <a:ext cx="7543800" cy="4419600"/>
          </a:xfrm>
          <a:prstGeom prst="rect">
            <a:avLst/>
          </a:prstGeom>
          <a:noFill/>
          <a:ln w="9525">
            <a:noFill/>
            <a:miter lim="800000"/>
            <a:headEnd/>
            <a:tailEnd/>
          </a:ln>
        </p:spPr>
      </p:pic>
      <p:sp>
        <p:nvSpPr>
          <p:cNvPr id="13326" name="Text Box 14"/>
          <p:cNvSpPr txBox="1">
            <a:spLocks noChangeArrowheads="1"/>
          </p:cNvSpPr>
          <p:nvPr/>
        </p:nvSpPr>
        <p:spPr bwMode="auto">
          <a:xfrm>
            <a:off x="2209800" y="762000"/>
            <a:ext cx="5257800" cy="646113"/>
          </a:xfrm>
          <a:prstGeom prst="rect">
            <a:avLst/>
          </a:prstGeom>
          <a:noFill/>
          <a:ln w="9525">
            <a:noFill/>
            <a:miter lim="800000"/>
            <a:headEnd/>
            <a:tailEnd/>
          </a:ln>
        </p:spPr>
        <p:txBody>
          <a:bodyPr>
            <a:spAutoFit/>
          </a:bodyPr>
          <a:lstStyle/>
          <a:p>
            <a:pPr eaLnBrk="0" hangingPunct="0">
              <a:spcBef>
                <a:spcPct val="50000"/>
              </a:spcBef>
            </a:pPr>
            <a:r>
              <a:rPr lang="en-US" sz="3600" b="1">
                <a:solidFill>
                  <a:schemeClr val="hlink"/>
                </a:solidFill>
                <a:latin typeface="Arial" charset="0"/>
              </a:rPr>
              <a:t>Kính già, yêu trẻ (tiết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3326"/>
                                        </p:tgtEl>
                                        <p:attrNameLst>
                                          <p:attrName>style.visibility</p:attrName>
                                        </p:attrNameLst>
                                      </p:cBhvr>
                                      <p:to>
                                        <p:strVal val="visible"/>
                                      </p:to>
                                    </p:set>
                                    <p:animEffect transition="in" filter="box(in)">
                                      <p:cBhvr>
                                        <p:cTn id="7" dur="500"/>
                                        <p:tgtEl>
                                          <p:spTgt spid="133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13325"/>
                                        </p:tgtEl>
                                        <p:attrNameLst>
                                          <p:attrName>style.visibility</p:attrName>
                                        </p:attrNameLst>
                                      </p:cBhvr>
                                      <p:to>
                                        <p:strVal val="visible"/>
                                      </p:to>
                                    </p:set>
                                    <p:animEffect transition="in" filter="wheel(4)">
                                      <p:cBhvr>
                                        <p:cTn id="12" dur="2000"/>
                                        <p:tgtEl>
                                          <p:spTgt spid="133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324"/>
                                        </p:tgtEl>
                                        <p:attrNameLst>
                                          <p:attrName>style.visibility</p:attrName>
                                        </p:attrNameLst>
                                      </p:cBhvr>
                                      <p:to>
                                        <p:strVal val="visible"/>
                                      </p:to>
                                    </p:set>
                                    <p:animEffect transition="in" filter="slide(fromBottom)">
                                      <p:cBhvr>
                                        <p:cTn id="17" dur="500"/>
                                        <p:tgtEl>
                                          <p:spTgt spid="1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4" grpId="0" animBg="1"/>
      <p:bldP spid="1332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3657600" y="495300"/>
            <a:ext cx="3124200" cy="519113"/>
          </a:xfrm>
          <a:prstGeom prst="rect">
            <a:avLst/>
          </a:prstGeom>
          <a:noFill/>
          <a:ln w="9525">
            <a:noFill/>
            <a:miter lim="800000"/>
            <a:headEnd/>
            <a:tailEnd/>
          </a:ln>
        </p:spPr>
        <p:txBody>
          <a:bodyPr>
            <a:spAutoFit/>
          </a:bodyPr>
          <a:lstStyle/>
          <a:p>
            <a:pPr eaLnBrk="0" hangingPunct="0">
              <a:spcBef>
                <a:spcPct val="50000"/>
              </a:spcBef>
            </a:pPr>
            <a:r>
              <a:rPr lang="en-US" sz="2800" b="1" u="sng">
                <a:solidFill>
                  <a:srgbClr val="0000FF"/>
                </a:solidFill>
                <a:latin typeface="Arial" charset="0"/>
              </a:rPr>
              <a:t>Đạo đức</a:t>
            </a:r>
          </a:p>
        </p:txBody>
      </p:sp>
      <p:sp>
        <p:nvSpPr>
          <p:cNvPr id="7171" name="AutoShape 10"/>
          <p:cNvSpPr>
            <a:spLocks noChangeArrowheads="1"/>
          </p:cNvSpPr>
          <p:nvPr/>
        </p:nvSpPr>
        <p:spPr bwMode="auto">
          <a:xfrm>
            <a:off x="304800" y="1600200"/>
            <a:ext cx="8382000" cy="531813"/>
          </a:xfrm>
          <a:prstGeom prst="flowChartAlternateProcess">
            <a:avLst/>
          </a:prstGeom>
          <a:solidFill>
            <a:srgbClr val="3399FF"/>
          </a:solidFill>
          <a:ln w="9525">
            <a:solidFill>
              <a:schemeClr val="tx1"/>
            </a:solidFill>
            <a:miter lim="800000"/>
            <a:headEnd/>
            <a:tailEnd/>
          </a:ln>
        </p:spPr>
        <p:txBody>
          <a:bodyPr wrap="none" anchor="ctr"/>
          <a:lstStyle/>
          <a:p>
            <a:pPr algn="ctr"/>
            <a:r>
              <a:rPr lang="en-US" sz="2800" b="1" u="sng">
                <a:solidFill>
                  <a:schemeClr val="bg1"/>
                </a:solidFill>
                <a:latin typeface="Arial" charset="0"/>
              </a:rPr>
              <a:t>Hoạt </a:t>
            </a:r>
            <a:r>
              <a:rPr lang="vi-VN" sz="2800" b="1" u="sng">
                <a:solidFill>
                  <a:schemeClr val="bg1"/>
                </a:solidFill>
                <a:latin typeface="Arial" charset="0"/>
              </a:rPr>
              <a:t>đ</a:t>
            </a:r>
            <a:r>
              <a:rPr lang="en-US" sz="2800" b="1" u="sng">
                <a:solidFill>
                  <a:schemeClr val="bg1"/>
                </a:solidFill>
                <a:latin typeface="Arial" charset="0"/>
              </a:rPr>
              <a:t>ộng 1</a:t>
            </a:r>
            <a:r>
              <a:rPr lang="en-US" sz="2800" b="1">
                <a:solidFill>
                  <a:schemeClr val="bg1"/>
                </a:solidFill>
                <a:latin typeface="Arial" charset="0"/>
              </a:rPr>
              <a:t>: Tìm hiểu truyện “Sau </a:t>
            </a:r>
            <a:r>
              <a:rPr lang="vi-VN" sz="2800" b="1">
                <a:solidFill>
                  <a:schemeClr val="bg1"/>
                </a:solidFill>
                <a:latin typeface="Arial" charset="0"/>
              </a:rPr>
              <a:t>đ</a:t>
            </a:r>
            <a:r>
              <a:rPr lang="en-US" sz="2800" b="1">
                <a:solidFill>
                  <a:schemeClr val="bg1"/>
                </a:solidFill>
                <a:latin typeface="Arial" charset="0"/>
              </a:rPr>
              <a:t>êm m</a:t>
            </a:r>
            <a:r>
              <a:rPr lang="vi-VN" sz="2800" b="1">
                <a:solidFill>
                  <a:schemeClr val="bg1"/>
                </a:solidFill>
                <a:latin typeface="Arial" charset="0"/>
              </a:rPr>
              <a:t>ư</a:t>
            </a:r>
            <a:r>
              <a:rPr lang="en-US" sz="2800" b="1">
                <a:solidFill>
                  <a:schemeClr val="bg1"/>
                </a:solidFill>
                <a:latin typeface="Arial" charset="0"/>
              </a:rPr>
              <a:t>a”</a:t>
            </a:r>
          </a:p>
        </p:txBody>
      </p:sp>
      <p:sp>
        <p:nvSpPr>
          <p:cNvPr id="14347" name="Text Box 11"/>
          <p:cNvSpPr txBox="1">
            <a:spLocks noChangeArrowheads="1"/>
          </p:cNvSpPr>
          <p:nvPr/>
        </p:nvSpPr>
        <p:spPr bwMode="auto">
          <a:xfrm>
            <a:off x="228600" y="2095500"/>
            <a:ext cx="8686800" cy="3970338"/>
          </a:xfrm>
          <a:prstGeom prst="rect">
            <a:avLst/>
          </a:prstGeom>
          <a:noFill/>
          <a:ln w="9525">
            <a:noFill/>
            <a:miter lim="800000"/>
            <a:headEnd/>
            <a:tailEnd/>
          </a:ln>
        </p:spPr>
        <p:txBody>
          <a:bodyPr>
            <a:spAutoFit/>
          </a:bodyPr>
          <a:lstStyle/>
          <a:p>
            <a:pPr algn="just">
              <a:spcBef>
                <a:spcPct val="50000"/>
              </a:spcBef>
            </a:pPr>
            <a:r>
              <a:rPr lang="en-US" sz="2800">
                <a:solidFill>
                  <a:srgbClr val="0000FF"/>
                </a:solidFill>
                <a:latin typeface="Arial" charset="0"/>
              </a:rPr>
              <a:t>  </a:t>
            </a:r>
            <a:r>
              <a:rPr lang="en-US" sz="2800" b="1" u="sng">
                <a:solidFill>
                  <a:srgbClr val="0000FF"/>
                </a:solidFill>
                <a:latin typeface="Arial" charset="0"/>
              </a:rPr>
              <a:t>Tình huống</a:t>
            </a:r>
            <a:r>
              <a:rPr lang="en-US" sz="2800" b="1">
                <a:solidFill>
                  <a:srgbClr val="0000FF"/>
                </a:solidFill>
                <a:latin typeface="Arial" charset="0"/>
              </a:rPr>
              <a:t>:</a:t>
            </a:r>
          </a:p>
          <a:p>
            <a:pPr algn="just">
              <a:spcBef>
                <a:spcPct val="50000"/>
              </a:spcBef>
            </a:pPr>
            <a:r>
              <a:rPr lang="en-US" sz="2800">
                <a:solidFill>
                  <a:srgbClr val="0000FF"/>
                </a:solidFill>
                <a:latin typeface="Arial" charset="0"/>
              </a:rPr>
              <a:t>Sau một đêm mưa, đường trơn như bôi mỡ. Tan học về, các bạn học sinh phải men theo bờ cỏ, lần từng bước để khỏi trượt chân ngã. Chợt một cụ già và một em nhỏ từ phía trước đi tới. Vất vả lắm hai bà cháu mới đi được một quãng ngắn . </a:t>
            </a:r>
          </a:p>
          <a:p>
            <a:pPr algn="just">
              <a:spcBef>
                <a:spcPct val="50000"/>
              </a:spcBef>
            </a:pPr>
            <a:r>
              <a:rPr lang="en-US" sz="2800">
                <a:solidFill>
                  <a:srgbClr val="FF0000"/>
                </a:solidFill>
                <a:latin typeface="Arial" charset="0"/>
              </a:rPr>
              <a:t> Em sẽ làm gì nếu đang ở trong nhóm các bạn học sinh đó? </a:t>
            </a:r>
          </a:p>
        </p:txBody>
      </p:sp>
      <p:sp>
        <p:nvSpPr>
          <p:cNvPr id="7173" name="Text Box 12"/>
          <p:cNvSpPr txBox="1">
            <a:spLocks noChangeArrowheads="1"/>
          </p:cNvSpPr>
          <p:nvPr/>
        </p:nvSpPr>
        <p:spPr bwMode="auto">
          <a:xfrm>
            <a:off x="2362200" y="914400"/>
            <a:ext cx="5638800" cy="646113"/>
          </a:xfrm>
          <a:prstGeom prst="rect">
            <a:avLst/>
          </a:prstGeom>
          <a:noFill/>
          <a:ln w="9525">
            <a:noFill/>
            <a:miter lim="800000"/>
            <a:headEnd/>
            <a:tailEnd/>
          </a:ln>
        </p:spPr>
        <p:txBody>
          <a:bodyPr>
            <a:spAutoFit/>
          </a:bodyPr>
          <a:lstStyle/>
          <a:p>
            <a:pPr eaLnBrk="0" hangingPunct="0">
              <a:spcBef>
                <a:spcPct val="50000"/>
              </a:spcBef>
            </a:pPr>
            <a:r>
              <a:rPr lang="en-US" sz="3600" b="1">
                <a:solidFill>
                  <a:schemeClr val="hlink"/>
                </a:solidFill>
                <a:latin typeface="Arial" charset="0"/>
              </a:rPr>
              <a:t>Kính già, yêu trẻ (tiết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4347">
                                            <p:txEl>
                                              <p:pRg st="0" end="0"/>
                                            </p:txEl>
                                          </p:spTgt>
                                        </p:tgtEl>
                                        <p:attrNameLst>
                                          <p:attrName>style.visibility</p:attrName>
                                        </p:attrNameLst>
                                      </p:cBhvr>
                                      <p:to>
                                        <p:strVal val="visible"/>
                                      </p:to>
                                    </p:set>
                                    <p:anim calcmode="lin" valueType="num">
                                      <p:cBhvr>
                                        <p:cTn id="7" dur="500" fill="hold"/>
                                        <p:tgtEl>
                                          <p:spTgt spid="143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34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347">
                                            <p:txEl>
                                              <p:pRg st="0" end="0"/>
                                            </p:txEl>
                                          </p:spTgt>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14347">
                                            <p:txEl>
                                              <p:pRg st="1" end="1"/>
                                            </p:txEl>
                                          </p:spTgt>
                                        </p:tgtEl>
                                        <p:attrNameLst>
                                          <p:attrName>style.visibility</p:attrName>
                                        </p:attrNameLst>
                                      </p:cBhvr>
                                      <p:to>
                                        <p:strVal val="visible"/>
                                      </p:to>
                                    </p:set>
                                    <p:anim calcmode="lin" valueType="num">
                                      <p:cBhvr>
                                        <p:cTn id="13" dur="1000" fill="hold"/>
                                        <p:tgtEl>
                                          <p:spTgt spid="14347">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4347">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14347">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14347">
                                            <p:txEl>
                                              <p:pRg st="2" end="2"/>
                                            </p:txEl>
                                          </p:spTgt>
                                        </p:tgtEl>
                                        <p:attrNameLst>
                                          <p:attrName>style.visibility</p:attrName>
                                        </p:attrNameLst>
                                      </p:cBhvr>
                                      <p:to>
                                        <p:strVal val="visible"/>
                                      </p:to>
                                    </p:set>
                                    <p:animEffect transition="in" filter="box(in)">
                                      <p:cBhvr>
                                        <p:cTn id="20" dur="500"/>
                                        <p:tgtEl>
                                          <p:spTgt spid="143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381000" y="3652838"/>
            <a:ext cx="8763000" cy="2678112"/>
          </a:xfrm>
          <a:prstGeom prst="rect">
            <a:avLst/>
          </a:prstGeom>
          <a:noFill/>
          <a:ln w="9525">
            <a:noFill/>
            <a:miter lim="800000"/>
            <a:headEnd/>
            <a:tailEnd/>
          </a:ln>
        </p:spPr>
        <p:txBody>
          <a:bodyPr>
            <a:spAutoFit/>
          </a:bodyPr>
          <a:lstStyle/>
          <a:p>
            <a:pPr eaLnBrk="0" hangingPunct="0">
              <a:spcBef>
                <a:spcPct val="50000"/>
              </a:spcBef>
            </a:pPr>
            <a:r>
              <a:rPr lang="en-US" sz="2800">
                <a:solidFill>
                  <a:schemeClr val="hlink"/>
                </a:solidFill>
                <a:latin typeface="Arial" charset="0"/>
              </a:rPr>
              <a:t>1/Các bạn trong truyện đã làm gì khi gặp bà cụ và em nhỏ?</a:t>
            </a:r>
          </a:p>
          <a:p>
            <a:pPr eaLnBrk="0" hangingPunct="0">
              <a:spcBef>
                <a:spcPct val="50000"/>
              </a:spcBef>
            </a:pPr>
            <a:r>
              <a:rPr lang="en-US" sz="2800">
                <a:solidFill>
                  <a:schemeClr val="hlink"/>
                </a:solidFill>
                <a:latin typeface="Arial" charset="0"/>
              </a:rPr>
              <a:t>2/Tại sao bà cụ cảm ơn các bạn?</a:t>
            </a:r>
          </a:p>
          <a:p>
            <a:pPr eaLnBrk="0" hangingPunct="0">
              <a:spcBef>
                <a:spcPct val="50000"/>
              </a:spcBef>
            </a:pPr>
            <a:r>
              <a:rPr lang="en-US" sz="2800">
                <a:solidFill>
                  <a:schemeClr val="hlink"/>
                </a:solidFill>
                <a:latin typeface="Arial" charset="0"/>
              </a:rPr>
              <a:t>3/Em suy nghĩ gì về việc làm của các bạn trong truyện?</a:t>
            </a:r>
          </a:p>
        </p:txBody>
      </p:sp>
      <p:sp>
        <p:nvSpPr>
          <p:cNvPr id="4101" name="AutoShape 5"/>
          <p:cNvSpPr>
            <a:spLocks noChangeArrowheads="1"/>
          </p:cNvSpPr>
          <p:nvPr/>
        </p:nvSpPr>
        <p:spPr bwMode="auto">
          <a:xfrm>
            <a:off x="304800" y="2128838"/>
            <a:ext cx="3657600" cy="938212"/>
          </a:xfrm>
          <a:prstGeom prst="cloudCallout">
            <a:avLst>
              <a:gd name="adj1" fmla="val 15366"/>
              <a:gd name="adj2" fmla="val 125972"/>
            </a:avLst>
          </a:prstGeom>
          <a:solidFill>
            <a:srgbClr val="FF00FF"/>
          </a:solidFill>
          <a:ln w="9525">
            <a:solidFill>
              <a:schemeClr val="tx1"/>
            </a:solidFill>
            <a:round/>
            <a:headEnd/>
            <a:tailEnd/>
          </a:ln>
        </p:spPr>
        <p:txBody>
          <a:bodyPr/>
          <a:lstStyle/>
          <a:p>
            <a:pPr algn="ctr" eaLnBrk="0" hangingPunct="0"/>
            <a:r>
              <a:rPr lang="en-US" sz="3600" b="1">
                <a:latin typeface="Arial" charset="0"/>
              </a:rPr>
              <a:t>Nhóm</a:t>
            </a:r>
          </a:p>
        </p:txBody>
      </p:sp>
      <p:sp>
        <p:nvSpPr>
          <p:cNvPr id="8196" name="Text Box 7"/>
          <p:cNvSpPr txBox="1">
            <a:spLocks noChangeArrowheads="1"/>
          </p:cNvSpPr>
          <p:nvPr/>
        </p:nvSpPr>
        <p:spPr bwMode="auto">
          <a:xfrm>
            <a:off x="3581400" y="533400"/>
            <a:ext cx="3124200" cy="519113"/>
          </a:xfrm>
          <a:prstGeom prst="rect">
            <a:avLst/>
          </a:prstGeom>
          <a:noFill/>
          <a:ln w="9525">
            <a:noFill/>
            <a:miter lim="800000"/>
            <a:headEnd/>
            <a:tailEnd/>
          </a:ln>
        </p:spPr>
        <p:txBody>
          <a:bodyPr>
            <a:spAutoFit/>
          </a:bodyPr>
          <a:lstStyle/>
          <a:p>
            <a:pPr eaLnBrk="0" hangingPunct="0">
              <a:spcBef>
                <a:spcPct val="50000"/>
              </a:spcBef>
            </a:pPr>
            <a:r>
              <a:rPr lang="en-US" sz="2800" b="1" u="sng">
                <a:solidFill>
                  <a:srgbClr val="0000FF"/>
                </a:solidFill>
                <a:latin typeface="Arial" charset="0"/>
              </a:rPr>
              <a:t>Đạo đức</a:t>
            </a:r>
          </a:p>
        </p:txBody>
      </p:sp>
      <p:sp>
        <p:nvSpPr>
          <p:cNvPr id="8197" name="AutoShape 11"/>
          <p:cNvSpPr>
            <a:spLocks noChangeArrowheads="1"/>
          </p:cNvSpPr>
          <p:nvPr/>
        </p:nvSpPr>
        <p:spPr bwMode="auto">
          <a:xfrm>
            <a:off x="304800" y="1562100"/>
            <a:ext cx="8305800" cy="531813"/>
          </a:xfrm>
          <a:prstGeom prst="flowChartAlternateProcess">
            <a:avLst/>
          </a:prstGeom>
          <a:solidFill>
            <a:srgbClr val="3399FF"/>
          </a:solidFill>
          <a:ln w="9525">
            <a:solidFill>
              <a:schemeClr val="tx1"/>
            </a:solidFill>
            <a:miter lim="800000"/>
            <a:headEnd/>
            <a:tailEnd/>
          </a:ln>
        </p:spPr>
        <p:txBody>
          <a:bodyPr wrap="none" anchor="ctr"/>
          <a:lstStyle/>
          <a:p>
            <a:pPr algn="ctr"/>
            <a:r>
              <a:rPr lang="en-US" sz="2800" b="1" u="sng">
                <a:solidFill>
                  <a:schemeClr val="bg1"/>
                </a:solidFill>
                <a:latin typeface="Arial" charset="0"/>
              </a:rPr>
              <a:t>Hoạt </a:t>
            </a:r>
            <a:r>
              <a:rPr lang="vi-VN" sz="2800" b="1" u="sng">
                <a:solidFill>
                  <a:schemeClr val="bg1"/>
                </a:solidFill>
                <a:latin typeface="Arial" charset="0"/>
              </a:rPr>
              <a:t>đ</a:t>
            </a:r>
            <a:r>
              <a:rPr lang="en-US" sz="2800" b="1" u="sng">
                <a:solidFill>
                  <a:schemeClr val="bg1"/>
                </a:solidFill>
                <a:latin typeface="Arial" charset="0"/>
              </a:rPr>
              <a:t>ộng 1</a:t>
            </a:r>
            <a:r>
              <a:rPr lang="en-US" sz="2800" b="1">
                <a:solidFill>
                  <a:schemeClr val="bg1"/>
                </a:solidFill>
                <a:latin typeface="Arial" charset="0"/>
              </a:rPr>
              <a:t>: Tìm hiểu truyện “Sau </a:t>
            </a:r>
            <a:r>
              <a:rPr lang="vi-VN" sz="2800" b="1">
                <a:solidFill>
                  <a:schemeClr val="bg1"/>
                </a:solidFill>
                <a:latin typeface="Arial" charset="0"/>
              </a:rPr>
              <a:t>đ</a:t>
            </a:r>
            <a:r>
              <a:rPr lang="en-US" sz="2800" b="1">
                <a:solidFill>
                  <a:schemeClr val="bg1"/>
                </a:solidFill>
                <a:latin typeface="Arial" charset="0"/>
              </a:rPr>
              <a:t>êm m</a:t>
            </a:r>
            <a:r>
              <a:rPr lang="vi-VN" sz="2800" b="1">
                <a:solidFill>
                  <a:schemeClr val="bg1"/>
                </a:solidFill>
                <a:latin typeface="Arial" charset="0"/>
              </a:rPr>
              <a:t>ư</a:t>
            </a:r>
            <a:r>
              <a:rPr lang="en-US" sz="2800" b="1">
                <a:solidFill>
                  <a:schemeClr val="bg1"/>
                </a:solidFill>
                <a:latin typeface="Arial" charset="0"/>
              </a:rPr>
              <a:t>a”</a:t>
            </a:r>
          </a:p>
        </p:txBody>
      </p:sp>
      <p:sp>
        <p:nvSpPr>
          <p:cNvPr id="8198" name="Text Box 12"/>
          <p:cNvSpPr txBox="1">
            <a:spLocks noChangeArrowheads="1"/>
          </p:cNvSpPr>
          <p:nvPr/>
        </p:nvSpPr>
        <p:spPr bwMode="auto">
          <a:xfrm>
            <a:off x="2438400" y="914400"/>
            <a:ext cx="5638800" cy="646113"/>
          </a:xfrm>
          <a:prstGeom prst="rect">
            <a:avLst/>
          </a:prstGeom>
          <a:noFill/>
          <a:ln w="9525">
            <a:noFill/>
            <a:miter lim="800000"/>
            <a:headEnd/>
            <a:tailEnd/>
          </a:ln>
        </p:spPr>
        <p:txBody>
          <a:bodyPr>
            <a:spAutoFit/>
          </a:bodyPr>
          <a:lstStyle/>
          <a:p>
            <a:pPr eaLnBrk="0" hangingPunct="0">
              <a:spcBef>
                <a:spcPct val="50000"/>
              </a:spcBef>
            </a:pPr>
            <a:r>
              <a:rPr lang="en-US" sz="3600" b="1">
                <a:solidFill>
                  <a:schemeClr val="hlink"/>
                </a:solidFill>
                <a:latin typeface="Arial" charset="0"/>
              </a:rPr>
              <a:t>Kính già, yêu trẻ (tiết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diamond(in)">
                                      <p:cBhvr>
                                        <p:cTn id="7" dur="2000"/>
                                        <p:tgtEl>
                                          <p:spTgt spid="4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4101"/>
                                        </p:tgtEl>
                                        <p:attrNameLst>
                                          <p:attrName>style.visibility</p:attrName>
                                        </p:attrNameLst>
                                      </p:cBhvr>
                                      <p:to>
                                        <p:strVal val="visible"/>
                                      </p:to>
                                    </p:set>
                                    <p:anim calcmode="lin" valueType="num">
                                      <p:cBhvr>
                                        <p:cTn id="12" dur="500" fill="hold"/>
                                        <p:tgtEl>
                                          <p:spTgt spid="4101"/>
                                        </p:tgtEl>
                                        <p:attrNameLst>
                                          <p:attrName>ppt_w</p:attrName>
                                        </p:attrNameLst>
                                      </p:cBhvr>
                                      <p:tavLst>
                                        <p:tav tm="0">
                                          <p:val>
                                            <p:fltVal val="0"/>
                                          </p:val>
                                        </p:tav>
                                        <p:tav tm="100000">
                                          <p:val>
                                            <p:strVal val="#ppt_w"/>
                                          </p:val>
                                        </p:tav>
                                      </p:tavLst>
                                    </p:anim>
                                    <p:anim calcmode="lin" valueType="num">
                                      <p:cBhvr>
                                        <p:cTn id="13" dur="500" fill="hold"/>
                                        <p:tgtEl>
                                          <p:spTgt spid="41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3581400" y="914400"/>
            <a:ext cx="3124200" cy="519113"/>
          </a:xfrm>
          <a:prstGeom prst="rect">
            <a:avLst/>
          </a:prstGeom>
          <a:noFill/>
          <a:ln w="9525">
            <a:noFill/>
            <a:miter lim="800000"/>
            <a:headEnd/>
            <a:tailEnd/>
          </a:ln>
        </p:spPr>
        <p:txBody>
          <a:bodyPr>
            <a:spAutoFit/>
          </a:bodyPr>
          <a:lstStyle/>
          <a:p>
            <a:pPr eaLnBrk="0" hangingPunct="0">
              <a:spcBef>
                <a:spcPct val="50000"/>
              </a:spcBef>
            </a:pPr>
            <a:r>
              <a:rPr lang="en-US" sz="2800" b="1" u="sng">
                <a:solidFill>
                  <a:srgbClr val="0000FF"/>
                </a:solidFill>
                <a:latin typeface="Arial" charset="0"/>
              </a:rPr>
              <a:t>Đạo đức</a:t>
            </a:r>
          </a:p>
        </p:txBody>
      </p:sp>
      <p:sp>
        <p:nvSpPr>
          <p:cNvPr id="24584" name="Text Box 8">
            <a:hlinkClick r:id="rId3" action="ppaction://hlinksldjump"/>
          </p:cNvPr>
          <p:cNvSpPr txBox="1">
            <a:spLocks noChangeArrowheads="1"/>
          </p:cNvSpPr>
          <p:nvPr/>
        </p:nvSpPr>
        <p:spPr bwMode="auto">
          <a:xfrm>
            <a:off x="838200" y="3079750"/>
            <a:ext cx="1860550" cy="641350"/>
          </a:xfrm>
          <a:prstGeom prst="rect">
            <a:avLst/>
          </a:prstGeom>
          <a:solidFill>
            <a:srgbClr val="FFCC99"/>
          </a:solidFill>
          <a:ln w="9525">
            <a:noFill/>
            <a:miter lim="800000"/>
            <a:headEnd/>
            <a:tailEnd/>
          </a:ln>
        </p:spPr>
        <p:txBody>
          <a:bodyPr wrap="none">
            <a:spAutoFit/>
          </a:bodyPr>
          <a:lstStyle/>
          <a:p>
            <a:r>
              <a:rPr lang="en-US" sz="3600" b="1">
                <a:latin typeface="Arial" charset="0"/>
              </a:rPr>
              <a:t>Nhóm 1</a:t>
            </a:r>
          </a:p>
        </p:txBody>
      </p:sp>
      <p:sp>
        <p:nvSpPr>
          <p:cNvPr id="24585" name="Text Box 9">
            <a:hlinkClick r:id="rId4" action="ppaction://hlinksldjump"/>
          </p:cNvPr>
          <p:cNvSpPr txBox="1">
            <a:spLocks noChangeArrowheads="1"/>
          </p:cNvSpPr>
          <p:nvPr/>
        </p:nvSpPr>
        <p:spPr bwMode="auto">
          <a:xfrm>
            <a:off x="3352800" y="3124200"/>
            <a:ext cx="1860550" cy="641350"/>
          </a:xfrm>
          <a:prstGeom prst="rect">
            <a:avLst/>
          </a:prstGeom>
          <a:solidFill>
            <a:srgbClr val="FFCC99"/>
          </a:solidFill>
          <a:ln w="9525">
            <a:noFill/>
            <a:miter lim="800000"/>
            <a:headEnd/>
            <a:tailEnd/>
          </a:ln>
        </p:spPr>
        <p:txBody>
          <a:bodyPr wrap="none">
            <a:spAutoFit/>
          </a:bodyPr>
          <a:lstStyle/>
          <a:p>
            <a:r>
              <a:rPr lang="en-US" sz="3600" b="1">
                <a:latin typeface="Arial" charset="0"/>
              </a:rPr>
              <a:t>Nhóm 2</a:t>
            </a:r>
          </a:p>
        </p:txBody>
      </p:sp>
      <p:sp>
        <p:nvSpPr>
          <p:cNvPr id="24586" name="Text Box 10">
            <a:hlinkClick r:id="rId5" action="ppaction://hlinksldjump"/>
          </p:cNvPr>
          <p:cNvSpPr txBox="1">
            <a:spLocks noChangeArrowheads="1"/>
          </p:cNvSpPr>
          <p:nvPr/>
        </p:nvSpPr>
        <p:spPr bwMode="auto">
          <a:xfrm>
            <a:off x="5867400" y="3124200"/>
            <a:ext cx="1860550" cy="641350"/>
          </a:xfrm>
          <a:prstGeom prst="rect">
            <a:avLst/>
          </a:prstGeom>
          <a:solidFill>
            <a:srgbClr val="FFCC99"/>
          </a:solidFill>
          <a:ln w="9525">
            <a:noFill/>
            <a:miter lim="800000"/>
            <a:headEnd/>
            <a:tailEnd/>
          </a:ln>
        </p:spPr>
        <p:txBody>
          <a:bodyPr wrap="none">
            <a:spAutoFit/>
          </a:bodyPr>
          <a:lstStyle/>
          <a:p>
            <a:r>
              <a:rPr lang="en-US" sz="3600" b="1">
                <a:latin typeface="Arial" charset="0"/>
              </a:rPr>
              <a:t>Nhóm 3</a:t>
            </a:r>
          </a:p>
        </p:txBody>
      </p:sp>
      <p:sp>
        <p:nvSpPr>
          <p:cNvPr id="9222" name="Text Box 11"/>
          <p:cNvSpPr txBox="1">
            <a:spLocks noChangeArrowheads="1"/>
          </p:cNvSpPr>
          <p:nvPr/>
        </p:nvSpPr>
        <p:spPr bwMode="auto">
          <a:xfrm>
            <a:off x="2438400" y="1676400"/>
            <a:ext cx="5638800" cy="646113"/>
          </a:xfrm>
          <a:prstGeom prst="rect">
            <a:avLst/>
          </a:prstGeom>
          <a:noFill/>
          <a:ln w="9525">
            <a:noFill/>
            <a:miter lim="800000"/>
            <a:headEnd/>
            <a:tailEnd/>
          </a:ln>
        </p:spPr>
        <p:txBody>
          <a:bodyPr>
            <a:spAutoFit/>
          </a:bodyPr>
          <a:lstStyle/>
          <a:p>
            <a:pPr eaLnBrk="0" hangingPunct="0">
              <a:spcBef>
                <a:spcPct val="50000"/>
              </a:spcBef>
            </a:pPr>
            <a:r>
              <a:rPr lang="en-US" sz="3600" b="1">
                <a:solidFill>
                  <a:schemeClr val="hlink"/>
                </a:solidFill>
                <a:latin typeface="Arial" charset="0"/>
              </a:rPr>
              <a:t>Kính già, yêu trẻ (tiết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4584"/>
                                        </p:tgtEl>
                                        <p:attrNameLst>
                                          <p:attrName>style.visibility</p:attrName>
                                        </p:attrNameLst>
                                      </p:cBhvr>
                                      <p:to>
                                        <p:strVal val="visible"/>
                                      </p:to>
                                    </p:set>
                                    <p:animEffect transition="in" filter="diamond(in)">
                                      <p:cBhvr>
                                        <p:cTn id="7" dur="500"/>
                                        <p:tgtEl>
                                          <p:spTgt spid="24584"/>
                                        </p:tgtEl>
                                      </p:cBhvr>
                                    </p:animEffect>
                                  </p:childTnLst>
                                </p:cTn>
                              </p:par>
                            </p:childTnLst>
                          </p:cTn>
                        </p:par>
                        <p:par>
                          <p:cTn id="8" fill="hold" nodeType="afterGroup">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24585"/>
                                        </p:tgtEl>
                                        <p:attrNameLst>
                                          <p:attrName>style.visibility</p:attrName>
                                        </p:attrNameLst>
                                      </p:cBhvr>
                                      <p:to>
                                        <p:strVal val="visible"/>
                                      </p:to>
                                    </p:set>
                                    <p:animEffect transition="in" filter="diamond(in)">
                                      <p:cBhvr>
                                        <p:cTn id="11" dur="500"/>
                                        <p:tgtEl>
                                          <p:spTgt spid="24585"/>
                                        </p:tgtEl>
                                      </p:cBhvr>
                                    </p:animEffect>
                                  </p:childTnLst>
                                </p:cTn>
                              </p:par>
                            </p:childTnLst>
                          </p:cTn>
                        </p:par>
                        <p:par>
                          <p:cTn id="12" fill="hold" nodeType="afterGroup">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24586"/>
                                        </p:tgtEl>
                                        <p:attrNameLst>
                                          <p:attrName>style.visibility</p:attrName>
                                        </p:attrNameLst>
                                      </p:cBhvr>
                                      <p:to>
                                        <p:strVal val="visible"/>
                                      </p:to>
                                    </p:set>
                                    <p:animEffect transition="in" filter="diamond(in)">
                                      <p:cBhvr>
                                        <p:cTn id="15" dur="500"/>
                                        <p:tgtEl>
                                          <p:spTgt spid="2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animBg="1"/>
      <p:bldP spid="24585" grpId="0" animBg="1"/>
      <p:bldP spid="2458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81000" y="3657600"/>
            <a:ext cx="8763000" cy="2678113"/>
          </a:xfrm>
          <a:prstGeom prst="rect">
            <a:avLst/>
          </a:prstGeom>
          <a:noFill/>
          <a:ln w="9525">
            <a:noFill/>
            <a:miter lim="800000"/>
            <a:headEnd/>
            <a:tailEnd/>
          </a:ln>
        </p:spPr>
        <p:txBody>
          <a:bodyPr>
            <a:spAutoFit/>
          </a:bodyPr>
          <a:lstStyle/>
          <a:p>
            <a:pPr eaLnBrk="0" hangingPunct="0">
              <a:spcBef>
                <a:spcPct val="50000"/>
              </a:spcBef>
            </a:pPr>
            <a:r>
              <a:rPr lang="en-US" sz="2800">
                <a:solidFill>
                  <a:schemeClr val="hlink"/>
                </a:solidFill>
                <a:latin typeface="Arial" charset="0"/>
              </a:rPr>
              <a:t>1/Các bạn trong truyện đã làm gì khi gặp bà cụ và em nhỏ?</a:t>
            </a:r>
          </a:p>
          <a:p>
            <a:pPr eaLnBrk="0" hangingPunct="0">
              <a:spcBef>
                <a:spcPct val="50000"/>
              </a:spcBef>
            </a:pPr>
            <a:r>
              <a:rPr lang="en-US" sz="2800">
                <a:solidFill>
                  <a:schemeClr val="hlink"/>
                </a:solidFill>
                <a:latin typeface="Arial" charset="0"/>
              </a:rPr>
              <a:t>2/Tại sao bà cụ cảm ơn các bạn?</a:t>
            </a:r>
          </a:p>
          <a:p>
            <a:pPr eaLnBrk="0" hangingPunct="0">
              <a:spcBef>
                <a:spcPct val="50000"/>
              </a:spcBef>
            </a:pPr>
            <a:r>
              <a:rPr lang="en-US" sz="2800">
                <a:solidFill>
                  <a:schemeClr val="hlink"/>
                </a:solidFill>
                <a:latin typeface="Arial" charset="0"/>
              </a:rPr>
              <a:t>3/Em suy nghĩ gì về việc làm của các bạn trong truyện?</a:t>
            </a:r>
          </a:p>
        </p:txBody>
      </p:sp>
      <p:sp>
        <p:nvSpPr>
          <p:cNvPr id="10243" name="AutoShape 3"/>
          <p:cNvSpPr>
            <a:spLocks noChangeArrowheads="1"/>
          </p:cNvSpPr>
          <p:nvPr/>
        </p:nvSpPr>
        <p:spPr bwMode="auto">
          <a:xfrm>
            <a:off x="381000" y="2190750"/>
            <a:ext cx="3657600" cy="990600"/>
          </a:xfrm>
          <a:prstGeom prst="cloudCallout">
            <a:avLst>
              <a:gd name="adj1" fmla="val 15366"/>
              <a:gd name="adj2" fmla="val 116667"/>
            </a:avLst>
          </a:prstGeom>
          <a:solidFill>
            <a:srgbClr val="FF00FF"/>
          </a:solidFill>
          <a:ln w="9525">
            <a:solidFill>
              <a:schemeClr val="tx1"/>
            </a:solidFill>
            <a:round/>
            <a:headEnd/>
            <a:tailEnd/>
          </a:ln>
        </p:spPr>
        <p:txBody>
          <a:bodyPr/>
          <a:lstStyle/>
          <a:p>
            <a:pPr algn="ctr" eaLnBrk="0" hangingPunct="0"/>
            <a:r>
              <a:rPr lang="en-US" sz="3600" b="1">
                <a:latin typeface="Arial" charset="0"/>
              </a:rPr>
              <a:t>Nhóm</a:t>
            </a:r>
          </a:p>
        </p:txBody>
      </p:sp>
      <p:sp>
        <p:nvSpPr>
          <p:cNvPr id="10244" name="Text Box 5"/>
          <p:cNvSpPr txBox="1">
            <a:spLocks noChangeArrowheads="1"/>
          </p:cNvSpPr>
          <p:nvPr/>
        </p:nvSpPr>
        <p:spPr bwMode="auto">
          <a:xfrm>
            <a:off x="3657600" y="533400"/>
            <a:ext cx="3124200" cy="519113"/>
          </a:xfrm>
          <a:prstGeom prst="rect">
            <a:avLst/>
          </a:prstGeom>
          <a:noFill/>
          <a:ln w="9525">
            <a:noFill/>
            <a:miter lim="800000"/>
            <a:headEnd/>
            <a:tailEnd/>
          </a:ln>
        </p:spPr>
        <p:txBody>
          <a:bodyPr>
            <a:spAutoFit/>
          </a:bodyPr>
          <a:lstStyle/>
          <a:p>
            <a:pPr eaLnBrk="0" hangingPunct="0">
              <a:spcBef>
                <a:spcPct val="50000"/>
              </a:spcBef>
            </a:pPr>
            <a:r>
              <a:rPr lang="en-US" sz="2800" b="1" u="sng">
                <a:solidFill>
                  <a:srgbClr val="0000FF"/>
                </a:solidFill>
                <a:latin typeface="Arial" charset="0"/>
              </a:rPr>
              <a:t>Đạo đức</a:t>
            </a:r>
          </a:p>
        </p:txBody>
      </p:sp>
      <p:sp>
        <p:nvSpPr>
          <p:cNvPr id="10245" name="AutoShape 7"/>
          <p:cNvSpPr>
            <a:spLocks noChangeArrowheads="1"/>
          </p:cNvSpPr>
          <p:nvPr/>
        </p:nvSpPr>
        <p:spPr bwMode="auto">
          <a:xfrm>
            <a:off x="228600" y="1638300"/>
            <a:ext cx="8153400" cy="531813"/>
          </a:xfrm>
          <a:prstGeom prst="flowChartAlternateProcess">
            <a:avLst/>
          </a:prstGeom>
          <a:solidFill>
            <a:srgbClr val="3399FF"/>
          </a:solidFill>
          <a:ln w="9525">
            <a:solidFill>
              <a:schemeClr val="tx1"/>
            </a:solidFill>
            <a:miter lim="800000"/>
            <a:headEnd/>
            <a:tailEnd/>
          </a:ln>
        </p:spPr>
        <p:txBody>
          <a:bodyPr wrap="none" anchor="ctr"/>
          <a:lstStyle/>
          <a:p>
            <a:pPr algn="ctr"/>
            <a:r>
              <a:rPr lang="en-US" sz="2800" b="1" u="sng">
                <a:solidFill>
                  <a:schemeClr val="bg1"/>
                </a:solidFill>
                <a:latin typeface="Arial" charset="0"/>
              </a:rPr>
              <a:t>Hoạt </a:t>
            </a:r>
            <a:r>
              <a:rPr lang="vi-VN" sz="2800" b="1" u="sng">
                <a:solidFill>
                  <a:schemeClr val="bg1"/>
                </a:solidFill>
                <a:latin typeface="Arial" charset="0"/>
              </a:rPr>
              <a:t>đ</a:t>
            </a:r>
            <a:r>
              <a:rPr lang="en-US" sz="2800" b="1" u="sng">
                <a:solidFill>
                  <a:schemeClr val="bg1"/>
                </a:solidFill>
                <a:latin typeface="Arial" charset="0"/>
              </a:rPr>
              <a:t>ộng 1</a:t>
            </a:r>
            <a:r>
              <a:rPr lang="en-US" sz="2800" b="1">
                <a:solidFill>
                  <a:schemeClr val="bg1"/>
                </a:solidFill>
                <a:latin typeface="Arial" charset="0"/>
              </a:rPr>
              <a:t>: Tìm hiểu truyện “Sau </a:t>
            </a:r>
            <a:r>
              <a:rPr lang="vi-VN" sz="2800" b="1">
                <a:solidFill>
                  <a:schemeClr val="bg1"/>
                </a:solidFill>
                <a:latin typeface="Arial" charset="0"/>
              </a:rPr>
              <a:t>đ</a:t>
            </a:r>
            <a:r>
              <a:rPr lang="en-US" sz="2800" b="1">
                <a:solidFill>
                  <a:schemeClr val="bg1"/>
                </a:solidFill>
                <a:latin typeface="Arial" charset="0"/>
              </a:rPr>
              <a:t>êm m</a:t>
            </a:r>
            <a:r>
              <a:rPr lang="vi-VN" sz="2800" b="1">
                <a:solidFill>
                  <a:schemeClr val="bg1"/>
                </a:solidFill>
                <a:latin typeface="Arial" charset="0"/>
              </a:rPr>
              <a:t>ư</a:t>
            </a:r>
            <a:r>
              <a:rPr lang="en-US" sz="2800" b="1">
                <a:solidFill>
                  <a:schemeClr val="bg1"/>
                </a:solidFill>
                <a:latin typeface="Arial" charset="0"/>
              </a:rPr>
              <a:t>a”</a:t>
            </a:r>
          </a:p>
        </p:txBody>
      </p:sp>
      <p:sp>
        <p:nvSpPr>
          <p:cNvPr id="10246" name="Text Box 8"/>
          <p:cNvSpPr txBox="1">
            <a:spLocks noChangeArrowheads="1"/>
          </p:cNvSpPr>
          <p:nvPr/>
        </p:nvSpPr>
        <p:spPr bwMode="auto">
          <a:xfrm>
            <a:off x="2286000" y="933450"/>
            <a:ext cx="5638800" cy="646113"/>
          </a:xfrm>
          <a:prstGeom prst="rect">
            <a:avLst/>
          </a:prstGeom>
          <a:noFill/>
          <a:ln w="9525">
            <a:noFill/>
            <a:miter lim="800000"/>
            <a:headEnd/>
            <a:tailEnd/>
          </a:ln>
        </p:spPr>
        <p:txBody>
          <a:bodyPr>
            <a:spAutoFit/>
          </a:bodyPr>
          <a:lstStyle/>
          <a:p>
            <a:pPr eaLnBrk="0" hangingPunct="0">
              <a:spcBef>
                <a:spcPct val="50000"/>
              </a:spcBef>
            </a:pPr>
            <a:r>
              <a:rPr lang="en-US" sz="3600" b="1">
                <a:solidFill>
                  <a:schemeClr val="hlink"/>
                </a:solidFill>
                <a:latin typeface="Arial" charset="0"/>
              </a:rPr>
              <a:t>Kính già, yêu trẻ (tiết 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714</TotalTime>
  <Words>957</Words>
  <Application>Microsoft Office PowerPoint</Application>
  <PresentationFormat>On-screen Show (4:3)</PresentationFormat>
  <Paragraphs>97</Paragraphs>
  <Slides>28</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Times New Roman</vt:lpstr>
      <vt:lpstr>Arial</vt:lpstr>
      <vt:lpstr>Calibri</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ITQuangNam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Root</dc:creator>
  <cp:lastModifiedBy>CSTeam</cp:lastModifiedBy>
  <cp:revision>64</cp:revision>
  <dcterms:created xsi:type="dcterms:W3CDTF">2001-12-31T17:22:43Z</dcterms:created>
  <dcterms:modified xsi:type="dcterms:W3CDTF">2016-06-30T02:31:01Z</dcterms:modified>
</cp:coreProperties>
</file>