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4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409E"/>
    <a:srgbClr val="0066FF"/>
    <a:srgbClr val="CC00CC"/>
    <a:srgbClr val="969696"/>
    <a:srgbClr val="66CCFF"/>
    <a:srgbClr val="FF00FF"/>
    <a:srgbClr val="6600CC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289" autoAdjust="0"/>
    <p:restoredTop sz="94660"/>
  </p:normalViewPr>
  <p:slideViewPr>
    <p:cSldViewPr>
      <p:cViewPr varScale="1">
        <p:scale>
          <a:sx n="38" d="100"/>
          <a:sy n="38" d="100"/>
        </p:scale>
        <p:origin x="-13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17" Type="http://schemas.openxmlformats.org/officeDocument/2006/relationships/image" Target="../media/image34.wmf"/><Relationship Id="rId2" Type="http://schemas.openxmlformats.org/officeDocument/2006/relationships/image" Target="../media/image19.wmf"/><Relationship Id="rId16" Type="http://schemas.openxmlformats.org/officeDocument/2006/relationships/image" Target="../media/image33.wmf"/><Relationship Id="rId1" Type="http://schemas.openxmlformats.org/officeDocument/2006/relationships/image" Target="../media/image7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5" Type="http://schemas.openxmlformats.org/officeDocument/2006/relationships/image" Target="../media/image3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Relationship Id="rId1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B8E2B20-D594-4362-A66D-60B563FD3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716B8D-923E-4210-A230-018B99573F52}" type="slidenum">
              <a:rPr lang="en-US" smtClean="0">
                <a:latin typeface="Arial" charset="0"/>
                <a:cs typeface="Arial" charset="0"/>
              </a:rPr>
              <a:pPr/>
              <a:t>1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1819DC-C1EB-432B-BF55-F682D20C40B1}" type="slidenum">
              <a:rPr lang="en-US" smtClean="0">
                <a:latin typeface="Arial" charset="0"/>
                <a:cs typeface="Arial" charset="0"/>
              </a:rPr>
              <a:pPr/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4CB75-B557-408A-AAEF-680C7D099E8F}" type="slidenum">
              <a:rPr lang="en-US" smtClean="0">
                <a:latin typeface="Arial" charset="0"/>
                <a:cs typeface="Arial" charset="0"/>
              </a:rPr>
              <a:pPr/>
              <a:t>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263B5A-8951-4675-B257-F5601FC4E418}" type="slidenum">
              <a:rPr lang="en-US" smtClean="0">
                <a:latin typeface="Arial" charset="0"/>
                <a:cs typeface="Arial" charset="0"/>
              </a:rPr>
              <a:pPr/>
              <a:t>4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6600D0-55F3-4760-A04A-A007620BF5D9}" type="slidenum">
              <a:rPr lang="en-US" smtClean="0">
                <a:latin typeface="Arial" charset="0"/>
                <a:cs typeface="Arial" charset="0"/>
              </a:rPr>
              <a:pPr/>
              <a:t>5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CDB14E-371A-4EC8-91D1-A704EA4FEBA0}" type="slidenum">
              <a:rPr lang="en-US" smtClean="0">
                <a:latin typeface="Arial" charset="0"/>
                <a:cs typeface="Arial" charset="0"/>
              </a:rPr>
              <a:pPr/>
              <a:t>6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650DE-18D5-4B8F-B3AF-96D58826DF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0D96F1-3D11-455D-AF4D-A546C98EE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FDE35-2C00-4410-83E0-2F85C006BE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F4CCC-FD7C-4F49-BED4-592B9FCAF4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FB9F7-49C7-407B-912E-461F037C2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4782A-6E02-4C1D-B03A-649542491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74C80-B769-4EFE-8F18-CE16B2D98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BDCA0-BC60-4252-BBD9-887D7E32E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B140F-0D5B-45D4-B0BC-F75DAAF2F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EABA6-8289-4930-B277-120620718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27708-ADE5-486F-B364-8AC7B670C0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3857B-7D7C-4F89-9473-5458B74A7A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B994AF-F5B9-4821-8153-734B18E3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oleObject" Target="../embeddings/oleObject25.bin"/><Relationship Id="rId18" Type="http://schemas.openxmlformats.org/officeDocument/2006/relationships/oleObject" Target="../embeddings/oleObject30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9.bin"/><Relationship Id="rId12" Type="http://schemas.openxmlformats.org/officeDocument/2006/relationships/oleObject" Target="../embeddings/oleObject24.bin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7.bin"/><Relationship Id="rId10" Type="http://schemas.openxmlformats.org/officeDocument/2006/relationships/oleObject" Target="../embeddings/oleObject22.bin"/><Relationship Id="rId19" Type="http://schemas.openxmlformats.org/officeDocument/2006/relationships/oleObject" Target="../embeddings/oleObject31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Relationship Id="rId14" Type="http://schemas.openxmlformats.org/officeDocument/2006/relationships/oleObject" Target="../embeddings/oleObject2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41.bin"/><Relationship Id="rId18" Type="http://schemas.openxmlformats.org/officeDocument/2006/relationships/oleObject" Target="../embeddings/oleObject46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4.bin"/><Relationship Id="rId20" Type="http://schemas.openxmlformats.org/officeDocument/2006/relationships/oleObject" Target="../embeddings/oleObject4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43.bin"/><Relationship Id="rId23" Type="http://schemas.openxmlformats.org/officeDocument/2006/relationships/oleObject" Target="../embeddings/oleObject51.bin"/><Relationship Id="rId10" Type="http://schemas.openxmlformats.org/officeDocument/2006/relationships/oleObject" Target="../embeddings/oleObject38.bin"/><Relationship Id="rId19" Type="http://schemas.openxmlformats.org/officeDocument/2006/relationships/oleObject" Target="../embeddings/oleObject47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2.bin"/><Relationship Id="rId22" Type="http://schemas.openxmlformats.org/officeDocument/2006/relationships/oleObject" Target="../embeddings/oleObject5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4" Type="http://schemas.openxmlformats.org/officeDocument/2006/relationships/oleObject" Target="../embeddings/oleObject5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7" name="Oval 49"/>
          <p:cNvSpPr>
            <a:spLocks noChangeArrowheads="1"/>
          </p:cNvSpPr>
          <p:nvPr/>
        </p:nvSpPr>
        <p:spPr bwMode="auto">
          <a:xfrm>
            <a:off x="4114800" y="3657600"/>
            <a:ext cx="609600" cy="609600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Text Box 4"/>
          <p:cNvSpPr txBox="1">
            <a:spLocks noChangeArrowheads="1"/>
          </p:cNvSpPr>
          <p:nvPr/>
        </p:nvSpPr>
        <p:spPr bwMode="auto">
          <a:xfrm>
            <a:off x="1447800" y="244475"/>
            <a:ext cx="5943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/>
            </a:r>
            <a:br>
              <a:rPr lang="en-US" sz="2400" b="1" i="1">
                <a:solidFill>
                  <a:schemeClr val="accent2"/>
                </a:solidFill>
              </a:rPr>
            </a:br>
            <a:r>
              <a:rPr lang="en-US" sz="2400" b="1" i="1">
                <a:solidFill>
                  <a:schemeClr val="accent2"/>
                </a:solidFill>
              </a:rPr>
              <a:t>                             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81000" y="1592263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4EC0"/>
                </a:solidFill>
              </a:rPr>
              <a:t>1.Rút gọn phân số :               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2895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4EC0"/>
                </a:solidFill>
              </a:rPr>
              <a:t>2 .Nhóm nào dưới đây có          số ngôi sao đã tô màu ?</a:t>
            </a:r>
          </a:p>
        </p:txBody>
      </p:sp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114800" y="2743200"/>
          <a:ext cx="457200" cy="762000"/>
        </p:xfrm>
        <a:graphic>
          <a:graphicData uri="http://schemas.openxmlformats.org/presentationml/2006/ole">
            <p:oleObj spid="_x0000_s1026" name="Equation" r:id="rId4" imgW="152334" imgH="393529" progId="Equation.3">
              <p:embed/>
            </p:oleObj>
          </a:graphicData>
        </a:graphic>
      </p:graphicFrame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5181600" y="3733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6324600" y="3733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7467600" y="3733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13716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25908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838200" y="60960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1981200" y="60960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3048000" y="60960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6248400" y="50292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73914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5715000" y="6019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6781800" y="6019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838200" y="3733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3048000" y="3733800"/>
            <a:ext cx="685800" cy="609600"/>
          </a:xfrm>
          <a:prstGeom prst="star5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1905000" y="37338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152400" y="38100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a)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4267200" y="37338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</a:t>
            </a: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4267200" y="51816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d)</a:t>
            </a: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152400" y="5029200"/>
            <a:ext cx="53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c)</a:t>
            </a:r>
          </a:p>
        </p:txBody>
      </p:sp>
      <p:graphicFrame>
        <p:nvGraphicFramePr>
          <p:cNvPr id="2090" name="Object 42"/>
          <p:cNvGraphicFramePr>
            <a:graphicFrameLocks noChangeAspect="1"/>
          </p:cNvGraphicFramePr>
          <p:nvPr/>
        </p:nvGraphicFramePr>
        <p:xfrm>
          <a:off x="3213100" y="1439863"/>
          <a:ext cx="368300" cy="685800"/>
        </p:xfrm>
        <a:graphic>
          <a:graphicData uri="http://schemas.openxmlformats.org/presentationml/2006/ole">
            <p:oleObj spid="_x0000_s1027" name="Equation" r:id="rId5" imgW="215713" imgH="393359" progId="Equation.3">
              <p:embed/>
            </p:oleObj>
          </a:graphicData>
        </a:graphic>
      </p:graphicFrame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457200" y="2278063"/>
            <a:ext cx="297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*         =                =</a:t>
            </a:r>
          </a:p>
        </p:txBody>
      </p:sp>
      <p:graphicFrame>
        <p:nvGraphicFramePr>
          <p:cNvPr id="2092" name="Object 44"/>
          <p:cNvGraphicFramePr>
            <a:graphicFrameLocks noChangeAspect="1"/>
          </p:cNvGraphicFramePr>
          <p:nvPr/>
        </p:nvGraphicFramePr>
        <p:xfrm>
          <a:off x="762000" y="2125663"/>
          <a:ext cx="368300" cy="685800"/>
        </p:xfrm>
        <a:graphic>
          <a:graphicData uri="http://schemas.openxmlformats.org/presentationml/2006/ole">
            <p:oleObj spid="_x0000_s1028" name="Equation" r:id="rId6" imgW="215713" imgH="393359" progId="Equation.3">
              <p:embed/>
            </p:oleObj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1604963" y="2125663"/>
          <a:ext cx="681037" cy="1150937"/>
        </p:xfrm>
        <a:graphic>
          <a:graphicData uri="http://schemas.openxmlformats.org/presentationml/2006/ole">
            <p:oleObj spid="_x0000_s1029" name="Equation" r:id="rId7" imgW="380835" imgH="660113" progId="Equation.3">
              <p:embed/>
            </p:oleObj>
          </a:graphicData>
        </a:graphic>
      </p:graphicFrame>
      <p:graphicFrame>
        <p:nvGraphicFramePr>
          <p:cNvPr id="2095" name="Object 47"/>
          <p:cNvGraphicFramePr>
            <a:graphicFrameLocks noChangeAspect="1"/>
          </p:cNvGraphicFramePr>
          <p:nvPr/>
        </p:nvGraphicFramePr>
        <p:xfrm>
          <a:off x="2884488" y="2125663"/>
          <a:ext cx="238125" cy="685800"/>
        </p:xfrm>
        <a:graphic>
          <a:graphicData uri="http://schemas.openxmlformats.org/presentationml/2006/ole">
            <p:oleObj spid="_x0000_s1030" name="Equation" r:id="rId8" imgW="139639" imgH="393529" progId="Equation.3">
              <p:embed/>
            </p:oleObj>
          </a:graphicData>
        </a:graphic>
      </p:graphicFrame>
      <p:sp>
        <p:nvSpPr>
          <p:cNvPr id="2096" name="AutoShape 48"/>
          <p:cNvSpPr>
            <a:spLocks noChangeArrowheads="1"/>
          </p:cNvSpPr>
          <p:nvPr/>
        </p:nvSpPr>
        <p:spPr bwMode="auto">
          <a:xfrm>
            <a:off x="5181600" y="5029200"/>
            <a:ext cx="685800" cy="609600"/>
          </a:xfrm>
          <a:prstGeom prst="star5">
            <a:avLst/>
          </a:prstGeom>
          <a:solidFill>
            <a:srgbClr val="3399FF"/>
          </a:solidFill>
          <a:ln w="9525">
            <a:solidFill>
              <a:srgbClr val="33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  <a:cs typeface="Arial" pitchFamily="34" charset="0"/>
            </a:endParaRPr>
          </a:p>
        </p:txBody>
      </p:sp>
      <p:sp>
        <p:nvSpPr>
          <p:cNvPr id="1056" name="Text Box 50"/>
          <p:cNvSpPr txBox="1">
            <a:spLocks noChangeArrowheads="1"/>
          </p:cNvSpPr>
          <p:nvPr/>
        </p:nvSpPr>
        <p:spPr bwMode="auto">
          <a:xfrm>
            <a:off x="3429000" y="9906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u="sng">
                <a:solidFill>
                  <a:srgbClr val="0066FF"/>
                </a:solidFill>
              </a:rPr>
              <a:t>Kiểm tra bài cũ</a:t>
            </a:r>
          </a:p>
        </p:txBody>
      </p:sp>
      <p:sp>
        <p:nvSpPr>
          <p:cNvPr id="1057" name="Text Box 51"/>
          <p:cNvSpPr txBox="1">
            <a:spLocks noChangeArrowheads="1"/>
          </p:cNvSpPr>
          <p:nvPr/>
        </p:nvSpPr>
        <p:spPr bwMode="auto">
          <a:xfrm>
            <a:off x="0" y="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rgbClr val="FF3300"/>
                </a:solidFill>
              </a:rPr>
              <a:t>Tuần 22 – tiết 107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2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6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8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2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2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2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9" dur="20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2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8" dur="200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4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6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2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7" grpId="0" animBg="1"/>
      <p:bldP spid="2097" grpId="1" animBg="1"/>
      <p:bldP spid="2053" grpId="0"/>
      <p:bldP spid="2057" grpId="0"/>
      <p:bldP spid="2080" grpId="0"/>
      <p:bldP spid="2081" grpId="0"/>
      <p:bldP spid="2082" grpId="0"/>
      <p:bldP spid="2083" grpId="0"/>
      <p:bldP spid="20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 Box 4"/>
          <p:cNvSpPr txBox="1">
            <a:spLocks noChangeArrowheads="1"/>
          </p:cNvSpPr>
          <p:nvPr/>
        </p:nvSpPr>
        <p:spPr bwMode="auto">
          <a:xfrm>
            <a:off x="1828800" y="0"/>
            <a:ext cx="640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		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                                       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219200" y="7762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  <p:sp>
        <p:nvSpPr>
          <p:cNvPr id="3140" name="Text Box 68"/>
          <p:cNvSpPr txBox="1">
            <a:spLocks noChangeArrowheads="1"/>
          </p:cNvSpPr>
          <p:nvPr/>
        </p:nvSpPr>
        <p:spPr bwMode="auto">
          <a:xfrm>
            <a:off x="304800" y="4529138"/>
            <a:ext cx="81534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* Trong hai phân số cùng mẫu số :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  </a:t>
            </a:r>
            <a:r>
              <a:rPr lang="en-US" sz="2400" b="1">
                <a:solidFill>
                  <a:srgbClr val="0000CC"/>
                </a:solidFill>
              </a:rPr>
              <a:t>●  </a:t>
            </a:r>
            <a:r>
              <a:rPr lang="en-US" sz="2400" b="1" i="1">
                <a:solidFill>
                  <a:srgbClr val="0000CC"/>
                </a:solidFill>
              </a:rPr>
              <a:t>Phân số nào có tử số bé hơn thì bé hơn.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  ●</a:t>
            </a:r>
            <a:r>
              <a:rPr lang="en-US" sz="2400" b="1"/>
              <a:t> </a:t>
            </a:r>
            <a:r>
              <a:rPr lang="en-US" sz="2400" b="1" i="1">
                <a:solidFill>
                  <a:srgbClr val="0000CC"/>
                </a:solidFill>
              </a:rPr>
              <a:t> Phân số nào có tử số lớn hơn thì lớn hơn.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CC"/>
                </a:solidFill>
              </a:rPr>
              <a:t>  ●</a:t>
            </a:r>
            <a:r>
              <a:rPr lang="en-US" sz="2400" b="1"/>
              <a:t> </a:t>
            </a:r>
            <a:r>
              <a:rPr lang="en-US" sz="2400" b="1" i="1">
                <a:solidFill>
                  <a:srgbClr val="0000CC"/>
                </a:solidFill>
              </a:rPr>
              <a:t> Nếu tử số bằng nhau thì hai phân số đó bằng nhau</a:t>
            </a:r>
            <a:r>
              <a:rPr lang="en-US" sz="2400" b="1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3148" name="Text Box 76"/>
          <p:cNvSpPr txBox="1">
            <a:spLocks noChangeArrowheads="1"/>
          </p:cNvSpPr>
          <p:nvPr/>
        </p:nvSpPr>
        <p:spPr bwMode="auto">
          <a:xfrm>
            <a:off x="152400" y="4800600"/>
            <a:ext cx="899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i="1"/>
              <a:t> Muốn so sánh hai phân số có cùng mẫu số, ta làm thế nào?</a:t>
            </a:r>
          </a:p>
        </p:txBody>
      </p:sp>
      <p:sp>
        <p:nvSpPr>
          <p:cNvPr id="3149" name="Text Box 77"/>
          <p:cNvSpPr txBox="1">
            <a:spLocks noChangeArrowheads="1"/>
          </p:cNvSpPr>
          <p:nvPr/>
        </p:nvSpPr>
        <p:spPr bwMode="auto">
          <a:xfrm>
            <a:off x="76200" y="14478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romanUcPeriod"/>
            </a:pPr>
            <a:r>
              <a:rPr lang="en-US" sz="2400">
                <a:solidFill>
                  <a:schemeClr val="accent2"/>
                </a:solidFill>
              </a:rPr>
              <a:t>So sánh hai phân số cùng mẫu số:    </a:t>
            </a:r>
          </a:p>
        </p:txBody>
      </p:sp>
      <p:graphicFrame>
        <p:nvGraphicFramePr>
          <p:cNvPr id="3150" name="Object 78"/>
          <p:cNvGraphicFramePr>
            <a:graphicFrameLocks noChangeAspect="1"/>
          </p:cNvGraphicFramePr>
          <p:nvPr/>
        </p:nvGraphicFramePr>
        <p:xfrm>
          <a:off x="3657600" y="1752600"/>
          <a:ext cx="415925" cy="762000"/>
        </p:xfrm>
        <a:graphic>
          <a:graphicData uri="http://schemas.openxmlformats.org/presentationml/2006/ole">
            <p:oleObj spid="_x0000_s2050" name="Equation" r:id="rId4" imgW="152334" imgH="393529" progId="Equation.3">
              <p:embed/>
            </p:oleObj>
          </a:graphicData>
        </a:graphic>
      </p:graphicFrame>
      <p:graphicFrame>
        <p:nvGraphicFramePr>
          <p:cNvPr id="3151" name="Object 79"/>
          <p:cNvGraphicFramePr>
            <a:graphicFrameLocks noChangeAspect="1"/>
          </p:cNvGraphicFramePr>
          <p:nvPr/>
        </p:nvGraphicFramePr>
        <p:xfrm>
          <a:off x="4495800" y="1752600"/>
          <a:ext cx="423863" cy="762000"/>
        </p:xfrm>
        <a:graphic>
          <a:graphicData uri="http://schemas.openxmlformats.org/presentationml/2006/ole">
            <p:oleObj spid="_x0000_s2051" name="Equation" r:id="rId5" imgW="139639" imgH="393529" progId="Equation.3">
              <p:embed/>
            </p:oleObj>
          </a:graphicData>
        </a:graphic>
      </p:graphicFrame>
      <p:grpSp>
        <p:nvGrpSpPr>
          <p:cNvPr id="2" name="Group 80"/>
          <p:cNvGrpSpPr>
            <a:grpSpLocks/>
          </p:cNvGrpSpPr>
          <p:nvPr/>
        </p:nvGrpSpPr>
        <p:grpSpPr bwMode="auto">
          <a:xfrm>
            <a:off x="533400" y="3124200"/>
            <a:ext cx="3810000" cy="152400"/>
            <a:chOff x="336" y="1728"/>
            <a:chExt cx="2640" cy="96"/>
          </a:xfrm>
        </p:grpSpPr>
        <p:grpSp>
          <p:nvGrpSpPr>
            <p:cNvPr id="2082" name="Group 81"/>
            <p:cNvGrpSpPr>
              <a:grpSpLocks/>
            </p:cNvGrpSpPr>
            <p:nvPr/>
          </p:nvGrpSpPr>
          <p:grpSpPr bwMode="auto">
            <a:xfrm>
              <a:off x="336" y="1728"/>
              <a:ext cx="528" cy="96"/>
              <a:chOff x="336" y="1728"/>
              <a:chExt cx="528" cy="96"/>
            </a:xfrm>
          </p:grpSpPr>
          <p:sp>
            <p:nvSpPr>
              <p:cNvPr id="2099" name="Line 82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0" name="Line 83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1" name="Line 84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3" name="Group 85"/>
            <p:cNvGrpSpPr>
              <a:grpSpLocks/>
            </p:cNvGrpSpPr>
            <p:nvPr/>
          </p:nvGrpSpPr>
          <p:grpSpPr bwMode="auto">
            <a:xfrm>
              <a:off x="864" y="1728"/>
              <a:ext cx="528" cy="96"/>
              <a:chOff x="336" y="1728"/>
              <a:chExt cx="528" cy="96"/>
            </a:xfrm>
          </p:grpSpPr>
          <p:sp>
            <p:nvSpPr>
              <p:cNvPr id="2096" name="Line 86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7" name="Line 87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8" name="Line 88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4" name="Group 89"/>
            <p:cNvGrpSpPr>
              <a:grpSpLocks/>
            </p:cNvGrpSpPr>
            <p:nvPr/>
          </p:nvGrpSpPr>
          <p:grpSpPr bwMode="auto">
            <a:xfrm>
              <a:off x="1392" y="1728"/>
              <a:ext cx="528" cy="96"/>
              <a:chOff x="336" y="1728"/>
              <a:chExt cx="528" cy="96"/>
            </a:xfrm>
          </p:grpSpPr>
          <p:sp>
            <p:nvSpPr>
              <p:cNvPr id="2093" name="Line 90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4" name="Line 91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5" name="Line 92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5" name="Group 93"/>
            <p:cNvGrpSpPr>
              <a:grpSpLocks/>
            </p:cNvGrpSpPr>
            <p:nvPr/>
          </p:nvGrpSpPr>
          <p:grpSpPr bwMode="auto">
            <a:xfrm>
              <a:off x="1920" y="1728"/>
              <a:ext cx="528" cy="96"/>
              <a:chOff x="336" y="1728"/>
              <a:chExt cx="528" cy="96"/>
            </a:xfrm>
          </p:grpSpPr>
          <p:sp>
            <p:nvSpPr>
              <p:cNvPr id="2090" name="Line 94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1" name="Line 95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92" name="Line 96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86" name="Group 97"/>
            <p:cNvGrpSpPr>
              <a:grpSpLocks/>
            </p:cNvGrpSpPr>
            <p:nvPr/>
          </p:nvGrpSpPr>
          <p:grpSpPr bwMode="auto">
            <a:xfrm>
              <a:off x="2448" y="1728"/>
              <a:ext cx="528" cy="96"/>
              <a:chOff x="336" y="1728"/>
              <a:chExt cx="528" cy="96"/>
            </a:xfrm>
          </p:grpSpPr>
          <p:sp>
            <p:nvSpPr>
              <p:cNvPr id="2087" name="Line 98"/>
              <p:cNvSpPr>
                <a:spLocks noChangeShapeType="1"/>
              </p:cNvSpPr>
              <p:nvPr/>
            </p:nvSpPr>
            <p:spPr bwMode="auto">
              <a:xfrm>
                <a:off x="336" y="1776"/>
                <a:ext cx="528" cy="0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Line 99"/>
              <p:cNvSpPr>
                <a:spLocks noChangeShapeType="1"/>
              </p:cNvSpPr>
              <p:nvPr/>
            </p:nvSpPr>
            <p:spPr bwMode="auto">
              <a:xfrm>
                <a:off x="336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9" name="Line 100"/>
              <p:cNvSpPr>
                <a:spLocks noChangeShapeType="1"/>
              </p:cNvSpPr>
              <p:nvPr/>
            </p:nvSpPr>
            <p:spPr bwMode="auto">
              <a:xfrm>
                <a:off x="864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173" name="AutoShape 101"/>
          <p:cNvSpPr>
            <a:spLocks/>
          </p:cNvSpPr>
          <p:nvPr/>
        </p:nvSpPr>
        <p:spPr bwMode="auto">
          <a:xfrm rot="-5400000">
            <a:off x="1219200" y="2654300"/>
            <a:ext cx="152400" cy="1524000"/>
          </a:xfrm>
          <a:prstGeom prst="leftBrace">
            <a:avLst>
              <a:gd name="adj1" fmla="val 83333"/>
              <a:gd name="adj2" fmla="val 50000"/>
            </a:avLst>
          </a:prstGeom>
          <a:noFill/>
          <a:ln w="19050">
            <a:solidFill>
              <a:srgbClr val="3399FF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3174" name="AutoShape 102"/>
          <p:cNvSpPr>
            <a:spLocks/>
          </p:cNvSpPr>
          <p:nvPr/>
        </p:nvSpPr>
        <p:spPr bwMode="auto">
          <a:xfrm rot="5400000">
            <a:off x="1600200" y="1828800"/>
            <a:ext cx="152400" cy="2286000"/>
          </a:xfrm>
          <a:prstGeom prst="leftBrace">
            <a:avLst>
              <a:gd name="adj1" fmla="val 125000"/>
              <a:gd name="adj2" fmla="val 50000"/>
            </a:avLst>
          </a:prstGeom>
          <a:noFill/>
          <a:ln w="19050">
            <a:solidFill>
              <a:srgbClr val="33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" name="Text Box 103"/>
          <p:cNvSpPr txBox="1">
            <a:spLocks noChangeArrowheads="1"/>
          </p:cNvSpPr>
          <p:nvPr/>
        </p:nvSpPr>
        <p:spPr bwMode="auto">
          <a:xfrm>
            <a:off x="228600" y="32004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A</a:t>
            </a:r>
          </a:p>
        </p:txBody>
      </p:sp>
      <p:sp>
        <p:nvSpPr>
          <p:cNvPr id="3176" name="Text Box 104"/>
          <p:cNvSpPr txBox="1">
            <a:spLocks noChangeArrowheads="1"/>
          </p:cNvSpPr>
          <p:nvPr/>
        </p:nvSpPr>
        <p:spPr bwMode="auto">
          <a:xfrm>
            <a:off x="4267200" y="326072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B</a:t>
            </a:r>
          </a:p>
        </p:txBody>
      </p:sp>
      <p:sp>
        <p:nvSpPr>
          <p:cNvPr id="3177" name="Text Box 105"/>
          <p:cNvSpPr txBox="1">
            <a:spLocks noChangeArrowheads="1"/>
          </p:cNvSpPr>
          <p:nvPr/>
        </p:nvSpPr>
        <p:spPr bwMode="auto">
          <a:xfrm>
            <a:off x="1981200" y="32639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C</a:t>
            </a:r>
          </a:p>
        </p:txBody>
      </p:sp>
      <p:sp>
        <p:nvSpPr>
          <p:cNvPr id="3178" name="Text Box 106"/>
          <p:cNvSpPr txBox="1">
            <a:spLocks noChangeArrowheads="1"/>
          </p:cNvSpPr>
          <p:nvPr/>
        </p:nvSpPr>
        <p:spPr bwMode="auto">
          <a:xfrm>
            <a:off x="2743200" y="32639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FF"/>
                </a:solidFill>
              </a:rPr>
              <a:t>D</a:t>
            </a:r>
          </a:p>
        </p:txBody>
      </p:sp>
      <p:graphicFrame>
        <p:nvGraphicFramePr>
          <p:cNvPr id="3179" name="Object 107"/>
          <p:cNvGraphicFramePr>
            <a:graphicFrameLocks noChangeAspect="1"/>
          </p:cNvGraphicFramePr>
          <p:nvPr/>
        </p:nvGraphicFramePr>
        <p:xfrm>
          <a:off x="1328738" y="2209800"/>
          <a:ext cx="423862" cy="762000"/>
        </p:xfrm>
        <a:graphic>
          <a:graphicData uri="http://schemas.openxmlformats.org/presentationml/2006/ole">
            <p:oleObj spid="_x0000_s2052" name="Equation" r:id="rId6" imgW="139639" imgH="393529" progId="Equation.3">
              <p:embed/>
            </p:oleObj>
          </a:graphicData>
        </a:graphic>
      </p:graphicFrame>
      <p:graphicFrame>
        <p:nvGraphicFramePr>
          <p:cNvPr id="3180" name="Object 108"/>
          <p:cNvGraphicFramePr>
            <a:graphicFrameLocks noChangeAspect="1"/>
          </p:cNvGraphicFramePr>
          <p:nvPr/>
        </p:nvGraphicFramePr>
        <p:xfrm>
          <a:off x="1143000" y="3492500"/>
          <a:ext cx="422275" cy="774700"/>
        </p:xfrm>
        <a:graphic>
          <a:graphicData uri="http://schemas.openxmlformats.org/presentationml/2006/ole">
            <p:oleObj spid="_x0000_s2053" name="Equation" r:id="rId7" imgW="152334" imgH="393529" progId="Equation.3">
              <p:embed/>
            </p:oleObj>
          </a:graphicData>
        </a:graphic>
      </p:graphicFrame>
      <p:sp>
        <p:nvSpPr>
          <p:cNvPr id="3181" name="Text Box 109"/>
          <p:cNvSpPr txBox="1">
            <a:spLocks noChangeArrowheads="1"/>
          </p:cNvSpPr>
          <p:nvPr/>
        </p:nvSpPr>
        <p:spPr bwMode="auto">
          <a:xfrm>
            <a:off x="6019800" y="1647825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AC  =           AB</a:t>
            </a:r>
          </a:p>
        </p:txBody>
      </p:sp>
      <p:graphicFrame>
        <p:nvGraphicFramePr>
          <p:cNvPr id="3182" name="Object 110"/>
          <p:cNvGraphicFramePr>
            <a:graphicFrameLocks noChangeAspect="1"/>
          </p:cNvGraphicFramePr>
          <p:nvPr/>
        </p:nvGraphicFramePr>
        <p:xfrm>
          <a:off x="7061200" y="1463675"/>
          <a:ext cx="406400" cy="746125"/>
        </p:xfrm>
        <a:graphic>
          <a:graphicData uri="http://schemas.openxmlformats.org/presentationml/2006/ole">
            <p:oleObj spid="_x0000_s2054" name="Equation" r:id="rId8" imgW="152334" imgH="393529" progId="Equation.3">
              <p:embed/>
            </p:oleObj>
          </a:graphicData>
        </a:graphic>
      </p:graphicFrame>
      <p:sp>
        <p:nvSpPr>
          <p:cNvPr id="3183" name="Text Box 111"/>
          <p:cNvSpPr txBox="1">
            <a:spLocks noChangeArrowheads="1"/>
          </p:cNvSpPr>
          <p:nvPr/>
        </p:nvSpPr>
        <p:spPr bwMode="auto">
          <a:xfrm>
            <a:off x="5943600" y="23336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AD   =          AB</a:t>
            </a:r>
          </a:p>
        </p:txBody>
      </p:sp>
      <p:graphicFrame>
        <p:nvGraphicFramePr>
          <p:cNvPr id="3184" name="Object 112"/>
          <p:cNvGraphicFramePr>
            <a:graphicFrameLocks noChangeAspect="1"/>
          </p:cNvGraphicFramePr>
          <p:nvPr/>
        </p:nvGraphicFramePr>
        <p:xfrm>
          <a:off x="7059613" y="2133600"/>
          <a:ext cx="407987" cy="733425"/>
        </p:xfrm>
        <a:graphic>
          <a:graphicData uri="http://schemas.openxmlformats.org/presentationml/2006/ole">
            <p:oleObj spid="_x0000_s2055" name="Equation" r:id="rId9" imgW="139639" imgH="393529" progId="Equation.3">
              <p:embed/>
            </p:oleObj>
          </a:graphicData>
        </a:graphic>
      </p:graphicFrame>
      <p:sp>
        <p:nvSpPr>
          <p:cNvPr id="3185" name="Text Box 113"/>
          <p:cNvSpPr txBox="1">
            <a:spLocks noChangeArrowheads="1"/>
          </p:cNvSpPr>
          <p:nvPr/>
        </p:nvSpPr>
        <p:spPr bwMode="auto">
          <a:xfrm>
            <a:off x="5791200" y="3200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5050"/>
                </a:solidFill>
              </a:rPr>
              <a:t>  AC             AD</a:t>
            </a:r>
          </a:p>
        </p:txBody>
      </p:sp>
      <p:graphicFrame>
        <p:nvGraphicFramePr>
          <p:cNvPr id="3186" name="Object 114"/>
          <p:cNvGraphicFramePr>
            <a:graphicFrameLocks noChangeAspect="1"/>
          </p:cNvGraphicFramePr>
          <p:nvPr/>
        </p:nvGraphicFramePr>
        <p:xfrm>
          <a:off x="5645150" y="3505200"/>
          <a:ext cx="457200" cy="838200"/>
        </p:xfrm>
        <a:graphic>
          <a:graphicData uri="http://schemas.openxmlformats.org/presentationml/2006/ole">
            <p:oleObj spid="_x0000_s2056" name="Equation" r:id="rId10" imgW="152334" imgH="393529" progId="Equation.3">
              <p:embed/>
            </p:oleObj>
          </a:graphicData>
        </a:graphic>
      </p:graphicFrame>
      <p:graphicFrame>
        <p:nvGraphicFramePr>
          <p:cNvPr id="3187" name="Object 115"/>
          <p:cNvGraphicFramePr>
            <a:graphicFrameLocks noChangeAspect="1"/>
          </p:cNvGraphicFramePr>
          <p:nvPr/>
        </p:nvGraphicFramePr>
        <p:xfrm>
          <a:off x="6400800" y="3505200"/>
          <a:ext cx="465138" cy="838200"/>
        </p:xfrm>
        <a:graphic>
          <a:graphicData uri="http://schemas.openxmlformats.org/presentationml/2006/ole">
            <p:oleObj spid="_x0000_s2057" name="Equation" r:id="rId11" imgW="139639" imgH="393529" progId="Equation.3">
              <p:embed/>
            </p:oleObj>
          </a:graphicData>
        </a:graphic>
      </p:graphicFrame>
      <p:graphicFrame>
        <p:nvGraphicFramePr>
          <p:cNvPr id="3188" name="Object 116"/>
          <p:cNvGraphicFramePr>
            <a:graphicFrameLocks noChangeAspect="1"/>
          </p:cNvGraphicFramePr>
          <p:nvPr/>
        </p:nvGraphicFramePr>
        <p:xfrm>
          <a:off x="7467600" y="3505200"/>
          <a:ext cx="465138" cy="838200"/>
        </p:xfrm>
        <a:graphic>
          <a:graphicData uri="http://schemas.openxmlformats.org/presentationml/2006/ole">
            <p:oleObj spid="_x0000_s2058" name="Equation" r:id="rId12" imgW="139639" imgH="393529" progId="Equation.3">
              <p:embed/>
            </p:oleObj>
          </a:graphicData>
        </a:graphic>
      </p:graphicFrame>
      <p:graphicFrame>
        <p:nvGraphicFramePr>
          <p:cNvPr id="3189" name="Object 117"/>
          <p:cNvGraphicFramePr>
            <a:graphicFrameLocks noChangeAspect="1"/>
          </p:cNvGraphicFramePr>
          <p:nvPr/>
        </p:nvGraphicFramePr>
        <p:xfrm>
          <a:off x="8229600" y="3505200"/>
          <a:ext cx="457200" cy="838200"/>
        </p:xfrm>
        <a:graphic>
          <a:graphicData uri="http://schemas.openxmlformats.org/presentationml/2006/ole">
            <p:oleObj spid="_x0000_s2059" name="Equation" r:id="rId13" imgW="152334" imgH="393529" progId="Equation.3">
              <p:embed/>
            </p:oleObj>
          </a:graphicData>
        </a:graphic>
      </p:graphicFrame>
      <p:sp>
        <p:nvSpPr>
          <p:cNvPr id="3190" name="Text Box 118"/>
          <p:cNvSpPr txBox="1">
            <a:spLocks noChangeArrowheads="1"/>
          </p:cNvSpPr>
          <p:nvPr/>
        </p:nvSpPr>
        <p:spPr bwMode="auto">
          <a:xfrm>
            <a:off x="152400" y="1905000"/>
            <a:ext cx="861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* Ví dụ : So sánh hai phân số        và </a:t>
            </a:r>
          </a:p>
        </p:txBody>
      </p:sp>
      <p:sp>
        <p:nvSpPr>
          <p:cNvPr id="3191" name="Text Box 119"/>
          <p:cNvSpPr txBox="1">
            <a:spLocks noChangeArrowheads="1"/>
          </p:cNvSpPr>
          <p:nvPr/>
        </p:nvSpPr>
        <p:spPr bwMode="auto">
          <a:xfrm>
            <a:off x="6781800" y="31369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66FF"/>
                </a:solidFill>
              </a:rPr>
              <a:t>&lt;</a:t>
            </a:r>
          </a:p>
        </p:txBody>
      </p:sp>
      <p:sp>
        <p:nvSpPr>
          <p:cNvPr id="3192" name="Text Box 120"/>
          <p:cNvSpPr txBox="1">
            <a:spLocks noChangeArrowheads="1"/>
          </p:cNvSpPr>
          <p:nvPr/>
        </p:nvSpPr>
        <p:spPr bwMode="auto">
          <a:xfrm>
            <a:off x="6781800" y="3717925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hay          </a:t>
            </a:r>
          </a:p>
        </p:txBody>
      </p:sp>
      <p:sp>
        <p:nvSpPr>
          <p:cNvPr id="3193" name="Text Box 121"/>
          <p:cNvSpPr txBox="1">
            <a:spLocks noChangeArrowheads="1"/>
          </p:cNvSpPr>
          <p:nvPr/>
        </p:nvSpPr>
        <p:spPr bwMode="auto">
          <a:xfrm>
            <a:off x="6019800" y="367188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&lt;</a:t>
            </a:r>
          </a:p>
        </p:txBody>
      </p:sp>
      <p:sp>
        <p:nvSpPr>
          <p:cNvPr id="3194" name="Text Box 122"/>
          <p:cNvSpPr txBox="1">
            <a:spLocks noChangeArrowheads="1"/>
          </p:cNvSpPr>
          <p:nvPr/>
        </p:nvSpPr>
        <p:spPr bwMode="auto">
          <a:xfrm>
            <a:off x="7848600" y="3671888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66FF"/>
                </a:solidFill>
              </a:rPr>
              <a:t>&gt;</a:t>
            </a:r>
          </a:p>
        </p:txBody>
      </p:sp>
      <p:sp>
        <p:nvSpPr>
          <p:cNvPr id="3195" name="Line 123"/>
          <p:cNvSpPr>
            <a:spLocks noChangeShapeType="1"/>
          </p:cNvSpPr>
          <p:nvPr/>
        </p:nvSpPr>
        <p:spPr bwMode="auto">
          <a:xfrm>
            <a:off x="5410200" y="17526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6" name="Text Box 124"/>
          <p:cNvSpPr txBox="1">
            <a:spLocks noChangeArrowheads="1"/>
          </p:cNvSpPr>
          <p:nvPr/>
        </p:nvSpPr>
        <p:spPr bwMode="auto">
          <a:xfrm>
            <a:off x="5791200" y="27432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Nhìn hình vẽ ta thấy: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3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3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31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3" dur="1" fill="hold"/>
                                        <p:tgtEl>
                                          <p:spTgt spid="31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2000"/>
                                        <p:tgtEl>
                                          <p:spTgt spid="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3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4" dur="1" fill="hold"/>
                                        <p:tgtEl>
                                          <p:spTgt spid="3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9" dur="2000"/>
                                        <p:tgtEl>
                                          <p:spTgt spid="3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3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2000"/>
                                        <p:tgtEl>
                                          <p:spTgt spid="3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9" dur="2000"/>
                                        <p:tgtEl>
                                          <p:spTgt spid="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4" dur="2000"/>
                                        <p:tgtEl>
                                          <p:spTgt spid="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3" dur="2000"/>
                                        <p:tgtEl>
                                          <p:spTgt spid="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5" dur="500"/>
                                        <p:tgtEl>
                                          <p:spTgt spid="3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 tmFilter="0,0; .5, 1; 1, 1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0" grpId="0"/>
      <p:bldP spid="3148" grpId="0"/>
      <p:bldP spid="3148" grpId="1"/>
      <p:bldP spid="3149" grpId="0"/>
      <p:bldP spid="3173" grpId="0" animBg="1"/>
      <p:bldP spid="3174" grpId="0" animBg="1"/>
      <p:bldP spid="3175" grpId="0"/>
      <p:bldP spid="3176" grpId="0"/>
      <p:bldP spid="3177" grpId="0"/>
      <p:bldP spid="3178" grpId="0"/>
      <p:bldP spid="3181" grpId="0"/>
      <p:bldP spid="3183" grpId="0"/>
      <p:bldP spid="3185" grpId="0"/>
      <p:bldP spid="3190" grpId="0"/>
      <p:bldP spid="3191" grpId="0"/>
      <p:bldP spid="3192" grpId="0"/>
      <p:bldP spid="3193" grpId="0"/>
      <p:bldP spid="3194" grpId="0"/>
      <p:bldP spid="3194" grpId="1"/>
      <p:bldP spid="3195" grpId="0" animBg="1"/>
      <p:bldP spid="31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0" name="Text Box 2"/>
          <p:cNvSpPr txBox="1">
            <a:spLocks noChangeArrowheads="1"/>
          </p:cNvSpPr>
          <p:nvPr/>
        </p:nvSpPr>
        <p:spPr bwMode="auto">
          <a:xfrm>
            <a:off x="1295400" y="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				                   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                                      </a:t>
            </a:r>
          </a:p>
        </p:txBody>
      </p:sp>
      <p:sp>
        <p:nvSpPr>
          <p:cNvPr id="3091" name="Text Box 5"/>
          <p:cNvSpPr txBox="1">
            <a:spLocks noChangeArrowheads="1"/>
          </p:cNvSpPr>
          <p:nvPr/>
        </p:nvSpPr>
        <p:spPr bwMode="auto">
          <a:xfrm>
            <a:off x="152400" y="12954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I. So sánh hai phân số cùng mẫu số:   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52400" y="16764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II. Luyện tập: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04800" y="2057400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1. So sánh hai phân số: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524000" y="29591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a)       và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524000" y="39497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b)       và</a:t>
            </a: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981200" y="2743200"/>
          <a:ext cx="498475" cy="914400"/>
        </p:xfrm>
        <a:graphic>
          <a:graphicData uri="http://schemas.openxmlformats.org/presentationml/2006/ole">
            <p:oleObj spid="_x0000_s3074" name="Equation" r:id="rId4" imgW="152334" imgH="393529" progId="Equation.3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819400" y="2743200"/>
          <a:ext cx="498475" cy="914400"/>
        </p:xfrm>
        <a:graphic>
          <a:graphicData uri="http://schemas.openxmlformats.org/presentationml/2006/ole">
            <p:oleObj spid="_x0000_s3075" name="Equation" r:id="rId5" imgW="152334" imgH="393529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1981200" y="3733800"/>
          <a:ext cx="471488" cy="863600"/>
        </p:xfrm>
        <a:graphic>
          <a:graphicData uri="http://schemas.openxmlformats.org/presentationml/2006/ole">
            <p:oleObj spid="_x0000_s3076" name="Equation" r:id="rId6" imgW="152334" imgH="393529" progId="Equation.3">
              <p:embed/>
            </p:oleObj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2895600" y="3733800"/>
          <a:ext cx="471488" cy="863600"/>
        </p:xfrm>
        <a:graphic>
          <a:graphicData uri="http://schemas.openxmlformats.org/presentationml/2006/ole">
            <p:oleObj spid="_x0000_s3077" name="Equation" r:id="rId7" imgW="152334" imgH="393529" progId="Equation.3">
              <p:embed/>
            </p:oleObj>
          </a:graphicData>
        </a:graphic>
      </p:graphicFrame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524000" y="49403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c)       và</a:t>
            </a:r>
          </a:p>
        </p:txBody>
      </p:sp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1981200" y="4724400"/>
          <a:ext cx="498475" cy="914400"/>
        </p:xfrm>
        <a:graphic>
          <a:graphicData uri="http://schemas.openxmlformats.org/presentationml/2006/ole">
            <p:oleObj spid="_x0000_s3078" name="Equation" r:id="rId8" imgW="152334" imgH="393529" progId="Equation.3">
              <p:embed/>
            </p:oleObj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2911475" y="4775200"/>
          <a:ext cx="431800" cy="863600"/>
        </p:xfrm>
        <a:graphic>
          <a:graphicData uri="http://schemas.openxmlformats.org/presentationml/2006/ole">
            <p:oleObj spid="_x0000_s3079" name="Equation" r:id="rId9" imgW="139639" imgH="393529" progId="Equation.3">
              <p:embed/>
            </p:oleObj>
          </a:graphicData>
        </a:graphic>
      </p:graphicFrame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552575" y="5943600"/>
            <a:ext cx="2333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d)       và</a:t>
            </a:r>
          </a:p>
        </p:txBody>
      </p:sp>
      <p:graphicFrame>
        <p:nvGraphicFramePr>
          <p:cNvPr id="2" name="Object 18"/>
          <p:cNvGraphicFramePr>
            <a:graphicFrameLocks noChangeAspect="1"/>
          </p:cNvGraphicFramePr>
          <p:nvPr/>
        </p:nvGraphicFramePr>
        <p:xfrm>
          <a:off x="1905000" y="5715000"/>
          <a:ext cx="623888" cy="914400"/>
        </p:xfrm>
        <a:graphic>
          <a:graphicData uri="http://schemas.openxmlformats.org/presentationml/2006/ole">
            <p:oleObj spid="_x0000_s3080" name="Equation" r:id="rId10" imgW="190417" imgH="393529" progId="Equation.3">
              <p:embed/>
            </p:oleObj>
          </a:graphicData>
        </a:graphic>
      </p:graphicFrame>
      <p:graphicFrame>
        <p:nvGraphicFramePr>
          <p:cNvPr id="3" name="Object 19"/>
          <p:cNvGraphicFramePr>
            <a:graphicFrameLocks noChangeAspect="1"/>
          </p:cNvGraphicFramePr>
          <p:nvPr/>
        </p:nvGraphicFramePr>
        <p:xfrm>
          <a:off x="2857500" y="5791200"/>
          <a:ext cx="571500" cy="838200"/>
        </p:xfrm>
        <a:graphic>
          <a:graphicData uri="http://schemas.openxmlformats.org/presentationml/2006/ole">
            <p:oleObj spid="_x0000_s3081" name="Equation" r:id="rId11" imgW="190417" imgH="393529" progId="Equation.3">
              <p:embed/>
            </p:oleObj>
          </a:graphicData>
        </a:graphic>
      </p:graphicFrame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105400" y="2971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a)        &lt;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5105400" y="39624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b)         &gt;             </a:t>
            </a:r>
          </a:p>
        </p:txBody>
      </p:sp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5638800" y="2743200"/>
          <a:ext cx="492125" cy="901700"/>
        </p:xfrm>
        <a:graphic>
          <a:graphicData uri="http://schemas.openxmlformats.org/presentationml/2006/ole">
            <p:oleObj spid="_x0000_s3082" name="Equation" r:id="rId12" imgW="152334" imgH="393529" progId="Equation.3">
              <p:embed/>
            </p:oleObj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6435725" y="2743200"/>
          <a:ext cx="498475" cy="914400"/>
        </p:xfrm>
        <a:graphic>
          <a:graphicData uri="http://schemas.openxmlformats.org/presentationml/2006/ole">
            <p:oleObj spid="_x0000_s3083" name="Equation" r:id="rId13" imgW="152334" imgH="393529" progId="Equation.3">
              <p:embed/>
            </p:oleObj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5638800" y="3733800"/>
          <a:ext cx="457200" cy="838200"/>
        </p:xfrm>
        <a:graphic>
          <a:graphicData uri="http://schemas.openxmlformats.org/presentationml/2006/ole">
            <p:oleObj spid="_x0000_s3084" name="Equation" r:id="rId14" imgW="152334" imgH="393529" progId="Equation.3">
              <p:embed/>
            </p:oleObj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6477000" y="3733800"/>
          <a:ext cx="457200" cy="838200"/>
        </p:xfrm>
        <a:graphic>
          <a:graphicData uri="http://schemas.openxmlformats.org/presentationml/2006/ole">
            <p:oleObj spid="_x0000_s3085" name="Equation" r:id="rId15" imgW="152334" imgH="393529" progId="Equation.3">
              <p:embed/>
            </p:oleObj>
          </a:graphicData>
        </a:graphic>
      </p:graphicFrame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5105400" y="49530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c)         &gt;        </a:t>
            </a:r>
          </a:p>
        </p:txBody>
      </p:sp>
      <p:graphicFrame>
        <p:nvGraphicFramePr>
          <p:cNvPr id="4123" name="Object 27"/>
          <p:cNvGraphicFramePr>
            <a:graphicFrameLocks noChangeAspect="1"/>
          </p:cNvGraphicFramePr>
          <p:nvPr/>
        </p:nvGraphicFramePr>
        <p:xfrm>
          <a:off x="5562600" y="4724400"/>
          <a:ext cx="457200" cy="838200"/>
        </p:xfrm>
        <a:graphic>
          <a:graphicData uri="http://schemas.openxmlformats.org/presentationml/2006/ole">
            <p:oleObj spid="_x0000_s3086" name="Equation" r:id="rId16" imgW="152334" imgH="393529" progId="Equation.3">
              <p:embed/>
            </p:oleObj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6515100" y="4724400"/>
          <a:ext cx="419100" cy="838200"/>
        </p:xfrm>
        <a:graphic>
          <a:graphicData uri="http://schemas.openxmlformats.org/presentationml/2006/ole">
            <p:oleObj spid="_x0000_s3087" name="Equation" r:id="rId17" imgW="139639" imgH="393529" progId="Equation.3">
              <p:embed/>
            </p:oleObj>
          </a:graphicData>
        </a:graphic>
      </p:graphicFrame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5105400" y="592772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d)         &lt;         </a:t>
            </a:r>
          </a:p>
        </p:txBody>
      </p:sp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5524500" y="5715000"/>
          <a:ext cx="571500" cy="838200"/>
        </p:xfrm>
        <a:graphic>
          <a:graphicData uri="http://schemas.openxmlformats.org/presentationml/2006/ole">
            <p:oleObj spid="_x0000_s3088" name="Equation" r:id="rId18" imgW="190417" imgH="393529" progId="Equation.3">
              <p:embed/>
            </p:oleObj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6438900" y="5715000"/>
          <a:ext cx="571500" cy="838200"/>
        </p:xfrm>
        <a:graphic>
          <a:graphicData uri="http://schemas.openxmlformats.org/presentationml/2006/ole">
            <p:oleObj spid="_x0000_s3089" name="Equation" r:id="rId19" imgW="190417" imgH="393529" progId="Equation.3">
              <p:embed/>
            </p:oleObj>
          </a:graphicData>
        </a:graphic>
      </p:graphicFrame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1143000" y="7762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  <p:sp>
        <p:nvSpPr>
          <p:cNvPr id="4205" name="Text Box 109"/>
          <p:cNvSpPr txBox="1">
            <a:spLocks noChangeArrowheads="1"/>
          </p:cNvSpPr>
          <p:nvPr/>
        </p:nvSpPr>
        <p:spPr bwMode="auto">
          <a:xfrm>
            <a:off x="3429000" y="28956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</a:rPr>
              <a:t>*Kết quả:</a:t>
            </a:r>
          </a:p>
        </p:txBody>
      </p:sp>
      <p:sp>
        <p:nvSpPr>
          <p:cNvPr id="4206" name="Line 110"/>
          <p:cNvSpPr>
            <a:spLocks noChangeShapeType="1"/>
          </p:cNvSpPr>
          <p:nvPr/>
        </p:nvSpPr>
        <p:spPr bwMode="auto">
          <a:xfrm>
            <a:off x="3810000" y="4191000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7" name="Line 111"/>
          <p:cNvSpPr>
            <a:spLocks noChangeShapeType="1"/>
          </p:cNvSpPr>
          <p:nvPr/>
        </p:nvSpPr>
        <p:spPr bwMode="auto">
          <a:xfrm>
            <a:off x="3810000" y="5181600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8" name="Line 112"/>
          <p:cNvSpPr>
            <a:spLocks noChangeShapeType="1"/>
          </p:cNvSpPr>
          <p:nvPr/>
        </p:nvSpPr>
        <p:spPr bwMode="auto">
          <a:xfrm>
            <a:off x="3810000" y="6172200"/>
            <a:ext cx="6858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5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800" decel="100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800" decel="100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800" decel="100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800" decel="100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800" decel="100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800" decel="100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800" decel="100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800" decel="100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800" decel="100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00" decel="100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800" decel="100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1" dur="800" decel="100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800" decel="100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800" decel="100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4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4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4" grpId="0"/>
      <p:bldP spid="4105" grpId="0"/>
      <p:bldP spid="4110" grpId="0"/>
      <p:bldP spid="4113" grpId="0"/>
      <p:bldP spid="4116" grpId="0"/>
      <p:bldP spid="4117" grpId="0"/>
      <p:bldP spid="4122" grpId="0"/>
      <p:bldP spid="4125" grpId="0"/>
      <p:bldP spid="4205" grpId="0"/>
      <p:bldP spid="4206" grpId="0" animBg="1"/>
      <p:bldP spid="4207" grpId="0" animBg="1"/>
      <p:bldP spid="420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8" name="Text Box 6"/>
          <p:cNvSpPr txBox="1">
            <a:spLocks noChangeArrowheads="1"/>
          </p:cNvSpPr>
          <p:nvPr/>
        </p:nvSpPr>
        <p:spPr bwMode="auto">
          <a:xfrm>
            <a:off x="152400" y="12192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I. So sánh hai phân số cùng mẫu số:    </a:t>
            </a:r>
          </a:p>
        </p:txBody>
      </p:sp>
      <p:sp>
        <p:nvSpPr>
          <p:cNvPr id="4119" name="Text Box 7"/>
          <p:cNvSpPr txBox="1">
            <a:spLocks noChangeArrowheads="1"/>
          </p:cNvSpPr>
          <p:nvPr/>
        </p:nvSpPr>
        <p:spPr bwMode="auto">
          <a:xfrm>
            <a:off x="152400" y="1600200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II. Luyện tập: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04800" y="1965325"/>
            <a:ext cx="2743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2. a) Nhận xét: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276600" y="1828800"/>
          <a:ext cx="381000" cy="698500"/>
        </p:xfrm>
        <a:graphic>
          <a:graphicData uri="http://schemas.openxmlformats.org/presentationml/2006/ole">
            <p:oleObj spid="_x0000_s4098" name="Equation" r:id="rId4" imgW="152334" imgH="393529" progId="Equation.3">
              <p:embed/>
            </p:oleObj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3994150" y="1841500"/>
          <a:ext cx="349250" cy="698500"/>
        </p:xfrm>
        <a:graphic>
          <a:graphicData uri="http://schemas.openxmlformats.org/presentationml/2006/ole">
            <p:oleObj spid="_x0000_s4099" name="Equation" r:id="rId5" imgW="139639" imgH="393529" progId="Equation.3">
              <p:embed/>
            </p:oleObj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6781800" y="1841500"/>
          <a:ext cx="381000" cy="698500"/>
        </p:xfrm>
        <a:graphic>
          <a:graphicData uri="http://schemas.openxmlformats.org/presentationml/2006/ole">
            <p:oleObj spid="_x0000_s4100" name="Equation" r:id="rId6" imgW="152334" imgH="393529" progId="Equation.3">
              <p:embed/>
            </p:oleObj>
          </a:graphicData>
        </a:graphic>
      </p:graphicFrame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133600" y="2511425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5050"/>
                </a:solidFill>
              </a:rPr>
              <a:t>Nếu tử số bé hơn mẫu số thì phân số bé hơn 1.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2133600" y="35941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5050"/>
                </a:solidFill>
              </a:rPr>
              <a:t>Nếu tử số lớn hơn mẫu số thì phân số lớn hơn 1.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62000" y="838200"/>
            <a:ext cx="708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           SO  SÁNH HAI PHÂN SỐ CÙNG MẪU SỐ 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657600" y="19939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&lt;</a:t>
            </a:r>
          </a:p>
        </p:txBody>
      </p:sp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4953000" y="1841500"/>
          <a:ext cx="349250" cy="698500"/>
        </p:xfrm>
        <a:graphic>
          <a:graphicData uri="http://schemas.openxmlformats.org/presentationml/2006/ole">
            <p:oleObj spid="_x0000_s4101" name="Equation" r:id="rId7" imgW="139639" imgH="393529" progId="Equation.3">
              <p:embed/>
            </p:oleObj>
          </a:graphicData>
        </a:graphic>
      </p:graphicFrame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4343400" y="19780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 mà        =             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6096000" y="19939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nên</a:t>
            </a:r>
            <a:r>
              <a:rPr lang="en-US"/>
              <a:t>            1     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2971800" y="19780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●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7086600" y="19939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&lt;</a:t>
            </a:r>
          </a:p>
        </p:txBody>
      </p:sp>
      <p:graphicFrame>
        <p:nvGraphicFramePr>
          <p:cNvPr id="12309" name="Object 21"/>
          <p:cNvGraphicFramePr>
            <a:graphicFrameLocks noChangeAspect="1"/>
          </p:cNvGraphicFramePr>
          <p:nvPr/>
        </p:nvGraphicFramePr>
        <p:xfrm>
          <a:off x="3292475" y="2895600"/>
          <a:ext cx="349250" cy="698500"/>
        </p:xfrm>
        <a:graphic>
          <a:graphicData uri="http://schemas.openxmlformats.org/presentationml/2006/ole">
            <p:oleObj spid="_x0000_s4102" name="Equation" r:id="rId8" imgW="139639" imgH="393529" progId="Equation.3">
              <p:embed/>
            </p:oleObj>
          </a:graphicData>
        </a:graphic>
      </p:graphicFrame>
      <p:graphicFrame>
        <p:nvGraphicFramePr>
          <p:cNvPr id="12310" name="Object 22"/>
          <p:cNvGraphicFramePr>
            <a:graphicFrameLocks noChangeAspect="1"/>
          </p:cNvGraphicFramePr>
          <p:nvPr/>
        </p:nvGraphicFramePr>
        <p:xfrm>
          <a:off x="3994150" y="2908300"/>
          <a:ext cx="349250" cy="698500"/>
        </p:xfrm>
        <a:graphic>
          <a:graphicData uri="http://schemas.openxmlformats.org/presentationml/2006/ole">
            <p:oleObj spid="_x0000_s4103" name="Equation" r:id="rId9" imgW="139639" imgH="393529" progId="Equation.3">
              <p:embed/>
            </p:oleObj>
          </a:graphicData>
        </a:graphic>
      </p:graphicFrame>
      <p:graphicFrame>
        <p:nvGraphicFramePr>
          <p:cNvPr id="12311" name="Object 23"/>
          <p:cNvGraphicFramePr>
            <a:graphicFrameLocks noChangeAspect="1"/>
          </p:cNvGraphicFramePr>
          <p:nvPr/>
        </p:nvGraphicFramePr>
        <p:xfrm>
          <a:off x="6797675" y="2908300"/>
          <a:ext cx="349250" cy="698500"/>
        </p:xfrm>
        <a:graphic>
          <a:graphicData uri="http://schemas.openxmlformats.org/presentationml/2006/ole">
            <p:oleObj spid="_x0000_s4104" name="Equation" r:id="rId10" imgW="139639" imgH="393529" progId="Equation.3">
              <p:embed/>
            </p:oleObj>
          </a:graphicData>
        </a:graphic>
      </p:graphicFrame>
      <p:graphicFrame>
        <p:nvGraphicFramePr>
          <p:cNvPr id="12312" name="Object 24"/>
          <p:cNvGraphicFramePr>
            <a:graphicFrameLocks noChangeAspect="1"/>
          </p:cNvGraphicFramePr>
          <p:nvPr/>
        </p:nvGraphicFramePr>
        <p:xfrm>
          <a:off x="4953000" y="2908300"/>
          <a:ext cx="349250" cy="698500"/>
        </p:xfrm>
        <a:graphic>
          <a:graphicData uri="http://schemas.openxmlformats.org/presentationml/2006/ole">
            <p:oleObj spid="_x0000_s4105" name="Equation" r:id="rId11" imgW="139639" imgH="393529" progId="Equation.3">
              <p:embed/>
            </p:oleObj>
          </a:graphicData>
        </a:graphic>
      </p:graphicFrame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4343400" y="30448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 mà        =            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6096000" y="30448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nên </a:t>
            </a:r>
            <a:r>
              <a:rPr lang="en-US"/>
              <a:t>           1     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657600" y="30607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&gt;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2971800" y="30448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●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7086600" y="30607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</a:rPr>
              <a:t>&gt;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5638800" y="19939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5638800" y="3044825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381000" y="3962400"/>
            <a:ext cx="784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2. b) So sánh các phân số sau với 1 :</a:t>
            </a:r>
          </a:p>
        </p:txBody>
      </p:sp>
      <p:graphicFrame>
        <p:nvGraphicFramePr>
          <p:cNvPr id="12321" name="Object 33"/>
          <p:cNvGraphicFramePr>
            <a:graphicFrameLocks noChangeAspect="1"/>
          </p:cNvGraphicFramePr>
          <p:nvPr/>
        </p:nvGraphicFramePr>
        <p:xfrm>
          <a:off x="3240088" y="4343400"/>
          <a:ext cx="265112" cy="685800"/>
        </p:xfrm>
        <a:graphic>
          <a:graphicData uri="http://schemas.openxmlformats.org/presentationml/2006/ole">
            <p:oleObj spid="_x0000_s4106" name="Equation" r:id="rId12" imgW="152334" imgH="393529" progId="Equation.3">
              <p:embed/>
            </p:oleObj>
          </a:graphicData>
        </a:graphic>
      </p:graphicFrame>
      <p:graphicFrame>
        <p:nvGraphicFramePr>
          <p:cNvPr id="12322" name="Object 34"/>
          <p:cNvGraphicFramePr>
            <a:graphicFrameLocks noChangeAspect="1"/>
          </p:cNvGraphicFramePr>
          <p:nvPr/>
        </p:nvGraphicFramePr>
        <p:xfrm>
          <a:off x="3773488" y="4343400"/>
          <a:ext cx="265112" cy="685800"/>
        </p:xfrm>
        <a:graphic>
          <a:graphicData uri="http://schemas.openxmlformats.org/presentationml/2006/ole">
            <p:oleObj spid="_x0000_s4107" name="Equation" r:id="rId13" imgW="152334" imgH="393529" progId="Equation.3">
              <p:embed/>
            </p:oleObj>
          </a:graphicData>
        </a:graphic>
      </p:graphicFrame>
      <p:graphicFrame>
        <p:nvGraphicFramePr>
          <p:cNvPr id="12323" name="Object 35"/>
          <p:cNvGraphicFramePr>
            <a:graphicFrameLocks noChangeAspect="1"/>
          </p:cNvGraphicFramePr>
          <p:nvPr/>
        </p:nvGraphicFramePr>
        <p:xfrm>
          <a:off x="4306888" y="4343400"/>
          <a:ext cx="265112" cy="685800"/>
        </p:xfrm>
        <a:graphic>
          <a:graphicData uri="http://schemas.openxmlformats.org/presentationml/2006/ole">
            <p:oleObj spid="_x0000_s4108" name="Equation" r:id="rId14" imgW="152334" imgH="393529" progId="Equation.3">
              <p:embed/>
            </p:oleObj>
          </a:graphicData>
        </a:graphic>
      </p:graphicFrame>
      <p:graphicFrame>
        <p:nvGraphicFramePr>
          <p:cNvPr id="12324" name="Object 36"/>
          <p:cNvGraphicFramePr>
            <a:graphicFrameLocks noChangeAspect="1"/>
          </p:cNvGraphicFramePr>
          <p:nvPr/>
        </p:nvGraphicFramePr>
        <p:xfrm>
          <a:off x="4840288" y="4343400"/>
          <a:ext cx="265112" cy="685800"/>
        </p:xfrm>
        <a:graphic>
          <a:graphicData uri="http://schemas.openxmlformats.org/presentationml/2006/ole">
            <p:oleObj spid="_x0000_s4109" name="Equation" r:id="rId15" imgW="152334" imgH="393529" progId="Equation.3">
              <p:embed/>
            </p:oleObj>
          </a:graphicData>
        </a:graphic>
      </p:graphicFrame>
      <p:graphicFrame>
        <p:nvGraphicFramePr>
          <p:cNvPr id="12325" name="Object 37"/>
          <p:cNvGraphicFramePr>
            <a:graphicFrameLocks noChangeAspect="1"/>
          </p:cNvGraphicFramePr>
          <p:nvPr/>
        </p:nvGraphicFramePr>
        <p:xfrm>
          <a:off x="5410200" y="4343400"/>
          <a:ext cx="242888" cy="685800"/>
        </p:xfrm>
        <a:graphic>
          <a:graphicData uri="http://schemas.openxmlformats.org/presentationml/2006/ole">
            <p:oleObj spid="_x0000_s4110" name="Equation" r:id="rId16" imgW="139639" imgH="393529" progId="Equation.3">
              <p:embed/>
            </p:oleObj>
          </a:graphicData>
        </a:graphic>
      </p:graphicFrame>
      <p:graphicFrame>
        <p:nvGraphicFramePr>
          <p:cNvPr id="12326" name="Object 38"/>
          <p:cNvGraphicFramePr>
            <a:graphicFrameLocks noChangeAspect="1"/>
          </p:cNvGraphicFramePr>
          <p:nvPr/>
        </p:nvGraphicFramePr>
        <p:xfrm>
          <a:off x="5970588" y="4343400"/>
          <a:ext cx="354012" cy="685800"/>
        </p:xfrm>
        <a:graphic>
          <a:graphicData uri="http://schemas.openxmlformats.org/presentationml/2006/ole">
            <p:oleObj spid="_x0000_s4111" name="Equation" r:id="rId17" imgW="203112" imgH="393529" progId="Equation.3">
              <p:embed/>
            </p:oleObj>
          </a:graphicData>
        </a:graphic>
      </p:graphicFrame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35052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40386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45720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5105400" y="44958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5715000" y="44799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533400" y="5318125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5050"/>
                </a:solidFill>
              </a:rPr>
              <a:t>*Kết quả :</a:t>
            </a:r>
          </a:p>
        </p:txBody>
      </p:sp>
      <p:graphicFrame>
        <p:nvGraphicFramePr>
          <p:cNvPr id="12333" name="Object 45"/>
          <p:cNvGraphicFramePr>
            <a:graphicFrameLocks noChangeAspect="1"/>
          </p:cNvGraphicFramePr>
          <p:nvPr/>
        </p:nvGraphicFramePr>
        <p:xfrm>
          <a:off x="2568575" y="5181600"/>
          <a:ext cx="596900" cy="685800"/>
        </p:xfrm>
        <a:graphic>
          <a:graphicData uri="http://schemas.openxmlformats.org/presentationml/2006/ole">
            <p:oleObj spid="_x0000_s4112" name="Equation" r:id="rId18" imgW="342751" imgH="393529" progId="Equation.3">
              <p:embed/>
            </p:oleObj>
          </a:graphicData>
        </a:graphic>
      </p:graphicFrame>
      <p:graphicFrame>
        <p:nvGraphicFramePr>
          <p:cNvPr id="12334" name="Object 46"/>
          <p:cNvGraphicFramePr>
            <a:graphicFrameLocks noChangeAspect="1"/>
          </p:cNvGraphicFramePr>
          <p:nvPr/>
        </p:nvGraphicFramePr>
        <p:xfrm>
          <a:off x="4714875" y="5181600"/>
          <a:ext cx="596900" cy="685800"/>
        </p:xfrm>
        <a:graphic>
          <a:graphicData uri="http://schemas.openxmlformats.org/presentationml/2006/ole">
            <p:oleObj spid="_x0000_s4113" name="Equation" r:id="rId19" imgW="342751" imgH="393529" progId="Equation.3">
              <p:embed/>
            </p:oleObj>
          </a:graphicData>
        </a:graphic>
      </p:graphicFrame>
      <p:graphicFrame>
        <p:nvGraphicFramePr>
          <p:cNvPr id="12335" name="Object 47"/>
          <p:cNvGraphicFramePr>
            <a:graphicFrameLocks noChangeAspect="1"/>
          </p:cNvGraphicFramePr>
          <p:nvPr/>
        </p:nvGraphicFramePr>
        <p:xfrm>
          <a:off x="7099300" y="5181600"/>
          <a:ext cx="596900" cy="685800"/>
        </p:xfrm>
        <a:graphic>
          <a:graphicData uri="http://schemas.openxmlformats.org/presentationml/2006/ole">
            <p:oleObj spid="_x0000_s4114" name="Equation" r:id="rId20" imgW="342751" imgH="393529" progId="Equation.3">
              <p:embed/>
            </p:oleObj>
          </a:graphicData>
        </a:graphic>
      </p:graphicFrame>
      <p:graphicFrame>
        <p:nvGraphicFramePr>
          <p:cNvPr id="12336" name="Object 48"/>
          <p:cNvGraphicFramePr>
            <a:graphicFrameLocks noChangeAspect="1"/>
          </p:cNvGraphicFramePr>
          <p:nvPr/>
        </p:nvGraphicFramePr>
        <p:xfrm>
          <a:off x="2581275" y="6096000"/>
          <a:ext cx="596900" cy="685800"/>
        </p:xfrm>
        <a:graphic>
          <a:graphicData uri="http://schemas.openxmlformats.org/presentationml/2006/ole">
            <p:oleObj spid="_x0000_s4115" name="Equation" r:id="rId21" imgW="342751" imgH="393529" progId="Equation.3">
              <p:embed/>
            </p:oleObj>
          </a:graphicData>
        </a:graphic>
      </p:graphicFrame>
      <p:graphicFrame>
        <p:nvGraphicFramePr>
          <p:cNvPr id="12337" name="Object 49"/>
          <p:cNvGraphicFramePr>
            <a:graphicFrameLocks noChangeAspect="1"/>
          </p:cNvGraphicFramePr>
          <p:nvPr/>
        </p:nvGraphicFramePr>
        <p:xfrm>
          <a:off x="4714875" y="6096000"/>
          <a:ext cx="596900" cy="685800"/>
        </p:xfrm>
        <a:graphic>
          <a:graphicData uri="http://schemas.openxmlformats.org/presentationml/2006/ole">
            <p:oleObj spid="_x0000_s4116" name="Equation" r:id="rId22" imgW="342751" imgH="393529" progId="Equation.3">
              <p:embed/>
            </p:oleObj>
          </a:graphicData>
        </a:graphic>
      </p:graphicFrame>
      <p:graphicFrame>
        <p:nvGraphicFramePr>
          <p:cNvPr id="12338" name="Object 50"/>
          <p:cNvGraphicFramePr>
            <a:graphicFrameLocks noChangeAspect="1"/>
          </p:cNvGraphicFramePr>
          <p:nvPr/>
        </p:nvGraphicFramePr>
        <p:xfrm>
          <a:off x="7064375" y="6096000"/>
          <a:ext cx="708025" cy="685800"/>
        </p:xfrm>
        <a:graphic>
          <a:graphicData uri="http://schemas.openxmlformats.org/presentationml/2006/ole">
            <p:oleObj spid="_x0000_s4117" name="Equation" r:id="rId23" imgW="406048" imgH="393359" progId="Equation.3">
              <p:embed/>
            </p:oleObj>
          </a:graphicData>
        </a:graphic>
      </p:graphicFrame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5791200" y="531812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3581400" y="62642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5867400" y="624840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3581400" y="5302250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;</a:t>
            </a:r>
          </a:p>
        </p:txBody>
      </p:sp>
      <p:sp>
        <p:nvSpPr>
          <p:cNvPr id="4147" name="Text Box 55"/>
          <p:cNvSpPr txBox="1">
            <a:spLocks noChangeArrowheads="1"/>
          </p:cNvSpPr>
          <p:nvPr/>
        </p:nvSpPr>
        <p:spPr bwMode="auto">
          <a:xfrm>
            <a:off x="1295400" y="0"/>
            <a:ext cx="601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		                  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 tmFilter="0,0; .5, 1; 1, 1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 tmFilter="0,0; .5, 1; 1, 1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8" dur="500" tmFilter="0,0; .5, 1; 1, 1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800" decel="100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800" decel="100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800" decel="100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1" dur="20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 nodeType="clickPar">
                      <p:stCondLst>
                        <p:cond delay="indefinite"/>
                      </p:stCondLst>
                      <p:childTnLst>
                        <p:par>
                          <p:cTn id="2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0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 nodeType="clickPar">
                      <p:stCondLst>
                        <p:cond delay="indefinite"/>
                      </p:stCondLst>
                      <p:childTnLst>
                        <p:par>
                          <p:cTn id="2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 nodeType="clickPar">
                      <p:stCondLst>
                        <p:cond delay="indefinite"/>
                      </p:stCondLst>
                      <p:childTnLst>
                        <p:par>
                          <p:cTn id="3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300" grpId="0"/>
      <p:bldP spid="12301" grpId="0"/>
      <p:bldP spid="12303" grpId="0"/>
      <p:bldP spid="12305" grpId="0"/>
      <p:bldP spid="12306" grpId="0"/>
      <p:bldP spid="12307" grpId="0"/>
      <p:bldP spid="12308" grpId="0"/>
      <p:bldP spid="12313" grpId="0"/>
      <p:bldP spid="12314" grpId="0"/>
      <p:bldP spid="12315" grpId="0"/>
      <p:bldP spid="12316" grpId="0"/>
      <p:bldP spid="12317" grpId="0"/>
      <p:bldP spid="12318" grpId="0"/>
      <p:bldP spid="12319" grpId="0"/>
      <p:bldP spid="12320" grpId="0"/>
      <p:bldP spid="12327" grpId="0"/>
      <p:bldP spid="12328" grpId="0"/>
      <p:bldP spid="12329" grpId="0"/>
      <p:bldP spid="12330" grpId="0"/>
      <p:bldP spid="12331" grpId="0"/>
      <p:bldP spid="12339" grpId="0"/>
      <p:bldP spid="12340" grpId="0"/>
      <p:bldP spid="12341" grpId="0"/>
      <p:bldP spid="123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1219200" y="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chemeClr val="accent2"/>
                </a:solidFill>
              </a:rPr>
              <a:t> </a:t>
            </a: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</a:t>
            </a:r>
          </a:p>
        </p:txBody>
      </p:sp>
      <p:sp>
        <p:nvSpPr>
          <p:cNvPr id="5127" name="Text Box 6"/>
          <p:cNvSpPr txBox="1">
            <a:spLocks noChangeArrowheads="1"/>
          </p:cNvSpPr>
          <p:nvPr/>
        </p:nvSpPr>
        <p:spPr bwMode="auto">
          <a:xfrm>
            <a:off x="152400" y="1997075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I. So sánh hai phân số cùng mẫu số:    </a:t>
            </a:r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152400" y="2378075"/>
            <a:ext cx="1005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II. Luyện tập:</a:t>
            </a:r>
          </a:p>
        </p:txBody>
      </p:sp>
      <p:sp>
        <p:nvSpPr>
          <p:cNvPr id="5158" name="Text Box 38"/>
          <p:cNvSpPr txBox="1">
            <a:spLocks noChangeArrowheads="1"/>
          </p:cNvSpPr>
          <p:nvPr/>
        </p:nvSpPr>
        <p:spPr bwMode="auto">
          <a:xfrm>
            <a:off x="381000" y="28194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3. Viết các phân số </a:t>
            </a:r>
            <a:r>
              <a:rPr lang="en-US" sz="2400" i="1">
                <a:solidFill>
                  <a:srgbClr val="CC00CC"/>
                </a:solidFill>
              </a:rPr>
              <a:t>bé hơn 1</a:t>
            </a:r>
            <a:r>
              <a:rPr lang="en-US" sz="2400">
                <a:solidFill>
                  <a:schemeClr val="accent2"/>
                </a:solidFill>
              </a:rPr>
              <a:t> có </a:t>
            </a:r>
            <a:r>
              <a:rPr lang="en-US" sz="2400" i="1">
                <a:solidFill>
                  <a:srgbClr val="CC00CC"/>
                </a:solidFill>
              </a:rPr>
              <a:t>mẫu số là</a:t>
            </a:r>
            <a:r>
              <a:rPr lang="en-US" sz="2400">
                <a:solidFill>
                  <a:srgbClr val="CC00CC"/>
                </a:solidFill>
              </a:rPr>
              <a:t> </a:t>
            </a:r>
            <a:r>
              <a:rPr lang="en-US" sz="2400" i="1">
                <a:solidFill>
                  <a:srgbClr val="CC00CC"/>
                </a:solidFill>
              </a:rPr>
              <a:t>5</a:t>
            </a:r>
            <a:r>
              <a:rPr lang="en-US" sz="2400">
                <a:solidFill>
                  <a:schemeClr val="accent2"/>
                </a:solidFill>
              </a:rPr>
              <a:t> và </a:t>
            </a:r>
            <a:r>
              <a:rPr lang="en-US" sz="2400" i="1">
                <a:solidFill>
                  <a:srgbClr val="CC00CC"/>
                </a:solidFill>
              </a:rPr>
              <a:t>tử số khác 0</a:t>
            </a:r>
            <a:r>
              <a:rPr lang="en-US" sz="2400">
                <a:solidFill>
                  <a:schemeClr val="accent2"/>
                </a:solidFill>
              </a:rPr>
              <a:t> .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573088" y="3565525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5050"/>
                </a:solidFill>
              </a:rPr>
              <a:t>Kết quả :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143000" y="1157288"/>
            <a:ext cx="7086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  <p:sp>
        <p:nvSpPr>
          <p:cNvPr id="5153" name="Text Box 33"/>
          <p:cNvSpPr txBox="1">
            <a:spLocks noChangeArrowheads="1"/>
          </p:cNvSpPr>
          <p:nvPr/>
        </p:nvSpPr>
        <p:spPr bwMode="auto">
          <a:xfrm>
            <a:off x="3238500" y="4408488"/>
            <a:ext cx="698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;</a:t>
            </a:r>
          </a:p>
        </p:txBody>
      </p:sp>
      <p:graphicFrame>
        <p:nvGraphicFramePr>
          <p:cNvPr id="5159" name="Object 39"/>
          <p:cNvGraphicFramePr>
            <a:graphicFrameLocks noChangeAspect="1"/>
          </p:cNvGraphicFramePr>
          <p:nvPr/>
        </p:nvGraphicFramePr>
        <p:xfrm>
          <a:off x="5372100" y="4038600"/>
          <a:ext cx="444500" cy="1371600"/>
        </p:xfrm>
        <a:graphic>
          <a:graphicData uri="http://schemas.openxmlformats.org/presentationml/2006/ole">
            <p:oleObj spid="_x0000_s5122" name="Equation" r:id="rId4" imgW="139639" imgH="393529" progId="Equation.3">
              <p:embed/>
            </p:oleObj>
          </a:graphicData>
        </a:graphic>
      </p:graphicFrame>
      <p:graphicFrame>
        <p:nvGraphicFramePr>
          <p:cNvPr id="5160" name="Object 40"/>
          <p:cNvGraphicFramePr>
            <a:graphicFrameLocks noChangeAspect="1"/>
          </p:cNvGraphicFramePr>
          <p:nvPr/>
        </p:nvGraphicFramePr>
        <p:xfrm>
          <a:off x="3879850" y="4038600"/>
          <a:ext cx="485775" cy="1371600"/>
        </p:xfrm>
        <a:graphic>
          <a:graphicData uri="http://schemas.openxmlformats.org/presentationml/2006/ole">
            <p:oleObj spid="_x0000_s5123" name="Equation" r:id="rId5" imgW="152334" imgH="393529" progId="Equation.3">
              <p:embed/>
            </p:oleObj>
          </a:graphicData>
        </a:graphic>
      </p:graphicFrame>
      <p:graphicFrame>
        <p:nvGraphicFramePr>
          <p:cNvPr id="5161" name="Object 41"/>
          <p:cNvGraphicFramePr>
            <a:graphicFrameLocks noChangeAspect="1"/>
          </p:cNvGraphicFramePr>
          <p:nvPr/>
        </p:nvGraphicFramePr>
        <p:xfrm>
          <a:off x="2362200" y="4038600"/>
          <a:ext cx="446088" cy="1371600"/>
        </p:xfrm>
        <a:graphic>
          <a:graphicData uri="http://schemas.openxmlformats.org/presentationml/2006/ole">
            <p:oleObj spid="_x0000_s5124" name="Equation" r:id="rId6" imgW="139639" imgH="393529" progId="Equation.3">
              <p:embed/>
            </p:oleObj>
          </a:graphicData>
        </a:graphic>
      </p:graphicFrame>
      <p:graphicFrame>
        <p:nvGraphicFramePr>
          <p:cNvPr id="5162" name="Object 42"/>
          <p:cNvGraphicFramePr>
            <a:graphicFrameLocks noChangeAspect="1"/>
          </p:cNvGraphicFramePr>
          <p:nvPr/>
        </p:nvGraphicFramePr>
        <p:xfrm>
          <a:off x="6677025" y="4038600"/>
          <a:ext cx="485775" cy="1371600"/>
        </p:xfrm>
        <a:graphic>
          <a:graphicData uri="http://schemas.openxmlformats.org/presentationml/2006/ole">
            <p:oleObj spid="_x0000_s5125" name="Equation" r:id="rId7" imgW="152334" imgH="393529" progId="Equation.3">
              <p:embed/>
            </p:oleObj>
          </a:graphicData>
        </a:graphic>
      </p:graphicFrame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6164263" y="4408488"/>
            <a:ext cx="698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;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4738688" y="4408488"/>
            <a:ext cx="698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8" grpId="0"/>
      <p:bldP spid="5163" grpId="0"/>
      <p:bldP spid="5153" grpId="0"/>
      <p:bldP spid="5173" grpId="0"/>
      <p:bldP spid="51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 Box 6" descr="Newsprint"/>
          <p:cNvSpPr txBox="1">
            <a:spLocks noChangeArrowheads="1"/>
          </p:cNvSpPr>
          <p:nvPr/>
        </p:nvSpPr>
        <p:spPr bwMode="auto">
          <a:xfrm>
            <a:off x="609600" y="2566988"/>
            <a:ext cx="7924800" cy="21574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57150" cmpd="thinThick">
            <a:solidFill>
              <a:srgbClr val="FF5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</a:rPr>
              <a:t>  Trong hai phân số cùng mẫu số 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>
                <a:solidFill>
                  <a:srgbClr val="0000CC"/>
                </a:solidFill>
              </a:rPr>
              <a:t> </a:t>
            </a:r>
            <a:r>
              <a:rPr lang="en-US" sz="2400" b="1" i="1">
                <a:solidFill>
                  <a:srgbClr val="0000CC"/>
                </a:solidFill>
              </a:rPr>
              <a:t>Phân số nào có tử số bé hơn thì bé hơn.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1">
                <a:solidFill>
                  <a:srgbClr val="0000CC"/>
                </a:solidFill>
              </a:rPr>
              <a:t> Phân số nào có tử số lớn hơn thì lớn hơn.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i="1">
                <a:solidFill>
                  <a:srgbClr val="0000CC"/>
                </a:solidFill>
              </a:rPr>
              <a:t> Nếu tử số bằng nhau thì hai phân số đó bằng nhau</a:t>
            </a:r>
            <a:r>
              <a:rPr lang="en-US" sz="2400" b="1">
                <a:solidFill>
                  <a:srgbClr val="0000CC"/>
                </a:solidFill>
              </a:rPr>
              <a:t>.</a:t>
            </a:r>
            <a:endParaRPr lang="en-US" sz="3600" b="1">
              <a:solidFill>
                <a:srgbClr val="0000CC"/>
              </a:solidFill>
            </a:endParaRPr>
          </a:p>
        </p:txBody>
      </p:sp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762000" y="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u="sng">
                <a:solidFill>
                  <a:schemeClr val="accent2"/>
                </a:solidFill>
              </a:rPr>
              <a:t>Toán</a:t>
            </a:r>
            <a:r>
              <a:rPr lang="en-US" sz="2400" u="sng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                                           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143000" y="914400"/>
            <a:ext cx="7086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Arial" pitchFamily="34" charset="0"/>
              </a:rPr>
              <a:t>SO  SÁNH HAI PHÂN SỐ CÙNG MẪU SỐ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441</Words>
  <Application>Microsoft Office PowerPoint</Application>
  <PresentationFormat>On-screen Show (4:3)</PresentationFormat>
  <Paragraphs>98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147</cp:revision>
  <dcterms:created xsi:type="dcterms:W3CDTF">2008-02-15T04:13:42Z</dcterms:created>
  <dcterms:modified xsi:type="dcterms:W3CDTF">2016-06-30T03:34:11Z</dcterms:modified>
</cp:coreProperties>
</file>