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sldIdLst>
    <p:sldId id="260" r:id="rId2"/>
    <p:sldId id="261" r:id="rId3"/>
    <p:sldId id="262" r:id="rId4"/>
    <p:sldId id="263" r:id="rId5"/>
    <p:sldId id="264" r:id="rId6"/>
    <p:sldId id="265" r:id="rId7"/>
    <p:sldId id="266" r:id="rId8"/>
    <p:sldId id="267" r:id="rId9"/>
  </p:sldIdLst>
  <p:sldSz cx="9144000" cy="6858000" type="screen4x3"/>
  <p:notesSz cx="6858000" cy="9144000"/>
  <p:defaultTextStyle>
    <a:defPPr>
      <a:defRPr lang="en-US"/>
    </a:defPPr>
    <a:lvl1pPr algn="l" rtl="0" fontAlgn="base">
      <a:spcBef>
        <a:spcPct val="20000"/>
      </a:spcBef>
      <a:spcAft>
        <a:spcPct val="0"/>
      </a:spcAft>
      <a:buClr>
        <a:schemeClr val="folHlink"/>
      </a:buClr>
      <a:buSzPct val="60000"/>
      <a:buFont typeface="Wingdings" pitchFamily="2" charset="2"/>
      <a:buChar char="n"/>
      <a:defRPr sz="2000" kern="1200">
        <a:solidFill>
          <a:schemeClr val="tx1"/>
        </a:solidFill>
        <a:latin typeface="Times New Roman" pitchFamily="18" charset="0"/>
        <a:ea typeface="+mn-ea"/>
        <a:cs typeface="+mn-cs"/>
      </a:defRPr>
    </a:lvl1pPr>
    <a:lvl2pPr marL="457200" algn="l" rtl="0" fontAlgn="base">
      <a:spcBef>
        <a:spcPct val="20000"/>
      </a:spcBef>
      <a:spcAft>
        <a:spcPct val="0"/>
      </a:spcAft>
      <a:buClr>
        <a:schemeClr val="folHlink"/>
      </a:buClr>
      <a:buSzPct val="60000"/>
      <a:buFont typeface="Wingdings" pitchFamily="2" charset="2"/>
      <a:buChar char="n"/>
      <a:defRPr sz="2000" kern="1200">
        <a:solidFill>
          <a:schemeClr val="tx1"/>
        </a:solidFill>
        <a:latin typeface="Times New Roman" pitchFamily="18" charset="0"/>
        <a:ea typeface="+mn-ea"/>
        <a:cs typeface="+mn-cs"/>
      </a:defRPr>
    </a:lvl2pPr>
    <a:lvl3pPr marL="914400" algn="l" rtl="0" fontAlgn="base">
      <a:spcBef>
        <a:spcPct val="20000"/>
      </a:spcBef>
      <a:spcAft>
        <a:spcPct val="0"/>
      </a:spcAft>
      <a:buClr>
        <a:schemeClr val="folHlink"/>
      </a:buClr>
      <a:buSzPct val="60000"/>
      <a:buFont typeface="Wingdings" pitchFamily="2" charset="2"/>
      <a:buChar char="n"/>
      <a:defRPr sz="2000" kern="1200">
        <a:solidFill>
          <a:schemeClr val="tx1"/>
        </a:solidFill>
        <a:latin typeface="Times New Roman" pitchFamily="18" charset="0"/>
        <a:ea typeface="+mn-ea"/>
        <a:cs typeface="+mn-cs"/>
      </a:defRPr>
    </a:lvl3pPr>
    <a:lvl4pPr marL="1371600" algn="l" rtl="0" fontAlgn="base">
      <a:spcBef>
        <a:spcPct val="20000"/>
      </a:spcBef>
      <a:spcAft>
        <a:spcPct val="0"/>
      </a:spcAft>
      <a:buClr>
        <a:schemeClr val="folHlink"/>
      </a:buClr>
      <a:buSzPct val="60000"/>
      <a:buFont typeface="Wingdings" pitchFamily="2" charset="2"/>
      <a:buChar char="n"/>
      <a:defRPr sz="2000" kern="1200">
        <a:solidFill>
          <a:schemeClr val="tx1"/>
        </a:solidFill>
        <a:latin typeface="Times New Roman" pitchFamily="18" charset="0"/>
        <a:ea typeface="+mn-ea"/>
        <a:cs typeface="+mn-cs"/>
      </a:defRPr>
    </a:lvl4pPr>
    <a:lvl5pPr marL="1828800" algn="l" rtl="0" fontAlgn="base">
      <a:spcBef>
        <a:spcPct val="20000"/>
      </a:spcBef>
      <a:spcAft>
        <a:spcPct val="0"/>
      </a:spcAft>
      <a:buClr>
        <a:schemeClr val="folHlink"/>
      </a:buClr>
      <a:buSzPct val="60000"/>
      <a:buFont typeface="Wingdings" pitchFamily="2" charset="2"/>
      <a:buChar char="n"/>
      <a:defRPr sz="2000" kern="1200">
        <a:solidFill>
          <a:schemeClr val="tx1"/>
        </a:solidFill>
        <a:latin typeface="Times New Roman" pitchFamily="18" charset="0"/>
        <a:ea typeface="+mn-ea"/>
        <a:cs typeface="+mn-cs"/>
      </a:defRPr>
    </a:lvl5pPr>
    <a:lvl6pPr marL="2286000" algn="l" defTabSz="914400" rtl="0" eaLnBrk="1" latinLnBrk="0" hangingPunct="1">
      <a:defRPr sz="2000" kern="1200">
        <a:solidFill>
          <a:schemeClr val="tx1"/>
        </a:solidFill>
        <a:latin typeface="Times New Roman" pitchFamily="18" charset="0"/>
        <a:ea typeface="+mn-ea"/>
        <a:cs typeface="+mn-cs"/>
      </a:defRPr>
    </a:lvl6pPr>
    <a:lvl7pPr marL="2743200" algn="l" defTabSz="914400" rtl="0" eaLnBrk="1" latinLnBrk="0" hangingPunct="1">
      <a:defRPr sz="2000" kern="1200">
        <a:solidFill>
          <a:schemeClr val="tx1"/>
        </a:solidFill>
        <a:latin typeface="Times New Roman" pitchFamily="18" charset="0"/>
        <a:ea typeface="+mn-ea"/>
        <a:cs typeface="+mn-cs"/>
      </a:defRPr>
    </a:lvl7pPr>
    <a:lvl8pPr marL="3200400" algn="l" defTabSz="914400" rtl="0" eaLnBrk="1" latinLnBrk="0" hangingPunct="1">
      <a:defRPr sz="2000" kern="1200">
        <a:solidFill>
          <a:schemeClr val="tx1"/>
        </a:solidFill>
        <a:latin typeface="Times New Roman" pitchFamily="18" charset="0"/>
        <a:ea typeface="+mn-ea"/>
        <a:cs typeface="+mn-cs"/>
      </a:defRPr>
    </a:lvl8pPr>
    <a:lvl9pPr marL="3657600" algn="l" defTabSz="914400" rtl="0" eaLnBrk="1" latinLnBrk="0" hangingPunct="1">
      <a:defRPr sz="20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9999"/>
    <a:srgbClr val="D2F2F6"/>
    <a:srgbClr val="9CE2EC"/>
    <a:srgbClr val="0000FF"/>
    <a:srgbClr val="FF5050"/>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autoAdjust="0"/>
    <p:restoredTop sz="94660"/>
  </p:normalViewPr>
  <p:slideViewPr>
    <p:cSldViewPr>
      <p:cViewPr>
        <p:scale>
          <a:sx n="51" d="100"/>
          <a:sy n="51" d="100"/>
        </p:scale>
        <p:origin x="-1914" y="-57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7716063" cy="77716063"/>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en-US"/>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65548" name="Rectangle 12"/>
          <p:cNvSpPr>
            <a:spLocks noGrp="1" noChangeArrowheads="1"/>
          </p:cNvSpPr>
          <p:nvPr>
            <p:ph type="ctrTitle"/>
          </p:nvPr>
        </p:nvSpPr>
        <p:spPr>
          <a:xfrm>
            <a:off x="990600" y="1828800"/>
            <a:ext cx="7772400" cy="1143000"/>
          </a:xfrm>
        </p:spPr>
        <p:txBody>
          <a:bodyPr/>
          <a:lstStyle>
            <a:lvl1pPr>
              <a:defRPr/>
            </a:lvl1pPr>
          </a:lstStyle>
          <a:p>
            <a:pPr lvl="0"/>
            <a:r>
              <a:rPr lang="en-US" noProof="0" smtClean="0"/>
              <a:t>Click to edit Master title style</a:t>
            </a:r>
          </a:p>
        </p:txBody>
      </p:sp>
      <p:sp>
        <p:nvSpPr>
          <p:cNvPr id="6554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1DCC4145-E858-4594-AFEB-B8F2D4E0012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7EEC2EA5-1E8B-4DDD-9A9A-23B38A714AB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152400"/>
            <a:ext cx="1951038" cy="59801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152400"/>
            <a:ext cx="5700712" cy="59801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28A553FB-130B-4841-9586-0CBC2522263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7B106775-55F0-40B6-B64C-375AF9166B8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D65844A7-132F-4B62-A2A7-EC2BD559A24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C12294DA-0EB7-4DD7-BDC9-D3450D9B135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9EAA3F48-48E9-4E47-AC7B-A48988DE7F9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0B002238-A84C-4C30-8035-E2479DEA1CF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7C456D59-F87E-4C31-8CE7-397B8020BC0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FD180591-1059-4276-9F0C-86C345D8AB3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9D7E4BAF-CF35-4BAC-A6F2-F0273A10547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633413"/>
            <a:ext cx="438150" cy="474662"/>
          </a:xfrm>
          <a:prstGeom prst="rect">
            <a:avLst/>
          </a:prstGeom>
          <a:solidFill>
            <a:schemeClr val="accent2"/>
          </a:solidFill>
          <a:ln w="9525">
            <a:noFill/>
            <a:miter lim="800000"/>
            <a:headEnd/>
            <a:tailEnd/>
          </a:ln>
          <a:effectLst/>
        </p:spPr>
        <p:txBody>
          <a:bodyPr wrap="none" anchor="ctr"/>
          <a:lstStyle/>
          <a:p>
            <a:pPr algn="ctr">
              <a:spcBef>
                <a:spcPct val="0"/>
              </a:spcBef>
              <a:buClrTx/>
              <a:buSzTx/>
              <a:buFontTx/>
              <a:buNone/>
              <a:defRPr/>
            </a:pPr>
            <a:endParaRPr kumimoji="1" lang="en-US" sz="2400">
              <a:latin typeface="Tahoma" pitchFamily="34" charset="0"/>
            </a:endParaRPr>
          </a:p>
        </p:txBody>
      </p:sp>
      <p:sp>
        <p:nvSpPr>
          <p:cNvPr id="1027" name="Rectangle 3"/>
          <p:cNvSpPr>
            <a:spLocks noChangeArrowheads="1"/>
          </p:cNvSpPr>
          <p:nvPr/>
        </p:nvSpPr>
        <p:spPr bwMode="ltGray">
          <a:xfrm>
            <a:off x="800100" y="633413"/>
            <a:ext cx="328613" cy="47466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spcBef>
                <a:spcPct val="0"/>
              </a:spcBef>
              <a:buClrTx/>
              <a:buSzTx/>
              <a:buFontTx/>
              <a:buNone/>
              <a:defRPr/>
            </a:pPr>
            <a:endParaRPr kumimoji="1" lang="en-US" sz="2400">
              <a:latin typeface="Tahoma" pitchFamily="34" charset="0"/>
            </a:endParaRPr>
          </a:p>
        </p:txBody>
      </p:sp>
      <p:sp>
        <p:nvSpPr>
          <p:cNvPr id="1028" name="Rectangle 4"/>
          <p:cNvSpPr>
            <a:spLocks noChangeArrowheads="1"/>
          </p:cNvSpPr>
          <p:nvPr/>
        </p:nvSpPr>
        <p:spPr bwMode="ltGray">
          <a:xfrm>
            <a:off x="541338" y="1055688"/>
            <a:ext cx="422275" cy="474662"/>
          </a:xfrm>
          <a:prstGeom prst="rect">
            <a:avLst/>
          </a:prstGeom>
          <a:solidFill>
            <a:schemeClr val="folHlink"/>
          </a:solidFill>
          <a:ln w="9525">
            <a:noFill/>
            <a:miter lim="800000"/>
            <a:headEnd/>
            <a:tailEnd/>
          </a:ln>
          <a:effectLst/>
        </p:spPr>
        <p:txBody>
          <a:bodyPr wrap="none" anchor="ctr"/>
          <a:lstStyle/>
          <a:p>
            <a:pPr algn="ctr">
              <a:spcBef>
                <a:spcPct val="0"/>
              </a:spcBef>
              <a:buClrTx/>
              <a:buSzTx/>
              <a:buFontTx/>
              <a:buNone/>
              <a:defRPr/>
            </a:pPr>
            <a:endParaRPr kumimoji="1" lang="en-US" sz="2400">
              <a:latin typeface="Tahoma" pitchFamily="34" charset="0"/>
            </a:endParaRPr>
          </a:p>
        </p:txBody>
      </p:sp>
      <p:sp>
        <p:nvSpPr>
          <p:cNvPr id="1029" name="Rectangle 5"/>
          <p:cNvSpPr>
            <a:spLocks noChangeArrowheads="1"/>
          </p:cNvSpPr>
          <p:nvPr/>
        </p:nvSpPr>
        <p:spPr bwMode="ltGray">
          <a:xfrm>
            <a:off x="911225" y="1055688"/>
            <a:ext cx="368300" cy="47466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spcBef>
                <a:spcPct val="0"/>
              </a:spcBef>
              <a:buClrTx/>
              <a:buSzTx/>
              <a:buFontTx/>
              <a:buNone/>
              <a:defRPr/>
            </a:pPr>
            <a:endParaRPr kumimoji="1" lang="en-US" sz="2400">
              <a:latin typeface="Tahoma" pitchFamily="34" charset="0"/>
            </a:endParaRPr>
          </a:p>
        </p:txBody>
      </p:sp>
      <p:sp>
        <p:nvSpPr>
          <p:cNvPr id="1030" name="Rectangle 6"/>
          <p:cNvSpPr>
            <a:spLocks noChangeArrowheads="1"/>
          </p:cNvSpPr>
          <p:nvPr/>
        </p:nvSpPr>
        <p:spPr bwMode="ltGray">
          <a:xfrm>
            <a:off x="127000" y="982663"/>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spcBef>
                <a:spcPct val="0"/>
              </a:spcBef>
              <a:buClrTx/>
              <a:buSzTx/>
              <a:buFontTx/>
              <a:buNone/>
              <a:defRPr/>
            </a:pPr>
            <a:endParaRPr kumimoji="1" lang="en-US" sz="2400">
              <a:latin typeface="Tahoma" pitchFamily="34" charset="0"/>
            </a:endParaRPr>
          </a:p>
        </p:txBody>
      </p:sp>
      <p:sp>
        <p:nvSpPr>
          <p:cNvPr id="1031" name="Rectangle 7"/>
          <p:cNvSpPr>
            <a:spLocks noChangeArrowheads="1"/>
          </p:cNvSpPr>
          <p:nvPr/>
        </p:nvSpPr>
        <p:spPr bwMode="gray">
          <a:xfrm>
            <a:off x="762000" y="525463"/>
            <a:ext cx="31750" cy="1052512"/>
          </a:xfrm>
          <a:prstGeom prst="rect">
            <a:avLst/>
          </a:prstGeom>
          <a:solidFill>
            <a:schemeClr val="bg2"/>
          </a:solidFill>
          <a:ln w="9525">
            <a:noFill/>
            <a:miter lim="800000"/>
            <a:headEnd/>
            <a:tailEnd/>
          </a:ln>
          <a:effectLst/>
        </p:spPr>
        <p:txBody>
          <a:bodyPr wrap="none" anchor="ctr"/>
          <a:lstStyle/>
          <a:p>
            <a:pPr algn="ctr">
              <a:spcBef>
                <a:spcPct val="0"/>
              </a:spcBef>
              <a:buClrTx/>
              <a:buSzTx/>
              <a:buFontTx/>
              <a:buNone/>
              <a:defRPr/>
            </a:pPr>
            <a:endParaRPr kumimoji="1" lang="en-US" sz="2400">
              <a:latin typeface="Tahoma" pitchFamily="34" charset="0"/>
            </a:endParaRPr>
          </a:p>
        </p:txBody>
      </p:sp>
      <p:sp>
        <p:nvSpPr>
          <p:cNvPr id="1032" name="Rectangle 8"/>
          <p:cNvSpPr>
            <a:spLocks noChangeArrowheads="1"/>
          </p:cNvSpPr>
          <p:nvPr/>
        </p:nvSpPr>
        <p:spPr bwMode="gray">
          <a:xfrm>
            <a:off x="442913" y="1316038"/>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spcBef>
                <a:spcPct val="0"/>
              </a:spcBef>
              <a:buClrTx/>
              <a:buSzTx/>
              <a:buFontTx/>
              <a:buNone/>
              <a:defRPr/>
            </a:pPr>
            <a:endParaRPr kumimoji="1" lang="en-US" sz="2400">
              <a:latin typeface="Tahoma" pitchFamily="34" charset="0"/>
            </a:endParaRPr>
          </a:p>
        </p:txBody>
      </p:sp>
      <p:sp>
        <p:nvSpPr>
          <p:cNvPr id="1033" name="Rectangle 9"/>
          <p:cNvSpPr>
            <a:spLocks noGrp="1" noChangeArrowheads="1"/>
          </p:cNvSpPr>
          <p:nvPr>
            <p:ph type="title"/>
          </p:nvPr>
        </p:nvSpPr>
        <p:spPr bwMode="auto">
          <a:xfrm>
            <a:off x="1150938" y="152400"/>
            <a:ext cx="7793037"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4523" name="Rectangle 11"/>
          <p:cNvSpPr>
            <a:spLocks noGrp="1" noChangeArrowheads="1"/>
          </p:cNvSpPr>
          <p:nvPr>
            <p:ph type="dt" sz="half" idx="2"/>
          </p:nvPr>
        </p:nvSpPr>
        <p:spPr bwMode="auto">
          <a:xfrm>
            <a:off x="914400" y="6324600"/>
            <a:ext cx="19050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spcBef>
                <a:spcPct val="0"/>
              </a:spcBef>
              <a:buClrTx/>
              <a:buSzTx/>
              <a:buFontTx/>
              <a:buNone/>
              <a:defRPr sz="1400">
                <a:latin typeface="+mn-lt"/>
              </a:defRPr>
            </a:lvl1pPr>
          </a:lstStyle>
          <a:p>
            <a:pPr>
              <a:defRPr/>
            </a:pPr>
            <a:endParaRPr lang="en-US"/>
          </a:p>
        </p:txBody>
      </p:sp>
      <p:sp>
        <p:nvSpPr>
          <p:cNvPr id="64524" name="Rectangle 12"/>
          <p:cNvSpPr>
            <a:spLocks noGrp="1" noChangeArrowheads="1"/>
          </p:cNvSpPr>
          <p:nvPr>
            <p:ph type="ftr" sz="quarter" idx="3"/>
          </p:nvPr>
        </p:nvSpPr>
        <p:spPr bwMode="auto">
          <a:xfrm>
            <a:off x="3352800" y="6324600"/>
            <a:ext cx="28956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lgn="ctr">
              <a:spcBef>
                <a:spcPct val="0"/>
              </a:spcBef>
              <a:buClrTx/>
              <a:buSzTx/>
              <a:buFontTx/>
              <a:buNone/>
              <a:defRPr sz="1400">
                <a:latin typeface="+mn-lt"/>
              </a:defRPr>
            </a:lvl1pPr>
          </a:lstStyle>
          <a:p>
            <a:pPr>
              <a:defRPr/>
            </a:pPr>
            <a:endParaRPr lang="en-US"/>
          </a:p>
        </p:txBody>
      </p:sp>
      <p:sp>
        <p:nvSpPr>
          <p:cNvPr id="64525" name="Rectangle 13"/>
          <p:cNvSpPr>
            <a:spLocks noGrp="1" noChangeArrowheads="1"/>
          </p:cNvSpPr>
          <p:nvPr>
            <p:ph type="sldNum" sz="quarter" idx="4"/>
          </p:nvPr>
        </p:nvSpPr>
        <p:spPr bwMode="auto">
          <a:xfrm>
            <a:off x="6781800" y="6324600"/>
            <a:ext cx="19050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lgn="r">
              <a:spcBef>
                <a:spcPct val="0"/>
              </a:spcBef>
              <a:buClrTx/>
              <a:buSzTx/>
              <a:buFontTx/>
              <a:buNone/>
              <a:defRPr sz="1400">
                <a:latin typeface="+mn-lt"/>
              </a:defRPr>
            </a:lvl1pPr>
          </a:lstStyle>
          <a:p>
            <a:pPr>
              <a:defRPr/>
            </a:pPr>
            <a:fld id="{C2EBCC3B-439A-4DF6-A850-CC42CF8E3DE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2"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16"/>
          <p:cNvSpPr txBox="1">
            <a:spLocks noChangeArrowheads="1"/>
          </p:cNvSpPr>
          <p:nvPr/>
        </p:nvSpPr>
        <p:spPr bwMode="auto">
          <a:xfrm>
            <a:off x="1371600" y="685800"/>
            <a:ext cx="6477000" cy="579438"/>
          </a:xfrm>
          <a:prstGeom prst="rect">
            <a:avLst/>
          </a:prstGeom>
          <a:noFill/>
          <a:ln w="9525">
            <a:noFill/>
            <a:miter lim="800000"/>
            <a:headEnd/>
            <a:tailEnd/>
          </a:ln>
        </p:spPr>
        <p:txBody>
          <a:bodyPr>
            <a:spAutoFit/>
          </a:bodyPr>
          <a:lstStyle/>
          <a:p>
            <a:pPr algn="ctr">
              <a:buFont typeface="Wingdings" pitchFamily="2" charset="2"/>
              <a:buNone/>
            </a:pPr>
            <a:r>
              <a:rPr lang="en-US" sz="3200" b="1">
                <a:latin typeface="Arial" charset="0"/>
              </a:rPr>
              <a:t>ĐÍNH KHUY HAI LỖ</a:t>
            </a:r>
          </a:p>
        </p:txBody>
      </p:sp>
      <p:sp>
        <p:nvSpPr>
          <p:cNvPr id="3075" name="Text Box 20"/>
          <p:cNvSpPr txBox="1">
            <a:spLocks noChangeArrowheads="1"/>
          </p:cNvSpPr>
          <p:nvPr/>
        </p:nvSpPr>
        <p:spPr bwMode="auto">
          <a:xfrm>
            <a:off x="533400" y="2438400"/>
            <a:ext cx="8610600" cy="3933825"/>
          </a:xfrm>
          <a:prstGeom prst="rect">
            <a:avLst/>
          </a:prstGeom>
          <a:noFill/>
          <a:ln w="9525">
            <a:noFill/>
            <a:miter lim="800000"/>
            <a:headEnd/>
            <a:tailEnd/>
          </a:ln>
        </p:spPr>
        <p:txBody>
          <a:bodyPr>
            <a:spAutoFit/>
          </a:bodyPr>
          <a:lstStyle/>
          <a:p>
            <a:pPr marL="609600" indent="-609600">
              <a:buFont typeface="Wingdings" pitchFamily="2" charset="2"/>
              <a:buNone/>
            </a:pPr>
            <a:r>
              <a:rPr lang="en-US" sz="2400">
                <a:latin typeface="Arial" charset="0"/>
              </a:rPr>
              <a:t>	Khâu khuy (cúc hoặc nút) vào vị trí xác định trên sản phẩm may mặc gọi là đính khuy.</a:t>
            </a:r>
          </a:p>
          <a:p>
            <a:pPr marL="609600" indent="-609600">
              <a:buSzTx/>
              <a:buFont typeface="Wingdings" pitchFamily="2" charset="2"/>
              <a:buAutoNum type="romanUcPeriod"/>
            </a:pPr>
            <a:r>
              <a:rPr lang="en-US" sz="2400">
                <a:latin typeface="Arial" charset="0"/>
              </a:rPr>
              <a:t> VẬT LIỆU VÀ DỤNG CỤ.</a:t>
            </a:r>
            <a:br>
              <a:rPr lang="en-US" sz="2400">
                <a:latin typeface="Arial" charset="0"/>
              </a:rPr>
            </a:br>
            <a:r>
              <a:rPr lang="en-US" sz="2400">
                <a:latin typeface="Arial" charset="0"/>
              </a:rPr>
              <a:t>-  Một mảnh vải hình chữ nhật có kích thước 10cm x 15cm.</a:t>
            </a:r>
            <a:br>
              <a:rPr lang="en-US" sz="2400">
                <a:latin typeface="Arial" charset="0"/>
              </a:rPr>
            </a:br>
            <a:r>
              <a:rPr lang="en-US" sz="2400">
                <a:latin typeface="Arial" charset="0"/>
              </a:rPr>
              <a:t>- 2 hoặc 3 chiếc khuy hai lỗ</a:t>
            </a:r>
            <a:br>
              <a:rPr lang="en-US" sz="2400">
                <a:latin typeface="Arial" charset="0"/>
              </a:rPr>
            </a:br>
            <a:r>
              <a:rPr lang="en-US" sz="2400">
                <a:latin typeface="Arial" charset="0"/>
              </a:rPr>
              <a:t>- Chỉ khâu, kim khâu.</a:t>
            </a:r>
            <a:br>
              <a:rPr lang="en-US" sz="2400">
                <a:latin typeface="Arial" charset="0"/>
              </a:rPr>
            </a:br>
            <a:r>
              <a:rPr lang="en-US" sz="2400">
                <a:latin typeface="Arial" charset="0"/>
              </a:rPr>
              <a:t>- Phấn vạch (hoặc bút chì), thước kẻ, kéo.</a:t>
            </a:r>
          </a:p>
          <a:p>
            <a:pPr marL="609600" indent="-609600">
              <a:buSzTx/>
              <a:buFont typeface="Wingdings" pitchFamily="2" charset="2"/>
              <a:buAutoNum type="romanUcPeriod"/>
            </a:pPr>
            <a:r>
              <a:rPr lang="en-US" sz="2400">
                <a:latin typeface="Arial" charset="0"/>
              </a:rPr>
              <a:t>QUY TRÌNH THỰC HIỆN</a:t>
            </a:r>
            <a:br>
              <a:rPr lang="en-US" sz="2400">
                <a:latin typeface="Arial" charset="0"/>
              </a:rPr>
            </a:br>
            <a:endParaRPr lang="en-US" sz="2400">
              <a:latin typeface="Arial" charset="0"/>
            </a:endParaRPr>
          </a:p>
        </p:txBody>
      </p:sp>
      <p:sp>
        <p:nvSpPr>
          <p:cNvPr id="3076" name="Text Box 26"/>
          <p:cNvSpPr txBox="1">
            <a:spLocks noChangeArrowheads="1"/>
          </p:cNvSpPr>
          <p:nvPr/>
        </p:nvSpPr>
        <p:spPr bwMode="auto">
          <a:xfrm>
            <a:off x="3889375" y="266700"/>
            <a:ext cx="1044575" cy="523875"/>
          </a:xfrm>
          <a:prstGeom prst="rect">
            <a:avLst/>
          </a:prstGeom>
          <a:noFill/>
          <a:ln w="9525">
            <a:noFill/>
            <a:miter lim="800000"/>
            <a:headEnd/>
            <a:tailEnd/>
          </a:ln>
        </p:spPr>
        <p:txBody>
          <a:bodyPr wrap="none">
            <a:spAutoFit/>
          </a:bodyPr>
          <a:lstStyle/>
          <a:p>
            <a:pPr marL="342900" indent="-342900">
              <a:buFont typeface="Wingdings" pitchFamily="2" charset="2"/>
              <a:buNone/>
            </a:pPr>
            <a:r>
              <a:rPr lang="en-US" sz="2800" b="1">
                <a:latin typeface="Arial" charset="0"/>
              </a:rPr>
              <a:t>Bài 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1371600" y="685800"/>
            <a:ext cx="6477000" cy="579438"/>
          </a:xfrm>
          <a:prstGeom prst="rect">
            <a:avLst/>
          </a:prstGeom>
          <a:noFill/>
          <a:ln w="9525">
            <a:noFill/>
            <a:miter lim="800000"/>
            <a:headEnd/>
            <a:tailEnd/>
          </a:ln>
        </p:spPr>
        <p:txBody>
          <a:bodyPr>
            <a:spAutoFit/>
          </a:bodyPr>
          <a:lstStyle/>
          <a:p>
            <a:pPr algn="ctr">
              <a:buFont typeface="Wingdings" pitchFamily="2" charset="2"/>
              <a:buNone/>
            </a:pPr>
            <a:r>
              <a:rPr lang="en-US" sz="3200" b="1">
                <a:latin typeface="Arial" charset="0"/>
              </a:rPr>
              <a:t>ĐÍNH KHUY HAI LỖ</a:t>
            </a:r>
          </a:p>
        </p:txBody>
      </p:sp>
      <p:pic>
        <p:nvPicPr>
          <p:cNvPr id="4099" name="Picture 9" descr="1"/>
          <p:cNvPicPr>
            <a:picLocks noChangeAspect="1" noChangeArrowheads="1"/>
          </p:cNvPicPr>
          <p:nvPr/>
        </p:nvPicPr>
        <p:blipFill>
          <a:blip r:embed="rId2"/>
          <a:srcRect/>
          <a:stretch>
            <a:fillRect/>
          </a:stretch>
        </p:blipFill>
        <p:spPr bwMode="auto">
          <a:xfrm>
            <a:off x="533400" y="1739900"/>
            <a:ext cx="4445000" cy="3136900"/>
          </a:xfrm>
          <a:prstGeom prst="rect">
            <a:avLst/>
          </a:prstGeom>
          <a:noFill/>
          <a:ln w="9525">
            <a:noFill/>
            <a:miter lim="800000"/>
            <a:headEnd/>
            <a:tailEnd/>
          </a:ln>
        </p:spPr>
      </p:pic>
      <p:pic>
        <p:nvPicPr>
          <p:cNvPr id="4100" name="Picture 10" descr="2"/>
          <p:cNvPicPr>
            <a:picLocks noChangeAspect="1" noChangeArrowheads="1"/>
          </p:cNvPicPr>
          <p:nvPr/>
        </p:nvPicPr>
        <p:blipFill>
          <a:blip r:embed="rId3"/>
          <a:srcRect/>
          <a:stretch>
            <a:fillRect/>
          </a:stretch>
        </p:blipFill>
        <p:spPr bwMode="auto">
          <a:xfrm>
            <a:off x="5181600" y="1397000"/>
            <a:ext cx="3733800" cy="3784600"/>
          </a:xfrm>
          <a:prstGeom prst="rect">
            <a:avLst/>
          </a:prstGeom>
          <a:noFill/>
          <a:ln w="9525">
            <a:noFill/>
            <a:miter lim="800000"/>
            <a:headEnd/>
            <a:tailEnd/>
          </a:ln>
        </p:spPr>
      </p:pic>
      <p:sp>
        <p:nvSpPr>
          <p:cNvPr id="4101" name="Text Box 11"/>
          <p:cNvSpPr txBox="1">
            <a:spLocks noChangeArrowheads="1"/>
          </p:cNvSpPr>
          <p:nvPr/>
        </p:nvSpPr>
        <p:spPr bwMode="auto">
          <a:xfrm>
            <a:off x="441325" y="5465763"/>
            <a:ext cx="8474075" cy="1514475"/>
          </a:xfrm>
          <a:prstGeom prst="rect">
            <a:avLst/>
          </a:prstGeom>
          <a:noFill/>
          <a:ln w="9525">
            <a:noFill/>
            <a:miter lim="800000"/>
            <a:headEnd/>
            <a:tailEnd/>
          </a:ln>
        </p:spPr>
        <p:txBody>
          <a:bodyPr>
            <a:spAutoFit/>
          </a:bodyPr>
          <a:lstStyle/>
          <a:p>
            <a:r>
              <a:rPr lang="en-US" sz="2200" i="1">
                <a:latin typeface="Arial" charset="0"/>
              </a:rPr>
              <a:t>Em hãy quan sát hình 1a và nhận xét về đặc điểm, hình dạng của khuy hai lỗ.</a:t>
            </a:r>
          </a:p>
          <a:p>
            <a:r>
              <a:rPr lang="en-US" sz="2200" i="1">
                <a:latin typeface="Arial" charset="0"/>
              </a:rPr>
              <a:t>Quan sát hình 1b, em có nhận xét gì về đường khâu trên khuy 2 lỗ ?</a:t>
            </a:r>
          </a:p>
        </p:txBody>
      </p:sp>
      <p:sp>
        <p:nvSpPr>
          <p:cNvPr id="4102" name="Text Box 12"/>
          <p:cNvSpPr txBox="1">
            <a:spLocks noChangeArrowheads="1"/>
          </p:cNvSpPr>
          <p:nvPr/>
        </p:nvSpPr>
        <p:spPr bwMode="auto">
          <a:xfrm>
            <a:off x="3124200" y="4953000"/>
            <a:ext cx="1039813" cy="400050"/>
          </a:xfrm>
          <a:prstGeom prst="rect">
            <a:avLst/>
          </a:prstGeom>
          <a:noFill/>
          <a:ln w="9525">
            <a:noFill/>
            <a:miter lim="800000"/>
            <a:headEnd/>
            <a:tailEnd/>
          </a:ln>
        </p:spPr>
        <p:txBody>
          <a:bodyPr wrap="none">
            <a:spAutoFit/>
          </a:bodyPr>
          <a:lstStyle/>
          <a:p>
            <a:pPr>
              <a:buFont typeface="Wingdings" pitchFamily="2" charset="2"/>
              <a:buNone/>
            </a:pPr>
            <a:r>
              <a:rPr lang="en-US" b="1">
                <a:latin typeface="Arial" charset="0"/>
              </a:rPr>
              <a:t>Hình 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1026"/>
          <p:cNvSpPr txBox="1">
            <a:spLocks noChangeArrowheads="1"/>
          </p:cNvSpPr>
          <p:nvPr/>
        </p:nvSpPr>
        <p:spPr bwMode="auto">
          <a:xfrm>
            <a:off x="1371600" y="685800"/>
            <a:ext cx="6477000" cy="579438"/>
          </a:xfrm>
          <a:prstGeom prst="rect">
            <a:avLst/>
          </a:prstGeom>
          <a:noFill/>
          <a:ln w="9525">
            <a:noFill/>
            <a:miter lim="800000"/>
            <a:headEnd/>
            <a:tailEnd/>
          </a:ln>
        </p:spPr>
        <p:txBody>
          <a:bodyPr>
            <a:spAutoFit/>
          </a:bodyPr>
          <a:lstStyle/>
          <a:p>
            <a:pPr algn="ctr">
              <a:buFont typeface="Wingdings" pitchFamily="2" charset="2"/>
              <a:buNone/>
            </a:pPr>
            <a:r>
              <a:rPr lang="en-US" sz="3200" b="1">
                <a:latin typeface="Arial" charset="0"/>
              </a:rPr>
              <a:t>ĐÍNH KHUY HAI LỖ</a:t>
            </a:r>
          </a:p>
        </p:txBody>
      </p:sp>
      <p:sp>
        <p:nvSpPr>
          <p:cNvPr id="5123" name="Text Box 1029"/>
          <p:cNvSpPr txBox="1">
            <a:spLocks noChangeArrowheads="1"/>
          </p:cNvSpPr>
          <p:nvPr/>
        </p:nvSpPr>
        <p:spPr bwMode="auto">
          <a:xfrm>
            <a:off x="152400" y="1524000"/>
            <a:ext cx="8915400" cy="2800350"/>
          </a:xfrm>
          <a:prstGeom prst="rect">
            <a:avLst/>
          </a:prstGeom>
          <a:noFill/>
          <a:ln w="9525">
            <a:noFill/>
            <a:miter lim="800000"/>
            <a:headEnd/>
            <a:tailEnd/>
          </a:ln>
        </p:spPr>
        <p:txBody>
          <a:bodyPr>
            <a:spAutoFit/>
          </a:bodyPr>
          <a:lstStyle/>
          <a:p>
            <a:pPr marL="457200" indent="-457200">
              <a:buSzTx/>
              <a:buFont typeface="Wingdings" pitchFamily="2" charset="2"/>
              <a:buAutoNum type="arabicPeriod"/>
            </a:pPr>
            <a:r>
              <a:rPr lang="en-US" sz="2200" b="1">
                <a:latin typeface="Arial" charset="0"/>
              </a:rPr>
              <a:t>Vạch dấu các điểm đính khuy.</a:t>
            </a:r>
            <a:br>
              <a:rPr lang="en-US" sz="2200" b="1">
                <a:latin typeface="Arial" charset="0"/>
              </a:rPr>
            </a:br>
            <a:r>
              <a:rPr lang="en-US" sz="2200">
                <a:latin typeface="Arial" charset="0"/>
              </a:rPr>
              <a:t>- Đặt vải lên bàn, mặt trái ở trên.  Vạch dấu đường thẳng cách mép vải 3cm.</a:t>
            </a:r>
            <a:br>
              <a:rPr lang="en-US" sz="2200">
                <a:latin typeface="Arial" charset="0"/>
              </a:rPr>
            </a:br>
            <a:r>
              <a:rPr lang="en-US" sz="2200">
                <a:latin typeface="Arial" charset="0"/>
              </a:rPr>
              <a:t>- Gấp theo đường vạch dấu và miết kĩ đường gấp để làm nẹp. Khâu lược cố định nẹp (hình 2a)</a:t>
            </a:r>
            <a:br>
              <a:rPr lang="en-US" sz="2200">
                <a:latin typeface="Arial" charset="0"/>
              </a:rPr>
            </a:br>
            <a:r>
              <a:rPr lang="en-US" sz="2200">
                <a:latin typeface="Arial" charset="0"/>
              </a:rPr>
              <a:t>- Lật mặt phải của vải lên trên. Vạch dấu đường thẳng cách đường gấp của nẹp 15mm. Vạch dấu 2 điểm cách nhau 4cm trên đường dấu (hình 2b)</a:t>
            </a:r>
          </a:p>
        </p:txBody>
      </p:sp>
      <p:pic>
        <p:nvPicPr>
          <p:cNvPr id="5124" name="Picture 1031" descr="3"/>
          <p:cNvPicPr>
            <a:picLocks noChangeAspect="1" noChangeArrowheads="1"/>
          </p:cNvPicPr>
          <p:nvPr/>
        </p:nvPicPr>
        <p:blipFill>
          <a:blip r:embed="rId2"/>
          <a:srcRect/>
          <a:stretch>
            <a:fillRect/>
          </a:stretch>
        </p:blipFill>
        <p:spPr bwMode="auto">
          <a:xfrm>
            <a:off x="533400" y="4343400"/>
            <a:ext cx="3962400" cy="2057400"/>
          </a:xfrm>
          <a:prstGeom prst="rect">
            <a:avLst/>
          </a:prstGeom>
          <a:noFill/>
          <a:ln w="9525">
            <a:noFill/>
            <a:miter lim="800000"/>
            <a:headEnd/>
            <a:tailEnd/>
          </a:ln>
        </p:spPr>
      </p:pic>
      <p:pic>
        <p:nvPicPr>
          <p:cNvPr id="5125" name="Picture 1032" descr="4"/>
          <p:cNvPicPr>
            <a:picLocks noChangeAspect="1" noChangeArrowheads="1"/>
          </p:cNvPicPr>
          <p:nvPr/>
        </p:nvPicPr>
        <p:blipFill>
          <a:blip r:embed="rId3"/>
          <a:srcRect/>
          <a:stretch>
            <a:fillRect/>
          </a:stretch>
        </p:blipFill>
        <p:spPr bwMode="auto">
          <a:xfrm>
            <a:off x="4648200" y="4343400"/>
            <a:ext cx="3886200" cy="2057400"/>
          </a:xfrm>
          <a:prstGeom prst="rect">
            <a:avLst/>
          </a:prstGeom>
          <a:noFill/>
          <a:ln w="9525">
            <a:noFill/>
            <a:miter lim="800000"/>
            <a:headEnd/>
            <a:tailEnd/>
          </a:ln>
        </p:spPr>
      </p:pic>
      <p:sp>
        <p:nvSpPr>
          <p:cNvPr id="5126" name="Text Box 1033"/>
          <p:cNvSpPr txBox="1">
            <a:spLocks noChangeArrowheads="1"/>
          </p:cNvSpPr>
          <p:nvPr/>
        </p:nvSpPr>
        <p:spPr bwMode="auto">
          <a:xfrm>
            <a:off x="3736975" y="6381750"/>
            <a:ext cx="1039813" cy="400050"/>
          </a:xfrm>
          <a:prstGeom prst="rect">
            <a:avLst/>
          </a:prstGeom>
          <a:noFill/>
          <a:ln w="9525">
            <a:noFill/>
            <a:miter lim="800000"/>
            <a:headEnd/>
            <a:tailEnd/>
          </a:ln>
        </p:spPr>
        <p:txBody>
          <a:bodyPr wrap="none">
            <a:spAutoFit/>
          </a:bodyPr>
          <a:lstStyle/>
          <a:p>
            <a:pPr>
              <a:buFont typeface="Wingdings" pitchFamily="2" charset="2"/>
              <a:buNone/>
            </a:pPr>
            <a:r>
              <a:rPr lang="en-US" b="1">
                <a:latin typeface="Arial" charset="0"/>
              </a:rPr>
              <a:t>Hình 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1371600" y="685800"/>
            <a:ext cx="6477000" cy="579438"/>
          </a:xfrm>
          <a:prstGeom prst="rect">
            <a:avLst/>
          </a:prstGeom>
          <a:noFill/>
          <a:ln w="9525">
            <a:noFill/>
            <a:miter lim="800000"/>
            <a:headEnd/>
            <a:tailEnd/>
          </a:ln>
        </p:spPr>
        <p:txBody>
          <a:bodyPr>
            <a:spAutoFit/>
          </a:bodyPr>
          <a:lstStyle/>
          <a:p>
            <a:pPr algn="ctr">
              <a:buFont typeface="Wingdings" pitchFamily="2" charset="2"/>
              <a:buNone/>
            </a:pPr>
            <a:r>
              <a:rPr lang="en-US" sz="3200" b="1">
                <a:latin typeface="Arial" charset="0"/>
              </a:rPr>
              <a:t>ĐÍNH KHUY HAI LỖ</a:t>
            </a:r>
          </a:p>
        </p:txBody>
      </p:sp>
      <p:sp>
        <p:nvSpPr>
          <p:cNvPr id="6147" name="Text Box 3"/>
          <p:cNvSpPr txBox="1">
            <a:spLocks noChangeArrowheads="1"/>
          </p:cNvSpPr>
          <p:nvPr/>
        </p:nvSpPr>
        <p:spPr bwMode="auto">
          <a:xfrm>
            <a:off x="152400" y="2166938"/>
            <a:ext cx="4343400" cy="4494212"/>
          </a:xfrm>
          <a:prstGeom prst="rect">
            <a:avLst/>
          </a:prstGeom>
          <a:noFill/>
          <a:ln w="9525">
            <a:noFill/>
            <a:miter lim="800000"/>
            <a:headEnd/>
            <a:tailEnd/>
          </a:ln>
        </p:spPr>
        <p:txBody>
          <a:bodyPr>
            <a:spAutoFit/>
          </a:bodyPr>
          <a:lstStyle/>
          <a:p>
            <a:pPr marL="457200" indent="-457200">
              <a:buSzTx/>
              <a:buFont typeface="Wingdings" pitchFamily="2" charset="2"/>
              <a:buAutoNum type="arabicPeriod" startAt="2"/>
            </a:pPr>
            <a:r>
              <a:rPr lang="en-US" sz="2200" b="1">
                <a:latin typeface="Arial" charset="0"/>
              </a:rPr>
              <a:t>Đính khuy vào các điểm vạch dấu.</a:t>
            </a:r>
            <a:br>
              <a:rPr lang="en-US" sz="2200" b="1">
                <a:latin typeface="Arial" charset="0"/>
              </a:rPr>
            </a:br>
            <a:r>
              <a:rPr lang="en-US" sz="2200" b="1">
                <a:latin typeface="Arial" charset="0"/>
              </a:rPr>
              <a:t>a) Chuẩn bị đính khuy.</a:t>
            </a:r>
            <a:br>
              <a:rPr lang="en-US" sz="2200" b="1">
                <a:latin typeface="Arial" charset="0"/>
              </a:rPr>
            </a:br>
            <a:r>
              <a:rPr lang="en-US" sz="2200">
                <a:latin typeface="Arial" charset="0"/>
              </a:rPr>
              <a:t>- Cắt một đoạn chỉ dài khoảng 50cm. Xâu chỉ vào kim. Kéo hai đầu chỉ bằng nhau và vê nút chỉ.</a:t>
            </a:r>
            <a:br>
              <a:rPr lang="en-US" sz="2200">
                <a:latin typeface="Arial" charset="0"/>
              </a:rPr>
            </a:br>
            <a:r>
              <a:rPr lang="en-US" sz="2200">
                <a:latin typeface="Arial" charset="0"/>
              </a:rPr>
              <a:t>- Đặt tâm khuy vào điểm A, hai lỗ khuy nằm ngang trên đường vạch dấu. dùng ngón tay cái và ngón tay trỏ của tay trái giữ cố định khuy (hình 3)</a:t>
            </a:r>
          </a:p>
        </p:txBody>
      </p:sp>
      <p:pic>
        <p:nvPicPr>
          <p:cNvPr id="6148" name="Picture 11" descr="5"/>
          <p:cNvPicPr>
            <a:picLocks noChangeAspect="1" noChangeArrowheads="1"/>
          </p:cNvPicPr>
          <p:nvPr/>
        </p:nvPicPr>
        <p:blipFill>
          <a:blip r:embed="rId2"/>
          <a:srcRect/>
          <a:stretch>
            <a:fillRect/>
          </a:stretch>
        </p:blipFill>
        <p:spPr bwMode="auto">
          <a:xfrm>
            <a:off x="5029200" y="2219325"/>
            <a:ext cx="3733800" cy="3038475"/>
          </a:xfrm>
          <a:prstGeom prst="rect">
            <a:avLst/>
          </a:prstGeom>
          <a:noFill/>
          <a:ln w="9525">
            <a:noFill/>
            <a:miter lim="800000"/>
            <a:headEnd/>
            <a:tailEnd/>
          </a:ln>
        </p:spPr>
      </p:pic>
      <p:sp>
        <p:nvSpPr>
          <p:cNvPr id="6149" name="Text Box 12"/>
          <p:cNvSpPr txBox="1">
            <a:spLocks noChangeArrowheads="1"/>
          </p:cNvSpPr>
          <p:nvPr/>
        </p:nvSpPr>
        <p:spPr bwMode="auto">
          <a:xfrm>
            <a:off x="4876800" y="5576888"/>
            <a:ext cx="3971925" cy="400050"/>
          </a:xfrm>
          <a:prstGeom prst="rect">
            <a:avLst/>
          </a:prstGeom>
          <a:noFill/>
          <a:ln w="9525">
            <a:noFill/>
            <a:miter lim="800000"/>
            <a:headEnd/>
            <a:tailEnd/>
          </a:ln>
        </p:spPr>
        <p:txBody>
          <a:bodyPr wrap="none">
            <a:spAutoFit/>
          </a:bodyPr>
          <a:lstStyle/>
          <a:p>
            <a:pPr>
              <a:buFont typeface="Wingdings" pitchFamily="2" charset="2"/>
              <a:buNone/>
            </a:pPr>
            <a:r>
              <a:rPr lang="en-US" b="1">
                <a:latin typeface="Arial" charset="0"/>
              </a:rPr>
              <a:t>Hình 3:</a:t>
            </a:r>
            <a:r>
              <a:rPr lang="en-US">
                <a:latin typeface="Arial" charset="0"/>
              </a:rPr>
              <a:t> Giữ khuy để đính vào vải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1371600" y="685800"/>
            <a:ext cx="6477000" cy="579438"/>
          </a:xfrm>
          <a:prstGeom prst="rect">
            <a:avLst/>
          </a:prstGeom>
          <a:noFill/>
          <a:ln w="9525">
            <a:noFill/>
            <a:miter lim="800000"/>
            <a:headEnd/>
            <a:tailEnd/>
          </a:ln>
        </p:spPr>
        <p:txBody>
          <a:bodyPr>
            <a:spAutoFit/>
          </a:bodyPr>
          <a:lstStyle/>
          <a:p>
            <a:pPr algn="ctr">
              <a:buFont typeface="Wingdings" pitchFamily="2" charset="2"/>
              <a:buNone/>
            </a:pPr>
            <a:r>
              <a:rPr lang="en-US" sz="3200" b="1">
                <a:latin typeface="Arial" charset="0"/>
              </a:rPr>
              <a:t>ĐÍNH KHUY HAI LỖ</a:t>
            </a:r>
          </a:p>
        </p:txBody>
      </p:sp>
      <p:sp>
        <p:nvSpPr>
          <p:cNvPr id="7171" name="Text Box 3"/>
          <p:cNvSpPr txBox="1">
            <a:spLocks noChangeArrowheads="1"/>
          </p:cNvSpPr>
          <p:nvPr/>
        </p:nvSpPr>
        <p:spPr bwMode="auto">
          <a:xfrm>
            <a:off x="152400" y="2166938"/>
            <a:ext cx="3810000" cy="3544887"/>
          </a:xfrm>
          <a:prstGeom prst="rect">
            <a:avLst/>
          </a:prstGeom>
          <a:noFill/>
          <a:ln w="9525">
            <a:noFill/>
            <a:miter lim="800000"/>
            <a:headEnd/>
            <a:tailEnd/>
          </a:ln>
        </p:spPr>
        <p:txBody>
          <a:bodyPr>
            <a:spAutoFit/>
          </a:bodyPr>
          <a:lstStyle/>
          <a:p>
            <a:pPr marL="457200" indent="-457200">
              <a:buSzTx/>
              <a:buFont typeface="Wingdings" pitchFamily="2" charset="2"/>
              <a:buNone/>
            </a:pPr>
            <a:r>
              <a:rPr lang="en-US" sz="2200" b="1">
                <a:latin typeface="Arial" charset="0"/>
              </a:rPr>
              <a:t>b) Đính khuy.</a:t>
            </a:r>
            <a:br>
              <a:rPr lang="en-US" sz="2200" b="1">
                <a:latin typeface="Arial" charset="0"/>
              </a:rPr>
            </a:br>
            <a:r>
              <a:rPr lang="en-US" sz="2200">
                <a:latin typeface="Arial" charset="0"/>
              </a:rPr>
              <a:t>- Lên kim từ dưới vải qua lỗ khuy thứ nhất. Kéo chỉ lên cho chỉ sát vào mặt vải (hình 4a)</a:t>
            </a:r>
          </a:p>
          <a:p>
            <a:pPr marL="457200" indent="-457200">
              <a:buSzTx/>
              <a:buFont typeface="Wingdings" pitchFamily="2" charset="2"/>
              <a:buNone/>
            </a:pPr>
            <a:r>
              <a:rPr lang="en-US" sz="2200">
                <a:latin typeface="Arial" charset="0"/>
              </a:rPr>
              <a:t>	-Xuống kim qua lỗ khuy thứ hai và lớp vải dưới lỗ khuy (hình 4b). Rút chỉ.</a:t>
            </a:r>
            <a:br>
              <a:rPr lang="en-US" sz="2200">
                <a:latin typeface="Arial" charset="0"/>
              </a:rPr>
            </a:br>
            <a:r>
              <a:rPr lang="en-US" sz="2200">
                <a:latin typeface="Arial" charset="0"/>
              </a:rPr>
              <a:t>- Tiếp tục lên kim, xuống kim 4-5 lần như vậy.</a:t>
            </a:r>
          </a:p>
        </p:txBody>
      </p:sp>
      <p:pic>
        <p:nvPicPr>
          <p:cNvPr id="7172" name="Picture 6" descr="6"/>
          <p:cNvPicPr>
            <a:picLocks noChangeAspect="1" noChangeArrowheads="1"/>
          </p:cNvPicPr>
          <p:nvPr/>
        </p:nvPicPr>
        <p:blipFill>
          <a:blip r:embed="rId2"/>
          <a:srcRect/>
          <a:stretch>
            <a:fillRect/>
          </a:stretch>
        </p:blipFill>
        <p:spPr bwMode="auto">
          <a:xfrm>
            <a:off x="5334000" y="1447800"/>
            <a:ext cx="3352800" cy="2532063"/>
          </a:xfrm>
          <a:prstGeom prst="rect">
            <a:avLst/>
          </a:prstGeom>
          <a:noFill/>
          <a:ln w="9525">
            <a:noFill/>
            <a:miter lim="800000"/>
            <a:headEnd/>
            <a:tailEnd/>
          </a:ln>
        </p:spPr>
      </p:pic>
      <p:pic>
        <p:nvPicPr>
          <p:cNvPr id="7173" name="Picture 7" descr="7"/>
          <p:cNvPicPr>
            <a:picLocks noChangeAspect="1" noChangeArrowheads="1"/>
          </p:cNvPicPr>
          <p:nvPr/>
        </p:nvPicPr>
        <p:blipFill>
          <a:blip r:embed="rId3"/>
          <a:srcRect/>
          <a:stretch>
            <a:fillRect/>
          </a:stretch>
        </p:blipFill>
        <p:spPr bwMode="auto">
          <a:xfrm>
            <a:off x="5334000" y="4038600"/>
            <a:ext cx="3352800" cy="2266950"/>
          </a:xfrm>
          <a:prstGeom prst="rect">
            <a:avLst/>
          </a:prstGeom>
          <a:noFill/>
          <a:ln w="9525">
            <a:noFill/>
            <a:miter lim="800000"/>
            <a:headEnd/>
            <a:tailEnd/>
          </a:ln>
        </p:spPr>
      </p:pic>
      <p:sp>
        <p:nvSpPr>
          <p:cNvPr id="7174" name="Text Box 8"/>
          <p:cNvSpPr txBox="1">
            <a:spLocks noChangeArrowheads="1"/>
          </p:cNvSpPr>
          <p:nvPr/>
        </p:nvSpPr>
        <p:spPr bwMode="auto">
          <a:xfrm>
            <a:off x="2971800" y="5867400"/>
            <a:ext cx="2286000" cy="396875"/>
          </a:xfrm>
          <a:prstGeom prst="rect">
            <a:avLst/>
          </a:prstGeom>
          <a:noFill/>
          <a:ln w="9525">
            <a:noFill/>
            <a:miter lim="800000"/>
            <a:headEnd/>
            <a:tailEnd/>
          </a:ln>
        </p:spPr>
        <p:txBody>
          <a:bodyPr>
            <a:spAutoFit/>
          </a:bodyPr>
          <a:lstStyle/>
          <a:p>
            <a:pPr>
              <a:spcBef>
                <a:spcPct val="50000"/>
              </a:spcBef>
              <a:buFont typeface="Wingdings" pitchFamily="2" charset="2"/>
              <a:buNone/>
            </a:pPr>
            <a:r>
              <a:rPr lang="en-US">
                <a:latin typeface="Arial" charset="0"/>
              </a:rPr>
              <a:t>Hình 4: Đính khuy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1371600" y="685800"/>
            <a:ext cx="6477000" cy="579438"/>
          </a:xfrm>
          <a:prstGeom prst="rect">
            <a:avLst/>
          </a:prstGeom>
          <a:noFill/>
          <a:ln w="9525">
            <a:noFill/>
            <a:miter lim="800000"/>
            <a:headEnd/>
            <a:tailEnd/>
          </a:ln>
        </p:spPr>
        <p:txBody>
          <a:bodyPr>
            <a:spAutoFit/>
          </a:bodyPr>
          <a:lstStyle/>
          <a:p>
            <a:pPr algn="ctr">
              <a:buFont typeface="Wingdings" pitchFamily="2" charset="2"/>
              <a:buNone/>
            </a:pPr>
            <a:r>
              <a:rPr lang="en-US" sz="3200" b="1">
                <a:latin typeface="Arial" charset="0"/>
              </a:rPr>
              <a:t>ĐÍNH KHUY HAI LỖ</a:t>
            </a:r>
          </a:p>
        </p:txBody>
      </p:sp>
      <p:sp>
        <p:nvSpPr>
          <p:cNvPr id="8195" name="Text Box 3"/>
          <p:cNvSpPr txBox="1">
            <a:spLocks noChangeArrowheads="1"/>
          </p:cNvSpPr>
          <p:nvPr/>
        </p:nvSpPr>
        <p:spPr bwMode="auto">
          <a:xfrm>
            <a:off x="152400" y="1600200"/>
            <a:ext cx="8839200" cy="1852613"/>
          </a:xfrm>
          <a:prstGeom prst="rect">
            <a:avLst/>
          </a:prstGeom>
          <a:noFill/>
          <a:ln w="9525">
            <a:noFill/>
            <a:miter lim="800000"/>
            <a:headEnd/>
            <a:tailEnd/>
          </a:ln>
        </p:spPr>
        <p:txBody>
          <a:bodyPr>
            <a:spAutoFit/>
          </a:bodyPr>
          <a:lstStyle/>
          <a:p>
            <a:pPr marL="457200" indent="-457200">
              <a:buSzTx/>
              <a:buFont typeface="Wingdings" pitchFamily="2" charset="2"/>
              <a:buNone/>
            </a:pPr>
            <a:r>
              <a:rPr lang="en-US" sz="2200" b="1">
                <a:latin typeface="Arial" charset="0"/>
              </a:rPr>
              <a:t>c) Quấn chỉ quanh chân khuy.</a:t>
            </a:r>
            <a:br>
              <a:rPr lang="en-US" sz="2200" b="1">
                <a:latin typeface="Arial" charset="0"/>
              </a:rPr>
            </a:br>
            <a:r>
              <a:rPr lang="en-US" sz="2200">
                <a:latin typeface="Arial" charset="0"/>
              </a:rPr>
              <a:t>- Lên kim qua 2 lượt vải ở sát chân khuy nhưng không qua lỗ khuy (hình 5a). Kéo chỉ lên.</a:t>
            </a:r>
          </a:p>
          <a:p>
            <a:pPr marL="457200" indent="-457200">
              <a:buSzTx/>
              <a:buFont typeface="Wingdings" pitchFamily="2" charset="2"/>
              <a:buNone/>
            </a:pPr>
            <a:r>
              <a:rPr lang="en-US" sz="2200">
                <a:latin typeface="Arial" charset="0"/>
              </a:rPr>
              <a:t>	- Quấn 3-4 vòng chỉ quanh đường kim khâu ở giữa khuy và vải (hay còn gọi là chân khuy) (hình 5b). </a:t>
            </a:r>
          </a:p>
        </p:txBody>
      </p:sp>
      <p:pic>
        <p:nvPicPr>
          <p:cNvPr id="8196" name="Picture 7" descr="8"/>
          <p:cNvPicPr>
            <a:picLocks noChangeAspect="1" noChangeArrowheads="1"/>
          </p:cNvPicPr>
          <p:nvPr/>
        </p:nvPicPr>
        <p:blipFill>
          <a:blip r:embed="rId2"/>
          <a:srcRect/>
          <a:stretch>
            <a:fillRect/>
          </a:stretch>
        </p:blipFill>
        <p:spPr bwMode="auto">
          <a:xfrm>
            <a:off x="533400" y="3571875"/>
            <a:ext cx="3276600" cy="2905125"/>
          </a:xfrm>
          <a:prstGeom prst="rect">
            <a:avLst/>
          </a:prstGeom>
          <a:noFill/>
          <a:ln w="9525">
            <a:noFill/>
            <a:miter lim="800000"/>
            <a:headEnd/>
            <a:tailEnd/>
          </a:ln>
        </p:spPr>
      </p:pic>
      <p:pic>
        <p:nvPicPr>
          <p:cNvPr id="8197" name="Picture 8" descr="9"/>
          <p:cNvPicPr>
            <a:picLocks noChangeAspect="1" noChangeArrowheads="1"/>
          </p:cNvPicPr>
          <p:nvPr/>
        </p:nvPicPr>
        <p:blipFill>
          <a:blip r:embed="rId3"/>
          <a:srcRect/>
          <a:stretch>
            <a:fillRect/>
          </a:stretch>
        </p:blipFill>
        <p:spPr bwMode="auto">
          <a:xfrm>
            <a:off x="5181600" y="3200400"/>
            <a:ext cx="3276600" cy="2784475"/>
          </a:xfrm>
          <a:prstGeom prst="rect">
            <a:avLst/>
          </a:prstGeom>
          <a:noFill/>
          <a:ln w="9525">
            <a:noFill/>
            <a:miter lim="800000"/>
            <a:headEnd/>
            <a:tailEnd/>
          </a:ln>
        </p:spPr>
      </p:pic>
      <p:sp>
        <p:nvSpPr>
          <p:cNvPr id="8198" name="Text Box 9"/>
          <p:cNvSpPr txBox="1">
            <a:spLocks noChangeArrowheads="1"/>
          </p:cNvSpPr>
          <p:nvPr/>
        </p:nvSpPr>
        <p:spPr bwMode="auto">
          <a:xfrm>
            <a:off x="3763963" y="6156325"/>
            <a:ext cx="4159250" cy="400050"/>
          </a:xfrm>
          <a:prstGeom prst="rect">
            <a:avLst/>
          </a:prstGeom>
          <a:noFill/>
          <a:ln w="9525">
            <a:noFill/>
            <a:miter lim="800000"/>
            <a:headEnd/>
            <a:tailEnd/>
          </a:ln>
        </p:spPr>
        <p:txBody>
          <a:bodyPr wrap="none">
            <a:spAutoFit/>
          </a:bodyPr>
          <a:lstStyle/>
          <a:p>
            <a:pPr>
              <a:buFont typeface="Wingdings" pitchFamily="2" charset="2"/>
              <a:buNone/>
            </a:pPr>
            <a:r>
              <a:rPr lang="en-US" b="1">
                <a:latin typeface="Arial" charset="0"/>
              </a:rPr>
              <a:t>Hình 5</a:t>
            </a:r>
            <a:r>
              <a:rPr lang="en-US">
                <a:latin typeface="Arial" charset="0"/>
              </a:rPr>
              <a:t>: Quấn chỉ quanh chân khuy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371600" y="685800"/>
            <a:ext cx="6477000" cy="579438"/>
          </a:xfrm>
          <a:prstGeom prst="rect">
            <a:avLst/>
          </a:prstGeom>
          <a:noFill/>
          <a:ln w="9525">
            <a:noFill/>
            <a:miter lim="800000"/>
            <a:headEnd/>
            <a:tailEnd/>
          </a:ln>
        </p:spPr>
        <p:txBody>
          <a:bodyPr>
            <a:spAutoFit/>
          </a:bodyPr>
          <a:lstStyle/>
          <a:p>
            <a:pPr algn="ctr">
              <a:buFont typeface="Wingdings" pitchFamily="2" charset="2"/>
              <a:buNone/>
            </a:pPr>
            <a:r>
              <a:rPr lang="en-US" sz="3200" b="1">
                <a:latin typeface="Arial" charset="0"/>
              </a:rPr>
              <a:t>ĐÍNH KHUY HAI LỖ</a:t>
            </a:r>
          </a:p>
        </p:txBody>
      </p:sp>
      <p:sp>
        <p:nvSpPr>
          <p:cNvPr id="9219" name="Text Box 3"/>
          <p:cNvSpPr txBox="1">
            <a:spLocks noChangeArrowheads="1"/>
          </p:cNvSpPr>
          <p:nvPr/>
        </p:nvSpPr>
        <p:spPr bwMode="auto">
          <a:xfrm>
            <a:off x="152400" y="1600200"/>
            <a:ext cx="3962400" cy="2462213"/>
          </a:xfrm>
          <a:prstGeom prst="rect">
            <a:avLst/>
          </a:prstGeom>
          <a:noFill/>
          <a:ln w="9525">
            <a:noFill/>
            <a:miter lim="800000"/>
            <a:headEnd/>
            <a:tailEnd/>
          </a:ln>
        </p:spPr>
        <p:txBody>
          <a:bodyPr>
            <a:spAutoFit/>
          </a:bodyPr>
          <a:lstStyle/>
          <a:p>
            <a:pPr marL="457200" indent="-457200">
              <a:buSzTx/>
              <a:buFont typeface="Wingdings" pitchFamily="2" charset="2"/>
              <a:buNone/>
            </a:pPr>
            <a:r>
              <a:rPr lang="en-US" sz="2200" b="1">
                <a:latin typeface="Arial" charset="0"/>
              </a:rPr>
              <a:t>d) Kết thúc đính  chân khuy (hinh 6)</a:t>
            </a:r>
            <a:br>
              <a:rPr lang="en-US" sz="2200" b="1">
                <a:latin typeface="Arial" charset="0"/>
              </a:rPr>
            </a:br>
            <a:r>
              <a:rPr lang="en-US" sz="2200">
                <a:latin typeface="Arial" charset="0"/>
              </a:rPr>
              <a:t>- Xuống kim.</a:t>
            </a:r>
            <a:br>
              <a:rPr lang="en-US" sz="2200">
                <a:latin typeface="Arial" charset="0"/>
              </a:rPr>
            </a:br>
            <a:r>
              <a:rPr lang="en-US" sz="2200">
                <a:latin typeface="Arial" charset="0"/>
              </a:rPr>
              <a:t>- Lật vải và kéo chỉ qua mặt trái. Luồn kim qua mũi khâu để thắt nút chỉ.</a:t>
            </a:r>
            <a:br>
              <a:rPr lang="en-US" sz="2200">
                <a:latin typeface="Arial" charset="0"/>
              </a:rPr>
            </a:br>
            <a:r>
              <a:rPr lang="en-US" sz="2200">
                <a:latin typeface="Arial" charset="0"/>
              </a:rPr>
              <a:t>- Cắt chỉ.</a:t>
            </a:r>
          </a:p>
        </p:txBody>
      </p:sp>
      <p:pic>
        <p:nvPicPr>
          <p:cNvPr id="9220" name="Picture 7" descr="10"/>
          <p:cNvPicPr>
            <a:picLocks noChangeAspect="1" noChangeArrowheads="1"/>
          </p:cNvPicPr>
          <p:nvPr/>
        </p:nvPicPr>
        <p:blipFill>
          <a:blip r:embed="rId2"/>
          <a:srcRect/>
          <a:stretch>
            <a:fillRect/>
          </a:stretch>
        </p:blipFill>
        <p:spPr bwMode="auto">
          <a:xfrm>
            <a:off x="4343400" y="1752600"/>
            <a:ext cx="4445000" cy="3022600"/>
          </a:xfrm>
          <a:prstGeom prst="rect">
            <a:avLst/>
          </a:prstGeom>
          <a:noFill/>
          <a:ln w="9525">
            <a:noFill/>
            <a:miter lim="800000"/>
            <a:headEnd/>
            <a:tailEnd/>
          </a:ln>
        </p:spPr>
      </p:pic>
      <p:sp>
        <p:nvSpPr>
          <p:cNvPr id="9221" name="Text Box 8"/>
          <p:cNvSpPr txBox="1">
            <a:spLocks noChangeArrowheads="1"/>
          </p:cNvSpPr>
          <p:nvPr/>
        </p:nvSpPr>
        <p:spPr bwMode="auto">
          <a:xfrm>
            <a:off x="533400" y="4419600"/>
            <a:ext cx="3810000" cy="1108075"/>
          </a:xfrm>
          <a:prstGeom prst="rect">
            <a:avLst/>
          </a:prstGeom>
          <a:noFill/>
          <a:ln w="9525">
            <a:noFill/>
            <a:miter lim="800000"/>
            <a:headEnd/>
            <a:tailEnd/>
          </a:ln>
        </p:spPr>
        <p:txBody>
          <a:bodyPr>
            <a:spAutoFit/>
          </a:bodyPr>
          <a:lstStyle/>
          <a:p>
            <a:pPr>
              <a:buFont typeface="Wingdings" pitchFamily="2" charset="2"/>
              <a:buNone/>
            </a:pPr>
            <a:r>
              <a:rPr lang="en-US" sz="2200" i="1">
                <a:latin typeface="Arial" charset="0"/>
              </a:rPr>
              <a:t>Em hãy so sánh cách kết thúc đính khuy  với cách kết thúc đường khâu.</a:t>
            </a:r>
          </a:p>
        </p:txBody>
      </p:sp>
      <p:sp>
        <p:nvSpPr>
          <p:cNvPr id="9222" name="Text Box 9"/>
          <p:cNvSpPr txBox="1">
            <a:spLocks noChangeArrowheads="1"/>
          </p:cNvSpPr>
          <p:nvPr/>
        </p:nvSpPr>
        <p:spPr bwMode="auto">
          <a:xfrm>
            <a:off x="4724400" y="5181600"/>
            <a:ext cx="3810000" cy="427038"/>
          </a:xfrm>
          <a:prstGeom prst="rect">
            <a:avLst/>
          </a:prstGeom>
          <a:noFill/>
          <a:ln w="9525">
            <a:noFill/>
            <a:miter lim="800000"/>
            <a:headEnd/>
            <a:tailEnd/>
          </a:ln>
        </p:spPr>
        <p:txBody>
          <a:bodyPr>
            <a:spAutoFit/>
          </a:bodyPr>
          <a:lstStyle/>
          <a:p>
            <a:pPr>
              <a:buFont typeface="Wingdings" pitchFamily="2" charset="2"/>
              <a:buNone/>
            </a:pPr>
            <a:r>
              <a:rPr lang="en-US" sz="2200" b="1">
                <a:latin typeface="Arial" charset="0"/>
              </a:rPr>
              <a:t>Hình 6: </a:t>
            </a:r>
            <a:r>
              <a:rPr lang="en-US" sz="2200" i="1">
                <a:latin typeface="Arial" charset="0"/>
              </a:rPr>
              <a:t>Kết thúc đính khuy</a:t>
            </a:r>
            <a:endParaRPr lang="en-US" sz="2200" b="1">
              <a:latin typeface="Arial"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1371600" y="685800"/>
            <a:ext cx="6477000" cy="579438"/>
          </a:xfrm>
          <a:prstGeom prst="rect">
            <a:avLst/>
          </a:prstGeom>
          <a:noFill/>
          <a:ln w="9525">
            <a:noFill/>
            <a:miter lim="800000"/>
            <a:headEnd/>
            <a:tailEnd/>
          </a:ln>
        </p:spPr>
        <p:txBody>
          <a:bodyPr>
            <a:spAutoFit/>
          </a:bodyPr>
          <a:lstStyle/>
          <a:p>
            <a:pPr algn="ctr">
              <a:buFont typeface="Wingdings" pitchFamily="2" charset="2"/>
              <a:buNone/>
            </a:pPr>
            <a:r>
              <a:rPr lang="en-US" sz="3200" b="1">
                <a:latin typeface="Arial" charset="0"/>
              </a:rPr>
              <a:t>ĐÍNH KHUY HAI LỖ</a:t>
            </a:r>
          </a:p>
        </p:txBody>
      </p:sp>
      <p:sp>
        <p:nvSpPr>
          <p:cNvPr id="10243" name="Text Box 3"/>
          <p:cNvSpPr txBox="1">
            <a:spLocks noChangeArrowheads="1"/>
          </p:cNvSpPr>
          <p:nvPr/>
        </p:nvSpPr>
        <p:spPr bwMode="auto">
          <a:xfrm>
            <a:off x="304800" y="1828800"/>
            <a:ext cx="8839200" cy="2190750"/>
          </a:xfrm>
          <a:prstGeom prst="rect">
            <a:avLst/>
          </a:prstGeom>
          <a:noFill/>
          <a:ln w="9525">
            <a:noFill/>
            <a:miter lim="800000"/>
            <a:headEnd/>
            <a:tailEnd/>
          </a:ln>
        </p:spPr>
        <p:txBody>
          <a:bodyPr>
            <a:spAutoFit/>
          </a:bodyPr>
          <a:lstStyle/>
          <a:p>
            <a:pPr marL="457200" indent="-457200">
              <a:buSzTx/>
              <a:buFont typeface="Wingdings" pitchFamily="2" charset="2"/>
              <a:buAutoNum type="arabicPeriod"/>
            </a:pPr>
            <a:r>
              <a:rPr lang="en-US" sz="2200">
                <a:latin typeface="Arial" charset="0"/>
              </a:rPr>
              <a:t>Đính  khuy hai lỗ được thực hiện thei hai bước:</a:t>
            </a:r>
            <a:br>
              <a:rPr lang="en-US" sz="2200">
                <a:latin typeface="Arial" charset="0"/>
              </a:rPr>
            </a:br>
            <a:r>
              <a:rPr lang="en-US" sz="2200">
                <a:latin typeface="Arial" charset="0"/>
              </a:rPr>
              <a:t>- Vạch dấu các điểm đính khuy trên vải.</a:t>
            </a:r>
            <a:br>
              <a:rPr lang="en-US" sz="2200">
                <a:latin typeface="Arial" charset="0"/>
              </a:rPr>
            </a:br>
            <a:r>
              <a:rPr lang="en-US" sz="2200">
                <a:latin typeface="Arial" charset="0"/>
              </a:rPr>
              <a:t>- Đính khuy vào các điểm vạch khuy.</a:t>
            </a:r>
          </a:p>
          <a:p>
            <a:pPr marL="457200" indent="-457200">
              <a:buSzTx/>
              <a:buFont typeface="Wingdings" pitchFamily="2" charset="2"/>
              <a:buAutoNum type="arabicPeriod"/>
            </a:pPr>
            <a:r>
              <a:rPr lang="en-US" sz="2200">
                <a:latin typeface="Arial" charset="0"/>
              </a:rPr>
              <a:t>Khi đính khuy 2 lỗ cần lên kim khuy qua một lỗ khuy và xuống kim qua một lỗ khuy còn lại 4-5 lần. Sau đó quấn chỉ quanh chan khuy và nút chỉ.</a:t>
            </a:r>
          </a:p>
        </p:txBody>
      </p:sp>
      <p:sp>
        <p:nvSpPr>
          <p:cNvPr id="10244" name="Text Box 7"/>
          <p:cNvSpPr txBox="1">
            <a:spLocks noChangeArrowheads="1"/>
          </p:cNvSpPr>
          <p:nvPr/>
        </p:nvSpPr>
        <p:spPr bwMode="auto">
          <a:xfrm>
            <a:off x="1531938" y="1309688"/>
            <a:ext cx="1576387" cy="523875"/>
          </a:xfrm>
          <a:prstGeom prst="rect">
            <a:avLst/>
          </a:prstGeom>
          <a:noFill/>
          <a:ln w="9525">
            <a:noFill/>
            <a:miter lim="800000"/>
            <a:headEnd/>
            <a:tailEnd/>
          </a:ln>
        </p:spPr>
        <p:txBody>
          <a:bodyPr wrap="none">
            <a:spAutoFit/>
          </a:bodyPr>
          <a:lstStyle/>
          <a:p>
            <a:pPr>
              <a:buFont typeface="Wingdings" pitchFamily="2" charset="2"/>
              <a:buNone/>
            </a:pPr>
            <a:r>
              <a:rPr lang="en-US" sz="2800" b="1">
                <a:solidFill>
                  <a:srgbClr val="009999"/>
                </a:solidFill>
                <a:latin typeface="Arial" charset="0"/>
              </a:rPr>
              <a:t>Ghi nhớ</a:t>
            </a:r>
          </a:p>
        </p:txBody>
      </p:sp>
      <p:sp>
        <p:nvSpPr>
          <p:cNvPr id="10245" name="Text Box 8"/>
          <p:cNvSpPr txBox="1">
            <a:spLocks noChangeArrowheads="1"/>
          </p:cNvSpPr>
          <p:nvPr/>
        </p:nvSpPr>
        <p:spPr bwMode="auto">
          <a:xfrm>
            <a:off x="2057400" y="3657600"/>
            <a:ext cx="1501775" cy="523875"/>
          </a:xfrm>
          <a:prstGeom prst="rect">
            <a:avLst/>
          </a:prstGeom>
          <a:noFill/>
          <a:ln w="9525">
            <a:noFill/>
            <a:miter lim="800000"/>
            <a:headEnd/>
            <a:tailEnd/>
          </a:ln>
        </p:spPr>
        <p:txBody>
          <a:bodyPr wrap="none">
            <a:spAutoFit/>
          </a:bodyPr>
          <a:lstStyle/>
          <a:p>
            <a:pPr>
              <a:buFont typeface="Wingdings" pitchFamily="2" charset="2"/>
              <a:buNone/>
            </a:pPr>
            <a:r>
              <a:rPr lang="en-US" sz="2800" b="1">
                <a:solidFill>
                  <a:srgbClr val="009999"/>
                </a:solidFill>
                <a:latin typeface="Arial" charset="0"/>
              </a:rPr>
              <a:t>Câu hỏi</a:t>
            </a:r>
          </a:p>
        </p:txBody>
      </p:sp>
      <p:sp>
        <p:nvSpPr>
          <p:cNvPr id="10246" name="Text Box 9"/>
          <p:cNvSpPr txBox="1">
            <a:spLocks noChangeArrowheads="1"/>
          </p:cNvSpPr>
          <p:nvPr/>
        </p:nvSpPr>
        <p:spPr bwMode="auto">
          <a:xfrm>
            <a:off x="304800" y="4089400"/>
            <a:ext cx="5549900" cy="800100"/>
          </a:xfrm>
          <a:prstGeom prst="rect">
            <a:avLst/>
          </a:prstGeom>
          <a:noFill/>
          <a:ln w="9525">
            <a:noFill/>
            <a:miter lim="800000"/>
            <a:headEnd/>
            <a:tailEnd/>
          </a:ln>
        </p:spPr>
        <p:txBody>
          <a:bodyPr wrap="none">
            <a:spAutoFit/>
          </a:bodyPr>
          <a:lstStyle/>
          <a:p>
            <a:pPr marL="457200" indent="-457200">
              <a:buSzTx/>
              <a:buFont typeface="Wingdings" pitchFamily="2" charset="2"/>
              <a:buAutoNum type="arabicPeriod"/>
            </a:pPr>
            <a:r>
              <a:rPr lang="en-US">
                <a:latin typeface="Arial" charset="0"/>
              </a:rPr>
              <a:t>Vì sao phải nút chỉ khi </a:t>
            </a:r>
            <a:r>
              <a:rPr lang="en-US" sz="2200">
                <a:latin typeface="Arial" charset="0"/>
              </a:rPr>
              <a:t>kết</a:t>
            </a:r>
            <a:r>
              <a:rPr lang="en-US">
                <a:latin typeface="Arial" charset="0"/>
              </a:rPr>
              <a:t> thúc đính khuy ?</a:t>
            </a:r>
          </a:p>
          <a:p>
            <a:pPr marL="457200" indent="-457200">
              <a:buSzTx/>
              <a:buFont typeface="Wingdings" pitchFamily="2" charset="2"/>
              <a:buAutoNum type="arabicPeriod"/>
            </a:pPr>
            <a:r>
              <a:rPr lang="en-US">
                <a:latin typeface="Arial" charset="0"/>
              </a:rPr>
              <a:t>Em hãy nêu cách đính khuy hai lỗ trên vải.</a:t>
            </a:r>
          </a:p>
        </p:txBody>
      </p:sp>
      <p:sp>
        <p:nvSpPr>
          <p:cNvPr id="10247" name="Text Box 10"/>
          <p:cNvSpPr txBox="1">
            <a:spLocks noChangeArrowheads="1"/>
          </p:cNvSpPr>
          <p:nvPr/>
        </p:nvSpPr>
        <p:spPr bwMode="auto">
          <a:xfrm>
            <a:off x="0" y="4953000"/>
            <a:ext cx="9144000" cy="1784350"/>
          </a:xfrm>
          <a:prstGeom prst="rect">
            <a:avLst/>
          </a:prstGeom>
          <a:noFill/>
          <a:ln w="9525">
            <a:noFill/>
            <a:miter lim="800000"/>
            <a:headEnd/>
            <a:tailEnd/>
          </a:ln>
        </p:spPr>
        <p:txBody>
          <a:bodyPr>
            <a:spAutoFit/>
          </a:bodyPr>
          <a:lstStyle/>
          <a:p>
            <a:pPr marL="609600" indent="-609600">
              <a:spcBef>
                <a:spcPct val="50000"/>
              </a:spcBef>
              <a:buSzTx/>
              <a:buFont typeface="Wingdings" pitchFamily="2" charset="2"/>
              <a:buAutoNum type="romanUcPeriod" startAt="3"/>
            </a:pPr>
            <a:r>
              <a:rPr lang="en-US" sz="2200">
                <a:latin typeface="Arial" charset="0"/>
              </a:rPr>
              <a:t> ĐÁNH GIÁ</a:t>
            </a:r>
            <a:br>
              <a:rPr lang="en-US" sz="2200">
                <a:latin typeface="Arial" charset="0"/>
              </a:rPr>
            </a:br>
            <a:r>
              <a:rPr lang="en-US" sz="2200">
                <a:latin typeface="Arial" charset="0"/>
              </a:rPr>
              <a:t>Học sinh tự đánh giá sản phẩm theo các yêu cầu sau:</a:t>
            </a:r>
            <a:br>
              <a:rPr lang="en-US" sz="2200">
                <a:latin typeface="Arial" charset="0"/>
              </a:rPr>
            </a:br>
            <a:r>
              <a:rPr lang="en-US" sz="2200">
                <a:latin typeface="Arial" charset="0"/>
              </a:rPr>
              <a:t>- Đính được 2 khuy đúng các điểm vạch dấu.</a:t>
            </a:r>
            <a:br>
              <a:rPr lang="en-US" sz="2200">
                <a:latin typeface="Arial" charset="0"/>
              </a:rPr>
            </a:br>
            <a:r>
              <a:rPr lang="en-US" sz="2200">
                <a:latin typeface="Arial" charset="0"/>
              </a:rPr>
              <a:t>- Các vòng chỉ quấn quanh chân khuy chặt.</a:t>
            </a:r>
            <a:br>
              <a:rPr lang="en-US" sz="2200">
                <a:latin typeface="Arial" charset="0"/>
              </a:rPr>
            </a:br>
            <a:r>
              <a:rPr lang="en-US" sz="2200">
                <a:latin typeface="Arial" charset="0"/>
              </a:rPr>
              <a:t>- Đường khâu khuy chắc chắn.</a:t>
            </a:r>
          </a:p>
        </p:txBody>
      </p:sp>
    </p:spTree>
  </p:cSld>
  <p:clrMapOvr>
    <a:masterClrMapping/>
  </p:clrMapOvr>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folHlink"/>
          </a:buClr>
          <a:buSzPct val="60000"/>
          <a:buFont typeface="Wingdings" pitchFamily="2" charset="2"/>
          <a:buChar char="n"/>
          <a:tabLst/>
          <a:defRPr kumimoji="0" lang="en-US" sz="20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folHlink"/>
          </a:buClr>
          <a:buSzPct val="60000"/>
          <a:buFont typeface="Wingdings" pitchFamily="2" charset="2"/>
          <a:buChar char="n"/>
          <a:tabLst/>
          <a:defRPr kumimoji="0" lang="en-US" sz="20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729</TotalTime>
  <Words>202</Words>
  <Application>Microsoft PowerPoint</Application>
  <PresentationFormat>On-screen Show (4:3)</PresentationFormat>
  <Paragraphs>35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Blends</vt:lpstr>
      <vt:lpstr>Slide 1</vt:lpstr>
      <vt:lpstr>Slide 2</vt:lpstr>
      <vt:lpstr>Slide 3</vt:lpstr>
      <vt:lpstr>Slide 4</vt:lpstr>
      <vt:lpstr>Slide 5</vt:lpstr>
      <vt:lpstr>Slide 6</vt:lpstr>
      <vt:lpstr>Slide 7</vt:lpstr>
      <vt:lpstr>Slide 8</vt:lpstr>
    </vt:vector>
  </TitlesOfParts>
  <Company>giaoviensangtao.net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SleepingMan</dc:creator>
  <cp:lastModifiedBy>A</cp:lastModifiedBy>
  <cp:revision>110</cp:revision>
  <cp:lastPrinted>1601-01-01T00:00:00Z</cp:lastPrinted>
  <dcterms:created xsi:type="dcterms:W3CDTF">2007-05-02T06:41:29Z</dcterms:created>
  <dcterms:modified xsi:type="dcterms:W3CDTF">2020-09-09T05:34:25Z</dcterms:modified>
</cp:coreProperties>
</file>