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85" r:id="rId2"/>
    <p:sldId id="266" r:id="rId3"/>
    <p:sldId id="267" r:id="rId4"/>
    <p:sldId id="282" r:id="rId5"/>
    <p:sldId id="268" r:id="rId6"/>
    <p:sldId id="284" r:id="rId7"/>
    <p:sldId id="270" r:id="rId8"/>
    <p:sldId id="263" r:id="rId9"/>
    <p:sldId id="261" r:id="rId1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FFFF99"/>
    <a:srgbClr val="DCF062"/>
    <a:srgbClr val="F5F7A7"/>
    <a:srgbClr val="FFFF00"/>
    <a:srgbClr val="000066"/>
    <a:srgbClr val="0000FF"/>
    <a:srgbClr val="FF0066"/>
    <a:srgbClr val="FFFF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3379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3379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3379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CCF6D98-98A5-4761-833E-E2FBF63235EB}"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317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1024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17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17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317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B915CDC-E311-464D-9356-8C894F97E4D9}"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3244850"/>
            <a:ext cx="184150" cy="368300"/>
          </a:xfrm>
          <a:prstGeom prst="rect">
            <a:avLst/>
          </a:prstGeom>
          <a:noFill/>
          <a:ln w="9525">
            <a:noFill/>
            <a:miter lim="800000"/>
            <a:headEnd/>
            <a:tailEnd/>
          </a:ln>
        </p:spPr>
        <p:txBody>
          <a:bodyPr wrap="none" anchor="ctr">
            <a:spAutoFit/>
          </a:bodyPr>
          <a:lstStyle/>
          <a:p>
            <a:endParaRPr lang="en-US"/>
          </a:p>
        </p:txBody>
      </p:sp>
      <p:sp>
        <p:nvSpPr>
          <p:cNvPr id="1027" name="Rectangle 3"/>
          <p:cNvSpPr>
            <a:spLocks noChangeArrowheads="1"/>
          </p:cNvSpPr>
          <p:nvPr/>
        </p:nvSpPr>
        <p:spPr bwMode="auto">
          <a:xfrm>
            <a:off x="152400" y="3397250"/>
            <a:ext cx="184150" cy="368300"/>
          </a:xfrm>
          <a:prstGeom prst="rect">
            <a:avLst/>
          </a:prstGeom>
          <a:noFill/>
          <a:ln w="9525">
            <a:noFill/>
            <a:miter lim="800000"/>
            <a:headEnd/>
            <a:tailEnd/>
          </a:ln>
        </p:spPr>
        <p:txBody>
          <a:bodyPr wrap="none" anchor="ctr">
            <a:spAutoFit/>
          </a:bodyPr>
          <a:lstStyle/>
          <a:p>
            <a:endParaRPr lang="en-US"/>
          </a:p>
        </p:txBody>
      </p:sp>
      <p:pic>
        <p:nvPicPr>
          <p:cNvPr id="1028" name="Picture 4" descr="Graphic"/>
          <p:cNvPicPr>
            <a:picLocks noChangeAspect="1" noChangeArrowheads="1"/>
          </p:cNvPicPr>
          <p:nvPr/>
        </p:nvPicPr>
        <p:blipFill>
          <a:blip r:embed="rId3"/>
          <a:srcRect/>
          <a:stretch>
            <a:fillRect/>
          </a:stretch>
        </p:blipFill>
        <p:spPr bwMode="auto">
          <a:xfrm>
            <a:off x="817563" y="1295400"/>
            <a:ext cx="7172325" cy="122238"/>
          </a:xfrm>
          <a:prstGeom prst="rect">
            <a:avLst/>
          </a:prstGeom>
          <a:noFill/>
          <a:ln w="9525">
            <a:noFill/>
            <a:miter lim="800000"/>
            <a:headEnd/>
            <a:tailEnd/>
          </a:ln>
        </p:spPr>
      </p:pic>
      <p:sp>
        <p:nvSpPr>
          <p:cNvPr id="1029" name="Text Box 8"/>
          <p:cNvSpPr txBox="1">
            <a:spLocks noChangeArrowheads="1"/>
          </p:cNvSpPr>
          <p:nvPr/>
        </p:nvSpPr>
        <p:spPr bwMode="auto">
          <a:xfrm>
            <a:off x="1295400" y="1752600"/>
            <a:ext cx="6705600" cy="701675"/>
          </a:xfrm>
          <a:prstGeom prst="rect">
            <a:avLst/>
          </a:prstGeom>
          <a:noFill/>
          <a:ln w="38100" cmpd="dbl" algn="ctr">
            <a:noFill/>
            <a:miter lim="800000"/>
            <a:headEnd/>
            <a:tailEnd/>
          </a:ln>
        </p:spPr>
        <p:txBody>
          <a:bodyPr>
            <a:spAutoFit/>
          </a:bodyPr>
          <a:lstStyle/>
          <a:p>
            <a:pPr algn="ctr" eaLnBrk="1" hangingPunct="1">
              <a:spcBef>
                <a:spcPct val="50000"/>
              </a:spcBef>
            </a:pPr>
            <a:r>
              <a:rPr lang="en-US" sz="4000" b="1">
                <a:solidFill>
                  <a:srgbClr val="0000FF"/>
                </a:solidFill>
              </a:rPr>
              <a:t>LUYỆN TỪ VÀ CÂU  5</a:t>
            </a:r>
          </a:p>
        </p:txBody>
      </p:sp>
      <p:grpSp>
        <p:nvGrpSpPr>
          <p:cNvPr id="1030" name="Group 10"/>
          <p:cNvGrpSpPr>
            <a:grpSpLocks/>
          </p:cNvGrpSpPr>
          <p:nvPr/>
        </p:nvGrpSpPr>
        <p:grpSpPr bwMode="auto">
          <a:xfrm>
            <a:off x="76200" y="0"/>
            <a:ext cx="8991600" cy="6705600"/>
            <a:chOff x="48" y="0"/>
            <a:chExt cx="5664" cy="4224"/>
          </a:xfrm>
        </p:grpSpPr>
        <p:sp>
          <p:nvSpPr>
            <p:cNvPr id="1032" name="Line 11"/>
            <p:cNvSpPr>
              <a:spLocks noChangeShapeType="1"/>
            </p:cNvSpPr>
            <p:nvPr/>
          </p:nvSpPr>
          <p:spPr bwMode="auto">
            <a:xfrm>
              <a:off x="288" y="1104"/>
              <a:ext cx="0" cy="2880"/>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1033" name="Line 12"/>
            <p:cNvSpPr>
              <a:spLocks noChangeShapeType="1"/>
            </p:cNvSpPr>
            <p:nvPr/>
          </p:nvSpPr>
          <p:spPr bwMode="auto">
            <a:xfrm>
              <a:off x="5472" y="288"/>
              <a:ext cx="0" cy="2928"/>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1034" name="Line 13"/>
            <p:cNvSpPr>
              <a:spLocks noChangeShapeType="1"/>
            </p:cNvSpPr>
            <p:nvPr/>
          </p:nvSpPr>
          <p:spPr bwMode="auto">
            <a:xfrm>
              <a:off x="192" y="432"/>
              <a:ext cx="0" cy="2880"/>
            </a:xfrm>
            <a:prstGeom prst="line">
              <a:avLst/>
            </a:prstGeom>
            <a:noFill/>
            <a:ln w="57150">
              <a:pattFill prst="plaid">
                <a:fgClr>
                  <a:srgbClr val="FF0066"/>
                </a:fgClr>
                <a:bgClr>
                  <a:srgbClr val="27D988"/>
                </a:bgClr>
              </a:pattFill>
              <a:round/>
              <a:headEnd/>
              <a:tailEnd/>
            </a:ln>
          </p:spPr>
          <p:txBody>
            <a:bodyPr wrap="none" anchor="ctr"/>
            <a:lstStyle/>
            <a:p>
              <a:endParaRPr lang="en-US"/>
            </a:p>
          </p:txBody>
        </p:sp>
        <p:sp>
          <p:nvSpPr>
            <p:cNvPr id="1035" name="Line 14"/>
            <p:cNvSpPr>
              <a:spLocks noChangeShapeType="1"/>
            </p:cNvSpPr>
            <p:nvPr/>
          </p:nvSpPr>
          <p:spPr bwMode="auto">
            <a:xfrm>
              <a:off x="5568" y="1008"/>
              <a:ext cx="0" cy="2928"/>
            </a:xfrm>
            <a:prstGeom prst="line">
              <a:avLst/>
            </a:prstGeom>
            <a:noFill/>
            <a:ln w="57150">
              <a:pattFill prst="plaid">
                <a:fgClr>
                  <a:srgbClr val="FF0066"/>
                </a:fgClr>
                <a:bgClr>
                  <a:srgbClr val="27D988"/>
                </a:bgClr>
              </a:pattFill>
              <a:round/>
              <a:headEnd/>
              <a:tailEnd/>
            </a:ln>
          </p:spPr>
          <p:txBody>
            <a:bodyPr wrap="none" anchor="ctr"/>
            <a:lstStyle/>
            <a:p>
              <a:endParaRPr lang="en-US"/>
            </a:p>
          </p:txBody>
        </p:sp>
        <p:grpSp>
          <p:nvGrpSpPr>
            <p:cNvPr id="1036" name="Group 15"/>
            <p:cNvGrpSpPr>
              <a:grpSpLocks/>
            </p:cNvGrpSpPr>
            <p:nvPr/>
          </p:nvGrpSpPr>
          <p:grpSpPr bwMode="auto">
            <a:xfrm>
              <a:off x="48" y="0"/>
              <a:ext cx="5664" cy="4224"/>
              <a:chOff x="48" y="0"/>
              <a:chExt cx="5664" cy="4272"/>
            </a:xfrm>
          </p:grpSpPr>
          <p:pic>
            <p:nvPicPr>
              <p:cNvPr id="1037" name="Picture 16" descr="BAR01"/>
              <p:cNvPicPr>
                <a:picLocks noChangeAspect="1" noChangeArrowheads="1"/>
              </p:cNvPicPr>
              <p:nvPr/>
            </p:nvPicPr>
            <p:blipFill>
              <a:blip r:embed="rId4"/>
              <a:srcRect/>
              <a:stretch>
                <a:fillRect/>
              </a:stretch>
            </p:blipFill>
            <p:spPr bwMode="auto">
              <a:xfrm>
                <a:off x="336" y="4032"/>
                <a:ext cx="5088" cy="240"/>
              </a:xfrm>
              <a:prstGeom prst="rect">
                <a:avLst/>
              </a:prstGeom>
              <a:noFill/>
              <a:ln w="9525">
                <a:noFill/>
                <a:miter lim="800000"/>
                <a:headEnd/>
                <a:tailEnd/>
              </a:ln>
            </p:spPr>
          </p:pic>
          <p:pic>
            <p:nvPicPr>
              <p:cNvPr id="1038" name="Picture 17" descr="BAR01"/>
              <p:cNvPicPr>
                <a:picLocks noChangeAspect="1" noChangeArrowheads="1"/>
              </p:cNvPicPr>
              <p:nvPr/>
            </p:nvPicPr>
            <p:blipFill>
              <a:blip r:embed="rId5"/>
              <a:srcRect/>
              <a:stretch>
                <a:fillRect/>
              </a:stretch>
            </p:blipFill>
            <p:spPr bwMode="auto">
              <a:xfrm>
                <a:off x="336" y="48"/>
                <a:ext cx="5088" cy="240"/>
              </a:xfrm>
              <a:prstGeom prst="rect">
                <a:avLst/>
              </a:prstGeom>
              <a:noFill/>
              <a:ln w="9525">
                <a:noFill/>
                <a:miter lim="800000"/>
                <a:headEnd/>
                <a:tailEnd/>
              </a:ln>
            </p:spPr>
          </p:pic>
          <p:sp>
            <p:nvSpPr>
              <p:cNvPr id="64530" name="AutoShape 18"/>
              <p:cNvSpPr>
                <a:spLocks noChangeArrowheads="1"/>
              </p:cNvSpPr>
              <p:nvPr/>
            </p:nvSpPr>
            <p:spPr bwMode="auto">
              <a:xfrm>
                <a:off x="48" y="48"/>
                <a:ext cx="336" cy="339"/>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64531" name="AutoShape 19"/>
              <p:cNvSpPr>
                <a:spLocks noChangeArrowheads="1"/>
              </p:cNvSpPr>
              <p:nvPr/>
            </p:nvSpPr>
            <p:spPr bwMode="auto">
              <a:xfrm>
                <a:off x="5376"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64532" name="AutoShape 20"/>
              <p:cNvSpPr>
                <a:spLocks noChangeArrowheads="1"/>
              </p:cNvSpPr>
              <p:nvPr/>
            </p:nvSpPr>
            <p:spPr bwMode="auto">
              <a:xfrm>
                <a:off x="5376" y="0"/>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64533" name="AutoShape 21"/>
              <p:cNvSpPr>
                <a:spLocks noChangeArrowheads="1"/>
              </p:cNvSpPr>
              <p:nvPr/>
            </p:nvSpPr>
            <p:spPr bwMode="auto">
              <a:xfrm>
                <a:off x="48"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grpSp>
      </p:grpSp>
      <p:sp>
        <p:nvSpPr>
          <p:cNvPr id="1031" name="Text Box 22"/>
          <p:cNvSpPr txBox="1">
            <a:spLocks noChangeArrowheads="1"/>
          </p:cNvSpPr>
          <p:nvPr/>
        </p:nvSpPr>
        <p:spPr bwMode="auto">
          <a:xfrm>
            <a:off x="450850" y="2665413"/>
            <a:ext cx="8153400" cy="1525587"/>
          </a:xfrm>
          <a:prstGeom prst="rect">
            <a:avLst/>
          </a:prstGeom>
          <a:noFill/>
          <a:ln w="38100" cmpd="dbl" algn="ctr">
            <a:noFill/>
            <a:miter lim="800000"/>
            <a:headEnd/>
            <a:tailEnd/>
          </a:ln>
        </p:spPr>
        <p:txBody>
          <a:bodyPr>
            <a:spAutoFit/>
          </a:bodyPr>
          <a:lstStyle/>
          <a:p>
            <a:pPr algn="ctr" eaLnBrk="1" hangingPunct="1">
              <a:spcBef>
                <a:spcPct val="50000"/>
              </a:spcBef>
            </a:pPr>
            <a:r>
              <a:rPr lang="en-US" sz="4000" b="1">
                <a:solidFill>
                  <a:srgbClr val="FF0066"/>
                </a:solidFill>
              </a:rPr>
              <a:t>ÔN TẬP VỀ DẤU CÂU</a:t>
            </a:r>
            <a:r>
              <a:rPr lang="en-US" sz="3600" b="1">
                <a:solidFill>
                  <a:srgbClr val="FF0066"/>
                </a:solidFill>
              </a:rPr>
              <a:t> </a:t>
            </a:r>
          </a:p>
          <a:p>
            <a:pPr algn="ctr" eaLnBrk="1" hangingPunct="1">
              <a:spcBef>
                <a:spcPct val="50000"/>
              </a:spcBef>
            </a:pPr>
            <a:r>
              <a:rPr lang="en-US" sz="3600" b="1">
                <a:solidFill>
                  <a:srgbClr val="FF0066"/>
                </a:solidFill>
              </a:rPr>
              <a:t>(DẤU PHẨY)</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4" name="Text Box 8"/>
          <p:cNvSpPr txBox="1">
            <a:spLocks noChangeArrowheads="1"/>
          </p:cNvSpPr>
          <p:nvPr/>
        </p:nvSpPr>
        <p:spPr bwMode="auto">
          <a:xfrm>
            <a:off x="533400" y="76200"/>
            <a:ext cx="7543800" cy="954088"/>
          </a:xfrm>
          <a:prstGeom prst="rect">
            <a:avLst/>
          </a:prstGeom>
          <a:noFill/>
          <a:ln w="9525">
            <a:noFill/>
            <a:miter lim="800000"/>
            <a:headEnd/>
            <a:tailEnd/>
          </a:ln>
        </p:spPr>
        <p:txBody>
          <a:bodyPr>
            <a:spAutoFit/>
          </a:bodyPr>
          <a:lstStyle/>
          <a:p>
            <a:pPr>
              <a:spcBef>
                <a:spcPct val="50000"/>
              </a:spcBef>
            </a:pPr>
            <a:r>
              <a:rPr lang="en-US" sz="2800" u="sng">
                <a:solidFill>
                  <a:srgbClr val="0000FF"/>
                </a:solidFill>
              </a:rPr>
              <a:t>Bài 1</a:t>
            </a:r>
            <a:r>
              <a:rPr lang="en-US" sz="2800">
                <a:solidFill>
                  <a:srgbClr val="0000FF"/>
                </a:solidFill>
              </a:rPr>
              <a:t>: Nêu tác dụng của các dấu phẩy </a:t>
            </a:r>
            <a:r>
              <a:rPr lang="vi-VN" sz="2800">
                <a:solidFill>
                  <a:srgbClr val="0000FF"/>
                </a:solidFill>
              </a:rPr>
              <a:t>đư</a:t>
            </a:r>
            <a:r>
              <a:rPr lang="en-US" sz="2800">
                <a:solidFill>
                  <a:srgbClr val="0000FF"/>
                </a:solidFill>
              </a:rPr>
              <a:t>ợc dùng trong các </a:t>
            </a:r>
            <a:r>
              <a:rPr lang="vi-VN" sz="2800">
                <a:solidFill>
                  <a:srgbClr val="0000FF"/>
                </a:solidFill>
              </a:rPr>
              <a:t>đ</a:t>
            </a:r>
            <a:r>
              <a:rPr lang="en-US" sz="2800">
                <a:solidFill>
                  <a:srgbClr val="0000FF"/>
                </a:solidFill>
              </a:rPr>
              <a:t>oạn v</a:t>
            </a:r>
            <a:r>
              <a:rPr lang="vi-VN" sz="2800">
                <a:solidFill>
                  <a:srgbClr val="0000FF"/>
                </a:solidFill>
              </a:rPr>
              <a:t>ă</a:t>
            </a:r>
            <a:r>
              <a:rPr lang="en-US" sz="2800">
                <a:solidFill>
                  <a:srgbClr val="0000FF"/>
                </a:solidFill>
              </a:rPr>
              <a:t>n d</a:t>
            </a:r>
            <a:r>
              <a:rPr lang="vi-VN" sz="2800">
                <a:solidFill>
                  <a:srgbClr val="0000FF"/>
                </a:solidFill>
              </a:rPr>
              <a:t>ư</a:t>
            </a:r>
            <a:r>
              <a:rPr lang="en-US" sz="2800">
                <a:solidFill>
                  <a:srgbClr val="0000FF"/>
                </a:solidFill>
              </a:rPr>
              <a:t>ới </a:t>
            </a:r>
            <a:r>
              <a:rPr lang="vi-VN" sz="2800">
                <a:solidFill>
                  <a:srgbClr val="0000FF"/>
                </a:solidFill>
              </a:rPr>
              <a:t>đ</a:t>
            </a:r>
            <a:r>
              <a:rPr lang="en-US" sz="2800">
                <a:solidFill>
                  <a:srgbClr val="0000FF"/>
                </a:solidFill>
              </a:rPr>
              <a:t>ây: </a:t>
            </a:r>
          </a:p>
        </p:txBody>
      </p:sp>
      <p:sp>
        <p:nvSpPr>
          <p:cNvPr id="14345" name="Text Box 9"/>
          <p:cNvSpPr txBox="1">
            <a:spLocks noChangeArrowheads="1"/>
          </p:cNvSpPr>
          <p:nvPr/>
        </p:nvSpPr>
        <p:spPr bwMode="auto">
          <a:xfrm>
            <a:off x="228600" y="914400"/>
            <a:ext cx="8915400" cy="2738438"/>
          </a:xfrm>
          <a:prstGeom prst="rect">
            <a:avLst/>
          </a:prstGeom>
          <a:noFill/>
          <a:ln w="9525">
            <a:noFill/>
            <a:miter lim="800000"/>
            <a:headEnd/>
            <a:tailEnd/>
          </a:ln>
        </p:spPr>
        <p:txBody>
          <a:bodyPr>
            <a:spAutoFit/>
          </a:bodyPr>
          <a:lstStyle/>
          <a:p>
            <a:r>
              <a:rPr lang="en-US" sz="2800">
                <a:solidFill>
                  <a:srgbClr val="0000FF"/>
                </a:solidFill>
              </a:rPr>
              <a:t>   </a:t>
            </a:r>
            <a:r>
              <a:rPr lang="en-US" sz="2400">
                <a:solidFill>
                  <a:srgbClr val="0000FF"/>
                </a:solidFill>
              </a:rPr>
              <a:t>a) Từ những n</a:t>
            </a:r>
            <a:r>
              <a:rPr lang="vi-VN" sz="2400">
                <a:solidFill>
                  <a:srgbClr val="0000FF"/>
                </a:solidFill>
              </a:rPr>
              <a:t>ă</a:t>
            </a:r>
            <a:r>
              <a:rPr lang="en-US" sz="2400">
                <a:solidFill>
                  <a:srgbClr val="0000FF"/>
                </a:solidFill>
              </a:rPr>
              <a:t>m 30 của thế kỉ XX, chiếc áo dài cổ truyền </a:t>
            </a:r>
            <a:r>
              <a:rPr lang="vi-VN" sz="2400">
                <a:solidFill>
                  <a:srgbClr val="0000FF"/>
                </a:solidFill>
              </a:rPr>
              <a:t>đư</a:t>
            </a:r>
            <a:r>
              <a:rPr lang="en-US" sz="2400">
                <a:solidFill>
                  <a:srgbClr val="0000FF"/>
                </a:solidFill>
              </a:rPr>
              <a:t>ợc cải tiến dần thành chiếc áo dài tân thời. Chiếc áo tân tân thời là sự kết hợp hài hòa giữa phong cách dân tộc tế nhị, kín </a:t>
            </a:r>
            <a:r>
              <a:rPr lang="vi-VN" sz="2400">
                <a:solidFill>
                  <a:srgbClr val="0000FF"/>
                </a:solidFill>
              </a:rPr>
              <a:t>đ</a:t>
            </a:r>
            <a:r>
              <a:rPr lang="en-US" sz="2400">
                <a:solidFill>
                  <a:srgbClr val="0000FF"/>
                </a:solidFill>
              </a:rPr>
              <a:t>áo với phong cách ph</a:t>
            </a:r>
            <a:r>
              <a:rPr lang="vi-VN" sz="2400">
                <a:solidFill>
                  <a:srgbClr val="0000FF"/>
                </a:solidFill>
              </a:rPr>
              <a:t>ươ</a:t>
            </a:r>
            <a:r>
              <a:rPr lang="en-US" sz="2400">
                <a:solidFill>
                  <a:srgbClr val="0000FF"/>
                </a:solidFill>
              </a:rPr>
              <a:t>ng Tây hiện </a:t>
            </a:r>
            <a:r>
              <a:rPr lang="vi-VN" sz="2400">
                <a:solidFill>
                  <a:srgbClr val="0000FF"/>
                </a:solidFill>
              </a:rPr>
              <a:t>đ</a:t>
            </a:r>
            <a:r>
              <a:rPr lang="en-US" sz="2400">
                <a:solidFill>
                  <a:srgbClr val="0000FF"/>
                </a:solidFill>
              </a:rPr>
              <a:t>ại, trẻ trung.</a:t>
            </a:r>
          </a:p>
          <a:p>
            <a:r>
              <a:rPr lang="en-US" sz="2400">
                <a:solidFill>
                  <a:srgbClr val="0000FF"/>
                </a:solidFill>
              </a:rPr>
              <a:t>   Áo dài  trở thành biểu t</a:t>
            </a:r>
            <a:r>
              <a:rPr lang="vi-VN" sz="2400">
                <a:solidFill>
                  <a:srgbClr val="0000FF"/>
                </a:solidFill>
              </a:rPr>
              <a:t>ư</a:t>
            </a:r>
            <a:r>
              <a:rPr lang="en-US" sz="2400">
                <a:solidFill>
                  <a:srgbClr val="0000FF"/>
                </a:solidFill>
              </a:rPr>
              <a:t>ợng cho y phục truyền thống của Việt Nam. Trong tà áo dài, hình ảnh ng</a:t>
            </a:r>
            <a:r>
              <a:rPr lang="vi-VN" sz="2400">
                <a:solidFill>
                  <a:srgbClr val="0000FF"/>
                </a:solidFill>
              </a:rPr>
              <a:t>ư</a:t>
            </a:r>
            <a:r>
              <a:rPr lang="en-US" sz="2400">
                <a:solidFill>
                  <a:srgbClr val="0000FF"/>
                </a:solidFill>
              </a:rPr>
              <a:t>ời phụ nữ Việt Nam nh</a:t>
            </a:r>
            <a:r>
              <a:rPr lang="vi-VN" sz="2400">
                <a:solidFill>
                  <a:srgbClr val="0000FF"/>
                </a:solidFill>
              </a:rPr>
              <a:t>ư</a:t>
            </a:r>
            <a:r>
              <a:rPr lang="en-US" sz="2400">
                <a:solidFill>
                  <a:srgbClr val="0000FF"/>
                </a:solidFill>
              </a:rPr>
              <a:t> </a:t>
            </a:r>
            <a:r>
              <a:rPr lang="vi-VN" sz="2400">
                <a:solidFill>
                  <a:srgbClr val="0000FF"/>
                </a:solidFill>
              </a:rPr>
              <a:t>đ</a:t>
            </a:r>
            <a:r>
              <a:rPr lang="en-US" sz="2400">
                <a:solidFill>
                  <a:srgbClr val="0000FF"/>
                </a:solidFill>
              </a:rPr>
              <a:t>ẹp h</a:t>
            </a:r>
            <a:r>
              <a:rPr lang="vi-VN" sz="2400">
                <a:solidFill>
                  <a:srgbClr val="0000FF"/>
                </a:solidFill>
              </a:rPr>
              <a:t>ơ</a:t>
            </a:r>
            <a:r>
              <a:rPr lang="en-US" sz="2400">
                <a:solidFill>
                  <a:srgbClr val="0000FF"/>
                </a:solidFill>
              </a:rPr>
              <a:t>n, tự nhiên, mềm mại và thanh thoát h</a:t>
            </a:r>
            <a:r>
              <a:rPr lang="vi-VN" sz="2400">
                <a:solidFill>
                  <a:srgbClr val="0000FF"/>
                </a:solidFill>
              </a:rPr>
              <a:t>ơ</a:t>
            </a:r>
            <a:r>
              <a:rPr lang="en-US" sz="2400">
                <a:solidFill>
                  <a:srgbClr val="0000FF"/>
                </a:solidFill>
              </a:rPr>
              <a:t>n.</a:t>
            </a:r>
          </a:p>
        </p:txBody>
      </p:sp>
      <p:sp>
        <p:nvSpPr>
          <p:cNvPr id="14346" name="Text Box 10"/>
          <p:cNvSpPr txBox="1">
            <a:spLocks noChangeArrowheads="1"/>
          </p:cNvSpPr>
          <p:nvPr/>
        </p:nvSpPr>
        <p:spPr bwMode="auto">
          <a:xfrm>
            <a:off x="381000" y="4478338"/>
            <a:ext cx="8458200" cy="1570037"/>
          </a:xfrm>
          <a:prstGeom prst="rect">
            <a:avLst/>
          </a:prstGeom>
          <a:noFill/>
          <a:ln w="9525">
            <a:noFill/>
            <a:miter lim="800000"/>
            <a:headEnd/>
            <a:tailEnd/>
          </a:ln>
        </p:spPr>
        <p:txBody>
          <a:bodyPr>
            <a:spAutoFit/>
          </a:bodyPr>
          <a:lstStyle/>
          <a:p>
            <a:r>
              <a:rPr lang="en-US" sz="2400">
                <a:solidFill>
                  <a:srgbClr val="0000FF"/>
                </a:solidFill>
              </a:rPr>
              <a:t>   b)  C</a:t>
            </a:r>
            <a:r>
              <a:rPr lang="vi-VN" sz="2400">
                <a:solidFill>
                  <a:srgbClr val="0000FF"/>
                </a:solidFill>
              </a:rPr>
              <a:t>ơ</a:t>
            </a:r>
            <a:r>
              <a:rPr lang="en-US" sz="2400">
                <a:solidFill>
                  <a:srgbClr val="0000FF"/>
                </a:solidFill>
              </a:rPr>
              <a:t>n bão dữ dội bất ngờ nổi lên. Những </a:t>
            </a:r>
            <a:r>
              <a:rPr lang="vi-VN" sz="2400">
                <a:solidFill>
                  <a:srgbClr val="0000FF"/>
                </a:solidFill>
              </a:rPr>
              <a:t>đ</a:t>
            </a:r>
            <a:r>
              <a:rPr lang="en-US" sz="2400">
                <a:solidFill>
                  <a:srgbClr val="0000FF"/>
                </a:solidFill>
              </a:rPr>
              <a:t>ợt sóng khủng khiếp phá vỡ thân tàu, n</a:t>
            </a:r>
            <a:r>
              <a:rPr lang="vi-VN" sz="2400">
                <a:solidFill>
                  <a:srgbClr val="0000FF"/>
                </a:solidFill>
              </a:rPr>
              <a:t>ư</a:t>
            </a:r>
            <a:r>
              <a:rPr lang="en-US" sz="2400">
                <a:solidFill>
                  <a:srgbClr val="0000FF"/>
                </a:solidFill>
              </a:rPr>
              <a:t>ớc phun vào khoang nh</a:t>
            </a:r>
            <a:r>
              <a:rPr lang="vi-VN" sz="2400">
                <a:solidFill>
                  <a:srgbClr val="0000FF"/>
                </a:solidFill>
              </a:rPr>
              <a:t>ư</a:t>
            </a:r>
            <a:r>
              <a:rPr lang="en-US" sz="2400">
                <a:solidFill>
                  <a:srgbClr val="0000FF"/>
                </a:solidFill>
              </a:rPr>
              <a:t> vòi rồng. Hai tiếng </a:t>
            </a:r>
            <a:r>
              <a:rPr lang="vi-VN" sz="2400">
                <a:solidFill>
                  <a:srgbClr val="0000FF"/>
                </a:solidFill>
              </a:rPr>
              <a:t>đ</a:t>
            </a:r>
            <a:r>
              <a:rPr lang="en-US" sz="2400">
                <a:solidFill>
                  <a:srgbClr val="0000FF"/>
                </a:solidFill>
              </a:rPr>
              <a:t>ồng hồ trôi qua … Con tàu chìm dần, n</a:t>
            </a:r>
            <a:r>
              <a:rPr lang="vi-VN" sz="2400">
                <a:solidFill>
                  <a:srgbClr val="0000FF"/>
                </a:solidFill>
              </a:rPr>
              <a:t>ư</a:t>
            </a:r>
            <a:r>
              <a:rPr lang="en-US" sz="2400">
                <a:solidFill>
                  <a:srgbClr val="0000FF"/>
                </a:solidFill>
              </a:rPr>
              <a:t>ớc ngập các bao l</a:t>
            </a:r>
            <a:r>
              <a:rPr lang="vi-VN" sz="2400">
                <a:solidFill>
                  <a:srgbClr val="0000FF"/>
                </a:solidFill>
              </a:rPr>
              <a:t>ơ</a:t>
            </a:r>
            <a:r>
              <a:rPr lang="en-US" sz="2400">
                <a:solidFill>
                  <a:srgbClr val="0000FF"/>
                </a:solidFill>
              </a:rPr>
              <a:t>n. Quang cảnh thật hỗn loạn.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4344"/>
                                        </p:tgtEl>
                                        <p:attrNameLst>
                                          <p:attrName>style.visibility</p:attrName>
                                        </p:attrNameLst>
                                      </p:cBhvr>
                                      <p:to>
                                        <p:strVal val="visible"/>
                                      </p:to>
                                    </p:set>
                                    <p:animEffect transition="in" filter="diamond(in)">
                                      <p:cBhvr>
                                        <p:cTn id="7" dur="2000"/>
                                        <p:tgtEl>
                                          <p:spTgt spid="1434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4345"/>
                                        </p:tgtEl>
                                        <p:attrNameLst>
                                          <p:attrName>style.visibility</p:attrName>
                                        </p:attrNameLst>
                                      </p:cBhvr>
                                      <p:to>
                                        <p:strVal val="visible"/>
                                      </p:to>
                                    </p:set>
                                    <p:animEffect transition="in" filter="diamond(in)">
                                      <p:cBhvr>
                                        <p:cTn id="12" dur="2000"/>
                                        <p:tgtEl>
                                          <p:spTgt spid="1434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nodeType="clickEffect">
                                  <p:stCondLst>
                                    <p:cond delay="0"/>
                                  </p:stCondLst>
                                  <p:childTnLst>
                                    <p:set>
                                      <p:cBhvr>
                                        <p:cTn id="16" dur="1" fill="hold">
                                          <p:stCondLst>
                                            <p:cond delay="0"/>
                                          </p:stCondLst>
                                        </p:cTn>
                                        <p:tgtEl>
                                          <p:spTgt spid="14346">
                                            <p:txEl>
                                              <p:pRg st="0" end="0"/>
                                            </p:txEl>
                                          </p:spTgt>
                                        </p:tgtEl>
                                        <p:attrNameLst>
                                          <p:attrName>style.visibility</p:attrName>
                                        </p:attrNameLst>
                                      </p:cBhvr>
                                      <p:to>
                                        <p:strVal val="visible"/>
                                      </p:to>
                                    </p:set>
                                    <p:animEffect transition="in" filter="diamond(in)">
                                      <p:cBhvr>
                                        <p:cTn id="17" dur="2000"/>
                                        <p:tgtEl>
                                          <p:spTgt spid="1434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4" grpId="0"/>
      <p:bldP spid="1434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13"/>
          <p:cNvSpPr txBox="1">
            <a:spLocks noChangeArrowheads="1"/>
          </p:cNvSpPr>
          <p:nvPr/>
        </p:nvSpPr>
        <p:spPr bwMode="auto">
          <a:xfrm>
            <a:off x="457200" y="304800"/>
            <a:ext cx="7620000" cy="366713"/>
          </a:xfrm>
          <a:prstGeom prst="rect">
            <a:avLst/>
          </a:prstGeom>
          <a:noFill/>
          <a:ln w="9525">
            <a:noFill/>
            <a:miter lim="800000"/>
            <a:headEnd/>
            <a:tailEnd/>
          </a:ln>
        </p:spPr>
        <p:txBody>
          <a:bodyPr>
            <a:spAutoFit/>
          </a:bodyPr>
          <a:lstStyle/>
          <a:p>
            <a:pPr>
              <a:spcBef>
                <a:spcPct val="50000"/>
              </a:spcBef>
            </a:pPr>
            <a:endParaRPr lang="en-US"/>
          </a:p>
        </p:txBody>
      </p:sp>
      <p:sp>
        <p:nvSpPr>
          <p:cNvPr id="3075" name="Text Box 15"/>
          <p:cNvSpPr txBox="1">
            <a:spLocks noChangeArrowheads="1"/>
          </p:cNvSpPr>
          <p:nvPr/>
        </p:nvSpPr>
        <p:spPr bwMode="auto">
          <a:xfrm>
            <a:off x="533400" y="1047750"/>
            <a:ext cx="8229600" cy="5273675"/>
          </a:xfrm>
          <a:prstGeom prst="rect">
            <a:avLst/>
          </a:prstGeom>
          <a:noFill/>
          <a:ln w="9525">
            <a:noFill/>
            <a:miter lim="800000"/>
            <a:headEnd/>
            <a:tailEnd/>
          </a:ln>
        </p:spPr>
        <p:txBody>
          <a:bodyPr>
            <a:spAutoFit/>
          </a:bodyPr>
          <a:lstStyle/>
          <a:p>
            <a:pPr algn="just"/>
            <a:r>
              <a:rPr lang="en-US" sz="4000" b="1" i="1">
                <a:solidFill>
                  <a:srgbClr val="0000FF"/>
                </a:solidFill>
              </a:rPr>
              <a:t>Tác dụng của dấu phẩy:</a:t>
            </a:r>
          </a:p>
          <a:p>
            <a:pPr algn="just"/>
            <a:r>
              <a:rPr lang="en-US" sz="4000" b="1" i="1">
                <a:solidFill>
                  <a:srgbClr val="0000FF"/>
                </a:solidFill>
              </a:rPr>
              <a:t>Ngăn cách các bộ phận cùng giữ chức vụ trong câu.</a:t>
            </a:r>
          </a:p>
          <a:p>
            <a:pPr algn="just"/>
            <a:r>
              <a:rPr lang="en-US" sz="4000" b="1" i="1">
                <a:solidFill>
                  <a:srgbClr val="0000FF"/>
                </a:solidFill>
              </a:rPr>
              <a:t>-Ngăn cách trạng ngữ với chủ ngữ và vị ngữ.</a:t>
            </a:r>
          </a:p>
          <a:p>
            <a:pPr algn="just"/>
            <a:r>
              <a:rPr lang="en-US" sz="4000" b="1" i="1">
                <a:solidFill>
                  <a:srgbClr val="0000FF"/>
                </a:solidFill>
              </a:rPr>
              <a:t>- Ngăn cách các vế câu trong câu ghép.</a:t>
            </a:r>
          </a:p>
          <a:p>
            <a:pPr algn="just">
              <a:spcBef>
                <a:spcPct val="50000"/>
              </a:spcBef>
            </a:pPr>
            <a:endParaRPr lang="en-US" sz="4000">
              <a:solidFill>
                <a:srgbClr val="0000FF"/>
              </a:solidFill>
            </a:endParaRPr>
          </a:p>
        </p:txBody>
      </p:sp>
      <p:grpSp>
        <p:nvGrpSpPr>
          <p:cNvPr id="3076" name="Group 16"/>
          <p:cNvGrpSpPr>
            <a:grpSpLocks/>
          </p:cNvGrpSpPr>
          <p:nvPr/>
        </p:nvGrpSpPr>
        <p:grpSpPr bwMode="auto">
          <a:xfrm>
            <a:off x="0" y="0"/>
            <a:ext cx="9220200" cy="6705600"/>
            <a:chOff x="48" y="0"/>
            <a:chExt cx="5664" cy="4224"/>
          </a:xfrm>
        </p:grpSpPr>
        <p:sp>
          <p:nvSpPr>
            <p:cNvPr id="3077" name="Line 17"/>
            <p:cNvSpPr>
              <a:spLocks noChangeShapeType="1"/>
            </p:cNvSpPr>
            <p:nvPr/>
          </p:nvSpPr>
          <p:spPr bwMode="auto">
            <a:xfrm>
              <a:off x="288" y="1104"/>
              <a:ext cx="0" cy="2880"/>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3078" name="Line 18"/>
            <p:cNvSpPr>
              <a:spLocks noChangeShapeType="1"/>
            </p:cNvSpPr>
            <p:nvPr/>
          </p:nvSpPr>
          <p:spPr bwMode="auto">
            <a:xfrm>
              <a:off x="5472" y="288"/>
              <a:ext cx="0" cy="2928"/>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3079" name="Line 19"/>
            <p:cNvSpPr>
              <a:spLocks noChangeShapeType="1"/>
            </p:cNvSpPr>
            <p:nvPr/>
          </p:nvSpPr>
          <p:spPr bwMode="auto">
            <a:xfrm>
              <a:off x="192" y="432"/>
              <a:ext cx="0" cy="2880"/>
            </a:xfrm>
            <a:prstGeom prst="line">
              <a:avLst/>
            </a:prstGeom>
            <a:noFill/>
            <a:ln w="57150">
              <a:pattFill prst="plaid">
                <a:fgClr>
                  <a:srgbClr val="FF0066"/>
                </a:fgClr>
                <a:bgClr>
                  <a:srgbClr val="27D988"/>
                </a:bgClr>
              </a:pattFill>
              <a:round/>
              <a:headEnd/>
              <a:tailEnd/>
            </a:ln>
          </p:spPr>
          <p:txBody>
            <a:bodyPr wrap="none" anchor="ctr"/>
            <a:lstStyle/>
            <a:p>
              <a:endParaRPr lang="en-US"/>
            </a:p>
          </p:txBody>
        </p:sp>
        <p:sp>
          <p:nvSpPr>
            <p:cNvPr id="3080" name="Line 20"/>
            <p:cNvSpPr>
              <a:spLocks noChangeShapeType="1"/>
            </p:cNvSpPr>
            <p:nvPr/>
          </p:nvSpPr>
          <p:spPr bwMode="auto">
            <a:xfrm>
              <a:off x="5568" y="1008"/>
              <a:ext cx="0" cy="2928"/>
            </a:xfrm>
            <a:prstGeom prst="line">
              <a:avLst/>
            </a:prstGeom>
            <a:noFill/>
            <a:ln w="57150">
              <a:pattFill prst="plaid">
                <a:fgClr>
                  <a:srgbClr val="FF0066"/>
                </a:fgClr>
                <a:bgClr>
                  <a:srgbClr val="27D988"/>
                </a:bgClr>
              </a:pattFill>
              <a:round/>
              <a:headEnd/>
              <a:tailEnd/>
            </a:ln>
          </p:spPr>
          <p:txBody>
            <a:bodyPr wrap="none" anchor="ctr"/>
            <a:lstStyle/>
            <a:p>
              <a:endParaRPr lang="en-US"/>
            </a:p>
          </p:txBody>
        </p:sp>
        <p:grpSp>
          <p:nvGrpSpPr>
            <p:cNvPr id="3081" name="Group 21"/>
            <p:cNvGrpSpPr>
              <a:grpSpLocks/>
            </p:cNvGrpSpPr>
            <p:nvPr/>
          </p:nvGrpSpPr>
          <p:grpSpPr bwMode="auto">
            <a:xfrm>
              <a:off x="48" y="0"/>
              <a:ext cx="5664" cy="4224"/>
              <a:chOff x="48" y="0"/>
              <a:chExt cx="5664" cy="4272"/>
            </a:xfrm>
          </p:grpSpPr>
          <p:pic>
            <p:nvPicPr>
              <p:cNvPr id="3082" name="Picture 22" descr="BAR01"/>
              <p:cNvPicPr>
                <a:picLocks noChangeAspect="1" noChangeArrowheads="1"/>
              </p:cNvPicPr>
              <p:nvPr/>
            </p:nvPicPr>
            <p:blipFill>
              <a:blip r:embed="rId2"/>
              <a:srcRect/>
              <a:stretch>
                <a:fillRect/>
              </a:stretch>
            </p:blipFill>
            <p:spPr bwMode="auto">
              <a:xfrm>
                <a:off x="336" y="4032"/>
                <a:ext cx="5088" cy="240"/>
              </a:xfrm>
              <a:prstGeom prst="rect">
                <a:avLst/>
              </a:prstGeom>
              <a:noFill/>
              <a:ln w="9525">
                <a:noFill/>
                <a:miter lim="800000"/>
                <a:headEnd/>
                <a:tailEnd/>
              </a:ln>
            </p:spPr>
          </p:pic>
          <p:pic>
            <p:nvPicPr>
              <p:cNvPr id="3083" name="Picture 23" descr="BAR01"/>
              <p:cNvPicPr>
                <a:picLocks noChangeAspect="1" noChangeArrowheads="1"/>
              </p:cNvPicPr>
              <p:nvPr/>
            </p:nvPicPr>
            <p:blipFill>
              <a:blip r:embed="rId3"/>
              <a:srcRect/>
              <a:stretch>
                <a:fillRect/>
              </a:stretch>
            </p:blipFill>
            <p:spPr bwMode="auto">
              <a:xfrm>
                <a:off x="336" y="48"/>
                <a:ext cx="5088" cy="240"/>
              </a:xfrm>
              <a:prstGeom prst="rect">
                <a:avLst/>
              </a:prstGeom>
              <a:noFill/>
              <a:ln w="9525">
                <a:noFill/>
                <a:miter lim="800000"/>
                <a:headEnd/>
                <a:tailEnd/>
              </a:ln>
            </p:spPr>
          </p:pic>
          <p:sp>
            <p:nvSpPr>
              <p:cNvPr id="15384" name="AutoShape 24"/>
              <p:cNvSpPr>
                <a:spLocks noChangeArrowheads="1"/>
              </p:cNvSpPr>
              <p:nvPr/>
            </p:nvSpPr>
            <p:spPr bwMode="auto">
              <a:xfrm>
                <a:off x="48" y="48"/>
                <a:ext cx="336" cy="339"/>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15385" name="AutoShape 25"/>
              <p:cNvSpPr>
                <a:spLocks noChangeArrowheads="1"/>
              </p:cNvSpPr>
              <p:nvPr/>
            </p:nvSpPr>
            <p:spPr bwMode="auto">
              <a:xfrm>
                <a:off x="5376"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15386" name="AutoShape 26"/>
              <p:cNvSpPr>
                <a:spLocks noChangeArrowheads="1"/>
              </p:cNvSpPr>
              <p:nvPr/>
            </p:nvSpPr>
            <p:spPr bwMode="auto">
              <a:xfrm>
                <a:off x="5376" y="0"/>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15387" name="AutoShape 27"/>
              <p:cNvSpPr>
                <a:spLocks noChangeArrowheads="1"/>
              </p:cNvSpPr>
              <p:nvPr/>
            </p:nvSpPr>
            <p:spPr bwMode="auto">
              <a:xfrm>
                <a:off x="48"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gr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8"/>
          <p:cNvSpPr txBox="1">
            <a:spLocks noChangeArrowheads="1"/>
          </p:cNvSpPr>
          <p:nvPr/>
        </p:nvSpPr>
        <p:spPr bwMode="auto">
          <a:xfrm>
            <a:off x="457200" y="304800"/>
            <a:ext cx="7620000" cy="366713"/>
          </a:xfrm>
          <a:prstGeom prst="rect">
            <a:avLst/>
          </a:prstGeom>
          <a:noFill/>
          <a:ln w="9525">
            <a:noFill/>
            <a:miter lim="800000"/>
            <a:headEnd/>
            <a:tailEnd/>
          </a:ln>
        </p:spPr>
        <p:txBody>
          <a:bodyPr>
            <a:spAutoFit/>
          </a:bodyPr>
          <a:lstStyle/>
          <a:p>
            <a:pPr>
              <a:spcBef>
                <a:spcPct val="50000"/>
              </a:spcBef>
            </a:pPr>
            <a:endParaRPr lang="en-US"/>
          </a:p>
        </p:txBody>
      </p:sp>
      <p:sp>
        <p:nvSpPr>
          <p:cNvPr id="4099" name="Text Box 9"/>
          <p:cNvSpPr txBox="1">
            <a:spLocks noChangeArrowheads="1"/>
          </p:cNvSpPr>
          <p:nvPr/>
        </p:nvSpPr>
        <p:spPr bwMode="auto">
          <a:xfrm>
            <a:off x="457200" y="0"/>
            <a:ext cx="8458200" cy="523875"/>
          </a:xfrm>
          <a:prstGeom prst="rect">
            <a:avLst/>
          </a:prstGeom>
          <a:noFill/>
          <a:ln w="9525">
            <a:noFill/>
            <a:miter lim="800000"/>
            <a:headEnd/>
            <a:tailEnd/>
          </a:ln>
        </p:spPr>
        <p:txBody>
          <a:bodyPr>
            <a:spAutoFit/>
          </a:bodyPr>
          <a:lstStyle/>
          <a:p>
            <a:pPr>
              <a:spcBef>
                <a:spcPct val="50000"/>
              </a:spcBef>
            </a:pPr>
            <a:r>
              <a:rPr lang="en-US" b="1" i="1"/>
              <a:t>                                       </a:t>
            </a:r>
            <a:endParaRPr lang="en-US" sz="2800" b="1" i="1">
              <a:solidFill>
                <a:schemeClr val="bg1"/>
              </a:solidFill>
            </a:endParaRPr>
          </a:p>
        </p:txBody>
      </p:sp>
      <p:sp>
        <p:nvSpPr>
          <p:cNvPr id="52234" name="Text Box 10"/>
          <p:cNvSpPr txBox="1">
            <a:spLocks noChangeArrowheads="1"/>
          </p:cNvSpPr>
          <p:nvPr/>
        </p:nvSpPr>
        <p:spPr bwMode="auto">
          <a:xfrm>
            <a:off x="76200" y="307975"/>
            <a:ext cx="9144000" cy="7110413"/>
          </a:xfrm>
          <a:prstGeom prst="rect">
            <a:avLst/>
          </a:prstGeom>
          <a:noFill/>
          <a:ln w="9525">
            <a:noFill/>
            <a:miter lim="800000"/>
            <a:headEnd/>
            <a:tailEnd/>
          </a:ln>
        </p:spPr>
        <p:txBody>
          <a:bodyPr>
            <a:spAutoFit/>
          </a:bodyPr>
          <a:lstStyle/>
          <a:p>
            <a:pPr>
              <a:spcBef>
                <a:spcPct val="50000"/>
              </a:spcBef>
            </a:pPr>
            <a:r>
              <a:rPr lang="en-US" sz="2400">
                <a:solidFill>
                  <a:srgbClr val="0000FF"/>
                </a:solidFill>
              </a:rPr>
              <a:t>                                  Anh chàng láu lỉnh</a:t>
            </a:r>
          </a:p>
          <a:p>
            <a:pPr>
              <a:spcBef>
                <a:spcPct val="50000"/>
              </a:spcBef>
            </a:pPr>
            <a:r>
              <a:rPr lang="en-US" sz="2400">
                <a:solidFill>
                  <a:srgbClr val="0000FF"/>
                </a:solidFill>
              </a:rPr>
              <a:t> Ngày trước, bò nuôi chỉ để cày ruộng, con nào không cày được mới đem làm thịt. Một hôm, có anh hàng thịt viết đơn xin xã cho thịt một con bò. Thấy con bò còn khoẻ, lại đang giữa vụ cày nên cán bộ xã phê vào đơn : “ Bò cày không được thịt.”</a:t>
            </a:r>
          </a:p>
          <a:p>
            <a:pPr>
              <a:spcBef>
                <a:spcPct val="50000"/>
              </a:spcBef>
            </a:pPr>
            <a:r>
              <a:rPr lang="en-US" sz="2400">
                <a:solidFill>
                  <a:srgbClr val="0000FF"/>
                </a:solidFill>
              </a:rPr>
              <a:t>  Anh kia về cứ đem bò ra mổ. Xã gọi lên phạt, anh chàng liền chìa đơn ra cãi :</a:t>
            </a:r>
          </a:p>
          <a:p>
            <a:pPr>
              <a:spcBef>
                <a:spcPct val="50000"/>
              </a:spcBef>
            </a:pPr>
            <a:r>
              <a:rPr lang="en-US" sz="2400">
                <a:solidFill>
                  <a:srgbClr val="0000FF"/>
                </a:solidFill>
              </a:rPr>
              <a:t>  - Bò cày không được, xã đã cho phép tôi thịt rồi.</a:t>
            </a:r>
          </a:p>
          <a:p>
            <a:pPr>
              <a:spcBef>
                <a:spcPct val="50000"/>
              </a:spcBef>
            </a:pPr>
            <a:r>
              <a:rPr lang="en-US" sz="2000">
                <a:solidFill>
                  <a:srgbClr val="0000FF"/>
                </a:solidFill>
              </a:rPr>
              <a:t>                                                       </a:t>
            </a:r>
            <a:r>
              <a:rPr lang="en-US" sz="2000" b="1">
                <a:solidFill>
                  <a:srgbClr val="0000FF"/>
                </a:solidFill>
              </a:rPr>
              <a:t>Trần Mạnh Thường</a:t>
            </a:r>
            <a:r>
              <a:rPr lang="en-US" sz="2000">
                <a:solidFill>
                  <a:srgbClr val="0000FF"/>
                </a:solidFill>
              </a:rPr>
              <a:t> </a:t>
            </a:r>
            <a:r>
              <a:rPr lang="en-US" sz="2000" i="1">
                <a:solidFill>
                  <a:srgbClr val="0000FF"/>
                </a:solidFill>
              </a:rPr>
              <a:t>sưu tầm</a:t>
            </a:r>
          </a:p>
          <a:p>
            <a:pPr>
              <a:spcBef>
                <a:spcPct val="50000"/>
              </a:spcBef>
            </a:pPr>
            <a:r>
              <a:rPr lang="en-US" sz="2000" i="1">
                <a:solidFill>
                  <a:srgbClr val="0000FF"/>
                </a:solidFill>
              </a:rPr>
              <a:t> </a:t>
            </a:r>
            <a:r>
              <a:rPr lang="en-US" sz="2400" i="1">
                <a:solidFill>
                  <a:srgbClr val="0000FF"/>
                </a:solidFill>
              </a:rPr>
              <a:t>- </a:t>
            </a:r>
            <a:r>
              <a:rPr lang="en-US" sz="2400" b="1" i="1">
                <a:solidFill>
                  <a:srgbClr val="0000FF"/>
                </a:solidFill>
              </a:rPr>
              <a:t>Cán bộ xã phê vào đơn của anh hàng thịt như thế nào?</a:t>
            </a:r>
          </a:p>
          <a:p>
            <a:pPr>
              <a:spcBef>
                <a:spcPct val="50000"/>
              </a:spcBef>
            </a:pPr>
            <a:r>
              <a:rPr lang="en-US" sz="2400" b="1" i="1">
                <a:solidFill>
                  <a:srgbClr val="0000FF"/>
                </a:solidFill>
              </a:rPr>
              <a:t> - Anh hàng thịt đã thêm dấu câu gì vào chỗ nào trong lời phê của xã để hiểu là xã đồng ý cho làm thịt con bò ?</a:t>
            </a:r>
          </a:p>
          <a:p>
            <a:pPr>
              <a:spcBef>
                <a:spcPct val="50000"/>
              </a:spcBef>
            </a:pPr>
            <a:r>
              <a:rPr lang="en-US" sz="2400" b="1" i="1">
                <a:solidFill>
                  <a:srgbClr val="0000FF"/>
                </a:solidFill>
              </a:rPr>
              <a:t> -  Lời phê trong đơn cần được viết như thế nào để anh hàng thịt không thể chữa một cách dễ dàng ?</a:t>
            </a:r>
          </a:p>
          <a:p>
            <a:pPr>
              <a:spcBef>
                <a:spcPct val="50000"/>
              </a:spcBef>
            </a:pPr>
            <a:r>
              <a:rPr lang="en-US" sz="2800">
                <a:solidFill>
                  <a:srgbClr val="0000FF"/>
                </a:solidFill>
              </a:rPr>
              <a:t>                                  </a:t>
            </a:r>
          </a:p>
        </p:txBody>
      </p:sp>
      <p:sp>
        <p:nvSpPr>
          <p:cNvPr id="4101" name="Text Box 11"/>
          <p:cNvSpPr txBox="1">
            <a:spLocks noChangeArrowheads="1"/>
          </p:cNvSpPr>
          <p:nvPr/>
        </p:nvSpPr>
        <p:spPr bwMode="auto">
          <a:xfrm>
            <a:off x="533400" y="0"/>
            <a:ext cx="8305800" cy="1016000"/>
          </a:xfrm>
          <a:prstGeom prst="rect">
            <a:avLst/>
          </a:prstGeom>
          <a:noFill/>
          <a:ln w="9525">
            <a:noFill/>
            <a:miter lim="800000"/>
            <a:headEnd/>
            <a:tailEnd/>
          </a:ln>
        </p:spPr>
        <p:txBody>
          <a:bodyPr>
            <a:spAutoFit/>
          </a:bodyPr>
          <a:lstStyle/>
          <a:p>
            <a:pPr>
              <a:spcBef>
                <a:spcPct val="50000"/>
              </a:spcBef>
            </a:pPr>
            <a:r>
              <a:rPr lang="en-US" sz="2400" u="sng">
                <a:solidFill>
                  <a:srgbClr val="FF0066"/>
                </a:solidFill>
              </a:rPr>
              <a:t>Bài 2:</a:t>
            </a:r>
            <a:r>
              <a:rPr lang="en-US" sz="2400">
                <a:solidFill>
                  <a:srgbClr val="FF0066"/>
                </a:solidFill>
              </a:rPr>
              <a:t>  Đọc mẫu chuyện vui dưới đây và trả lời câu hỏi:</a:t>
            </a:r>
          </a:p>
          <a:p>
            <a:pPr>
              <a:spcBef>
                <a:spcPct val="50000"/>
              </a:spcBef>
            </a:pPr>
            <a:endParaRPr lang="en-US" sz="2400">
              <a:solidFill>
                <a:srgbClr val="FF0066"/>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4" presetClass="entr" presetSubtype="0" fill="hold" nodeType="withEffect">
                                  <p:stCondLst>
                                    <p:cond delay="0"/>
                                  </p:stCondLst>
                                  <p:childTnLst>
                                    <p:set>
                                      <p:cBhvr>
                                        <p:cTn id="6" dur="1" fill="hold">
                                          <p:stCondLst>
                                            <p:cond delay="0"/>
                                          </p:stCondLst>
                                        </p:cTn>
                                        <p:tgtEl>
                                          <p:spTgt spid="52234">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52234">
                                            <p:txEl>
                                              <p:pRg st="0" end="0"/>
                                            </p:txEl>
                                          </p:spTgt>
                                        </p:tgtEl>
                                        <p:attrNameLst>
                                          <p:attrName>ppt_x</p:attrName>
                                        </p:attrNameLst>
                                      </p:cBhvr>
                                    </p:anim>
                                    <p:anim from="0" to="-1.0" calcmode="lin" valueType="num">
                                      <p:cBhvr>
                                        <p:cTn id="8" dur="200" decel="50000" autoRev="1" fill="hold">
                                          <p:stCondLst>
                                            <p:cond delay="600"/>
                                          </p:stCondLst>
                                        </p:cTn>
                                        <p:tgtEl>
                                          <p:spTgt spid="52234">
                                            <p:txEl>
                                              <p:pRg st="0" end="0"/>
                                            </p:txEl>
                                          </p:spTgt>
                                        </p:tgtEl>
                                        <p:attrNameLst>
                                          <p:attrName>xshear</p:attrName>
                                        </p:attrNameLst>
                                      </p:cBhvr>
                                    </p:anim>
                                    <p:animScale>
                                      <p:cBhvr>
                                        <p:cTn id="9" dur="200" decel="100000" autoRev="1" fill="hold">
                                          <p:stCondLst>
                                            <p:cond delay="600"/>
                                          </p:stCondLst>
                                        </p:cTn>
                                        <p:tgtEl>
                                          <p:spTgt spid="52234">
                                            <p:txEl>
                                              <p:pRg st="0" end="0"/>
                                            </p:txEl>
                                          </p:spTgt>
                                        </p:tgtEl>
                                      </p:cBhvr>
                                      <p:from x="100000" y="100000"/>
                                      <p:to x="80000" y="100000"/>
                                    </p:animScale>
                                    <p:anim by="(#ppt_h/3+#ppt_w*0.1)" calcmode="lin" valueType="num">
                                      <p:cBhvr additive="sum">
                                        <p:cTn id="10" dur="200" decel="100000" autoRev="1" fill="hold">
                                          <p:stCondLst>
                                            <p:cond delay="600"/>
                                          </p:stCondLst>
                                        </p:cTn>
                                        <p:tgtEl>
                                          <p:spTgt spid="52234">
                                            <p:txEl>
                                              <p:pRg st="0" end="0"/>
                                            </p:txEl>
                                          </p:spTgt>
                                        </p:tgtEl>
                                        <p:attrNameLst>
                                          <p:attrName>ppt_x</p:attrName>
                                        </p:attrNameLst>
                                      </p:cBhvr>
                                    </p:anim>
                                  </p:childTnLst>
                                </p:cTn>
                              </p:par>
                              <p:par>
                                <p:cTn id="11" presetID="34" presetClass="entr" presetSubtype="0" fill="hold" nodeType="withEffect">
                                  <p:stCondLst>
                                    <p:cond delay="0"/>
                                  </p:stCondLst>
                                  <p:childTnLst>
                                    <p:set>
                                      <p:cBhvr>
                                        <p:cTn id="12" dur="1" fill="hold">
                                          <p:stCondLst>
                                            <p:cond delay="0"/>
                                          </p:stCondLst>
                                        </p:cTn>
                                        <p:tgtEl>
                                          <p:spTgt spid="52234">
                                            <p:txEl>
                                              <p:pRg st="1" end="1"/>
                                            </p:txEl>
                                          </p:spTgt>
                                        </p:tgtEl>
                                        <p:attrNameLst>
                                          <p:attrName>style.visibility</p:attrName>
                                        </p:attrNameLst>
                                      </p:cBhvr>
                                      <p:to>
                                        <p:strVal val="visible"/>
                                      </p:to>
                                    </p:set>
                                    <p:anim from="(-#ppt_w/2)" to="(#ppt_x)" calcmode="lin" valueType="num">
                                      <p:cBhvr>
                                        <p:cTn id="13" dur="600" fill="hold">
                                          <p:stCondLst>
                                            <p:cond delay="0"/>
                                          </p:stCondLst>
                                        </p:cTn>
                                        <p:tgtEl>
                                          <p:spTgt spid="52234">
                                            <p:txEl>
                                              <p:pRg st="1" end="1"/>
                                            </p:txEl>
                                          </p:spTgt>
                                        </p:tgtEl>
                                        <p:attrNameLst>
                                          <p:attrName>ppt_x</p:attrName>
                                        </p:attrNameLst>
                                      </p:cBhvr>
                                    </p:anim>
                                    <p:anim from="0" to="-1.0" calcmode="lin" valueType="num">
                                      <p:cBhvr>
                                        <p:cTn id="14" dur="200" decel="50000" autoRev="1" fill="hold">
                                          <p:stCondLst>
                                            <p:cond delay="600"/>
                                          </p:stCondLst>
                                        </p:cTn>
                                        <p:tgtEl>
                                          <p:spTgt spid="52234">
                                            <p:txEl>
                                              <p:pRg st="1" end="1"/>
                                            </p:txEl>
                                          </p:spTgt>
                                        </p:tgtEl>
                                        <p:attrNameLst>
                                          <p:attrName>xshear</p:attrName>
                                        </p:attrNameLst>
                                      </p:cBhvr>
                                    </p:anim>
                                    <p:animScale>
                                      <p:cBhvr>
                                        <p:cTn id="15" dur="200" decel="100000" autoRev="1" fill="hold">
                                          <p:stCondLst>
                                            <p:cond delay="600"/>
                                          </p:stCondLst>
                                        </p:cTn>
                                        <p:tgtEl>
                                          <p:spTgt spid="52234">
                                            <p:txEl>
                                              <p:pRg st="1" end="1"/>
                                            </p:txEl>
                                          </p:spTgt>
                                        </p:tgtEl>
                                      </p:cBhvr>
                                      <p:from x="100000" y="100000"/>
                                      <p:to x="80000" y="100000"/>
                                    </p:animScale>
                                    <p:anim by="(#ppt_h/3+#ppt_w*0.1)" calcmode="lin" valueType="num">
                                      <p:cBhvr additive="sum">
                                        <p:cTn id="16" dur="200" decel="100000" autoRev="1" fill="hold">
                                          <p:stCondLst>
                                            <p:cond delay="600"/>
                                          </p:stCondLst>
                                        </p:cTn>
                                        <p:tgtEl>
                                          <p:spTgt spid="52234">
                                            <p:txEl>
                                              <p:pRg st="1" end="1"/>
                                            </p:txEl>
                                          </p:spTgt>
                                        </p:tgtEl>
                                        <p:attrNameLst>
                                          <p:attrName>ppt_x</p:attrName>
                                        </p:attrNameLst>
                                      </p:cBhvr>
                                    </p:anim>
                                  </p:childTnLst>
                                </p:cTn>
                              </p:par>
                              <p:par>
                                <p:cTn id="17" presetID="34" presetClass="entr" presetSubtype="0" fill="hold" nodeType="withEffect">
                                  <p:stCondLst>
                                    <p:cond delay="0"/>
                                  </p:stCondLst>
                                  <p:childTnLst>
                                    <p:set>
                                      <p:cBhvr>
                                        <p:cTn id="18" dur="1" fill="hold">
                                          <p:stCondLst>
                                            <p:cond delay="0"/>
                                          </p:stCondLst>
                                        </p:cTn>
                                        <p:tgtEl>
                                          <p:spTgt spid="52234">
                                            <p:txEl>
                                              <p:pRg st="2" end="2"/>
                                            </p:txEl>
                                          </p:spTgt>
                                        </p:tgtEl>
                                        <p:attrNameLst>
                                          <p:attrName>style.visibility</p:attrName>
                                        </p:attrNameLst>
                                      </p:cBhvr>
                                      <p:to>
                                        <p:strVal val="visible"/>
                                      </p:to>
                                    </p:set>
                                    <p:anim from="(-#ppt_w/2)" to="(#ppt_x)" calcmode="lin" valueType="num">
                                      <p:cBhvr>
                                        <p:cTn id="19" dur="600" fill="hold">
                                          <p:stCondLst>
                                            <p:cond delay="0"/>
                                          </p:stCondLst>
                                        </p:cTn>
                                        <p:tgtEl>
                                          <p:spTgt spid="52234">
                                            <p:txEl>
                                              <p:pRg st="2" end="2"/>
                                            </p:txEl>
                                          </p:spTgt>
                                        </p:tgtEl>
                                        <p:attrNameLst>
                                          <p:attrName>ppt_x</p:attrName>
                                        </p:attrNameLst>
                                      </p:cBhvr>
                                    </p:anim>
                                    <p:anim from="0" to="-1.0" calcmode="lin" valueType="num">
                                      <p:cBhvr>
                                        <p:cTn id="20" dur="200" decel="50000" autoRev="1" fill="hold">
                                          <p:stCondLst>
                                            <p:cond delay="600"/>
                                          </p:stCondLst>
                                        </p:cTn>
                                        <p:tgtEl>
                                          <p:spTgt spid="52234">
                                            <p:txEl>
                                              <p:pRg st="2" end="2"/>
                                            </p:txEl>
                                          </p:spTgt>
                                        </p:tgtEl>
                                        <p:attrNameLst>
                                          <p:attrName>xshear</p:attrName>
                                        </p:attrNameLst>
                                      </p:cBhvr>
                                    </p:anim>
                                    <p:animScale>
                                      <p:cBhvr>
                                        <p:cTn id="21" dur="200" decel="100000" autoRev="1" fill="hold">
                                          <p:stCondLst>
                                            <p:cond delay="600"/>
                                          </p:stCondLst>
                                        </p:cTn>
                                        <p:tgtEl>
                                          <p:spTgt spid="52234">
                                            <p:txEl>
                                              <p:pRg st="2" end="2"/>
                                            </p:txEl>
                                          </p:spTgt>
                                        </p:tgtEl>
                                      </p:cBhvr>
                                      <p:from x="100000" y="100000"/>
                                      <p:to x="80000" y="100000"/>
                                    </p:animScale>
                                    <p:anim by="(#ppt_h/3+#ppt_w*0.1)" calcmode="lin" valueType="num">
                                      <p:cBhvr additive="sum">
                                        <p:cTn id="22" dur="200" decel="100000" autoRev="1" fill="hold">
                                          <p:stCondLst>
                                            <p:cond delay="600"/>
                                          </p:stCondLst>
                                        </p:cTn>
                                        <p:tgtEl>
                                          <p:spTgt spid="52234">
                                            <p:txEl>
                                              <p:pRg st="2" end="2"/>
                                            </p:txEl>
                                          </p:spTgt>
                                        </p:tgtEl>
                                        <p:attrNameLst>
                                          <p:attrName>ppt_x</p:attrName>
                                        </p:attrNameLst>
                                      </p:cBhvr>
                                    </p:anim>
                                  </p:childTnLst>
                                </p:cTn>
                              </p:par>
                              <p:par>
                                <p:cTn id="23" presetID="34" presetClass="entr" presetSubtype="0" fill="hold" nodeType="withEffect">
                                  <p:stCondLst>
                                    <p:cond delay="0"/>
                                  </p:stCondLst>
                                  <p:childTnLst>
                                    <p:set>
                                      <p:cBhvr>
                                        <p:cTn id="24" dur="1" fill="hold">
                                          <p:stCondLst>
                                            <p:cond delay="0"/>
                                          </p:stCondLst>
                                        </p:cTn>
                                        <p:tgtEl>
                                          <p:spTgt spid="52234">
                                            <p:txEl>
                                              <p:pRg st="3" end="3"/>
                                            </p:txEl>
                                          </p:spTgt>
                                        </p:tgtEl>
                                        <p:attrNameLst>
                                          <p:attrName>style.visibility</p:attrName>
                                        </p:attrNameLst>
                                      </p:cBhvr>
                                      <p:to>
                                        <p:strVal val="visible"/>
                                      </p:to>
                                    </p:set>
                                    <p:anim from="(-#ppt_w/2)" to="(#ppt_x)" calcmode="lin" valueType="num">
                                      <p:cBhvr>
                                        <p:cTn id="25" dur="600" fill="hold">
                                          <p:stCondLst>
                                            <p:cond delay="0"/>
                                          </p:stCondLst>
                                        </p:cTn>
                                        <p:tgtEl>
                                          <p:spTgt spid="52234">
                                            <p:txEl>
                                              <p:pRg st="3" end="3"/>
                                            </p:txEl>
                                          </p:spTgt>
                                        </p:tgtEl>
                                        <p:attrNameLst>
                                          <p:attrName>ppt_x</p:attrName>
                                        </p:attrNameLst>
                                      </p:cBhvr>
                                    </p:anim>
                                    <p:anim from="0" to="-1.0" calcmode="lin" valueType="num">
                                      <p:cBhvr>
                                        <p:cTn id="26" dur="200" decel="50000" autoRev="1" fill="hold">
                                          <p:stCondLst>
                                            <p:cond delay="600"/>
                                          </p:stCondLst>
                                        </p:cTn>
                                        <p:tgtEl>
                                          <p:spTgt spid="52234">
                                            <p:txEl>
                                              <p:pRg st="3" end="3"/>
                                            </p:txEl>
                                          </p:spTgt>
                                        </p:tgtEl>
                                        <p:attrNameLst>
                                          <p:attrName>xshear</p:attrName>
                                        </p:attrNameLst>
                                      </p:cBhvr>
                                    </p:anim>
                                    <p:animScale>
                                      <p:cBhvr>
                                        <p:cTn id="27" dur="200" decel="100000" autoRev="1" fill="hold">
                                          <p:stCondLst>
                                            <p:cond delay="600"/>
                                          </p:stCondLst>
                                        </p:cTn>
                                        <p:tgtEl>
                                          <p:spTgt spid="52234">
                                            <p:txEl>
                                              <p:pRg st="3" end="3"/>
                                            </p:txEl>
                                          </p:spTgt>
                                        </p:tgtEl>
                                      </p:cBhvr>
                                      <p:from x="100000" y="100000"/>
                                      <p:to x="80000" y="100000"/>
                                    </p:animScale>
                                    <p:anim by="(#ppt_h/3+#ppt_w*0.1)" calcmode="lin" valueType="num">
                                      <p:cBhvr additive="sum">
                                        <p:cTn id="28" dur="200" decel="100000" autoRev="1" fill="hold">
                                          <p:stCondLst>
                                            <p:cond delay="600"/>
                                          </p:stCondLst>
                                        </p:cTn>
                                        <p:tgtEl>
                                          <p:spTgt spid="52234">
                                            <p:txEl>
                                              <p:pRg st="3" end="3"/>
                                            </p:txEl>
                                          </p:spTgt>
                                        </p:tgtEl>
                                        <p:attrNameLst>
                                          <p:attrName>ppt_x</p:attrName>
                                        </p:attrNameLst>
                                      </p:cBhvr>
                                    </p:anim>
                                  </p:childTnLst>
                                </p:cTn>
                              </p:par>
                              <p:par>
                                <p:cTn id="29" presetID="34" presetClass="entr" presetSubtype="0" fill="hold" nodeType="withEffect">
                                  <p:stCondLst>
                                    <p:cond delay="0"/>
                                  </p:stCondLst>
                                  <p:childTnLst>
                                    <p:set>
                                      <p:cBhvr>
                                        <p:cTn id="30" dur="1" fill="hold">
                                          <p:stCondLst>
                                            <p:cond delay="0"/>
                                          </p:stCondLst>
                                        </p:cTn>
                                        <p:tgtEl>
                                          <p:spTgt spid="52234">
                                            <p:txEl>
                                              <p:pRg st="4" end="4"/>
                                            </p:txEl>
                                          </p:spTgt>
                                        </p:tgtEl>
                                        <p:attrNameLst>
                                          <p:attrName>style.visibility</p:attrName>
                                        </p:attrNameLst>
                                      </p:cBhvr>
                                      <p:to>
                                        <p:strVal val="visible"/>
                                      </p:to>
                                    </p:set>
                                    <p:anim from="(-#ppt_w/2)" to="(#ppt_x)" calcmode="lin" valueType="num">
                                      <p:cBhvr>
                                        <p:cTn id="31" dur="600" fill="hold">
                                          <p:stCondLst>
                                            <p:cond delay="0"/>
                                          </p:stCondLst>
                                        </p:cTn>
                                        <p:tgtEl>
                                          <p:spTgt spid="52234">
                                            <p:txEl>
                                              <p:pRg st="4" end="4"/>
                                            </p:txEl>
                                          </p:spTgt>
                                        </p:tgtEl>
                                        <p:attrNameLst>
                                          <p:attrName>ppt_x</p:attrName>
                                        </p:attrNameLst>
                                      </p:cBhvr>
                                    </p:anim>
                                    <p:anim from="0" to="-1.0" calcmode="lin" valueType="num">
                                      <p:cBhvr>
                                        <p:cTn id="32" dur="200" decel="50000" autoRev="1" fill="hold">
                                          <p:stCondLst>
                                            <p:cond delay="600"/>
                                          </p:stCondLst>
                                        </p:cTn>
                                        <p:tgtEl>
                                          <p:spTgt spid="52234">
                                            <p:txEl>
                                              <p:pRg st="4" end="4"/>
                                            </p:txEl>
                                          </p:spTgt>
                                        </p:tgtEl>
                                        <p:attrNameLst>
                                          <p:attrName>xshear</p:attrName>
                                        </p:attrNameLst>
                                      </p:cBhvr>
                                    </p:anim>
                                    <p:animScale>
                                      <p:cBhvr>
                                        <p:cTn id="33" dur="200" decel="100000" autoRev="1" fill="hold">
                                          <p:stCondLst>
                                            <p:cond delay="600"/>
                                          </p:stCondLst>
                                        </p:cTn>
                                        <p:tgtEl>
                                          <p:spTgt spid="52234">
                                            <p:txEl>
                                              <p:pRg st="4" end="4"/>
                                            </p:txEl>
                                          </p:spTgt>
                                        </p:tgtEl>
                                      </p:cBhvr>
                                      <p:from x="100000" y="100000"/>
                                      <p:to x="80000" y="100000"/>
                                    </p:animScale>
                                    <p:anim by="(#ppt_h/3+#ppt_w*0.1)" calcmode="lin" valueType="num">
                                      <p:cBhvr additive="sum">
                                        <p:cTn id="34" dur="200" decel="100000" autoRev="1" fill="hold">
                                          <p:stCondLst>
                                            <p:cond delay="600"/>
                                          </p:stCondLst>
                                        </p:cTn>
                                        <p:tgtEl>
                                          <p:spTgt spid="52234">
                                            <p:txEl>
                                              <p:pRg st="4" end="4"/>
                                            </p:txEl>
                                          </p:spTgt>
                                        </p:tgtEl>
                                        <p:attrNameLst>
                                          <p:attrName>ppt_x</p:attrName>
                                        </p:attrNameLst>
                                      </p:cBhvr>
                                    </p:anim>
                                  </p:childTnLst>
                                </p:cTn>
                              </p:par>
                              <p:par>
                                <p:cTn id="35" presetID="34" presetClass="entr" presetSubtype="0" fill="hold" nodeType="withEffect">
                                  <p:stCondLst>
                                    <p:cond delay="0"/>
                                  </p:stCondLst>
                                  <p:childTnLst>
                                    <p:set>
                                      <p:cBhvr>
                                        <p:cTn id="36" dur="1" fill="hold">
                                          <p:stCondLst>
                                            <p:cond delay="0"/>
                                          </p:stCondLst>
                                        </p:cTn>
                                        <p:tgtEl>
                                          <p:spTgt spid="52234">
                                            <p:txEl>
                                              <p:pRg st="5" end="5"/>
                                            </p:txEl>
                                          </p:spTgt>
                                        </p:tgtEl>
                                        <p:attrNameLst>
                                          <p:attrName>style.visibility</p:attrName>
                                        </p:attrNameLst>
                                      </p:cBhvr>
                                      <p:to>
                                        <p:strVal val="visible"/>
                                      </p:to>
                                    </p:set>
                                    <p:anim from="(-#ppt_w/2)" to="(#ppt_x)" calcmode="lin" valueType="num">
                                      <p:cBhvr>
                                        <p:cTn id="37" dur="600" fill="hold">
                                          <p:stCondLst>
                                            <p:cond delay="0"/>
                                          </p:stCondLst>
                                        </p:cTn>
                                        <p:tgtEl>
                                          <p:spTgt spid="52234">
                                            <p:txEl>
                                              <p:pRg st="5" end="5"/>
                                            </p:txEl>
                                          </p:spTgt>
                                        </p:tgtEl>
                                        <p:attrNameLst>
                                          <p:attrName>ppt_x</p:attrName>
                                        </p:attrNameLst>
                                      </p:cBhvr>
                                    </p:anim>
                                    <p:anim from="0" to="-1.0" calcmode="lin" valueType="num">
                                      <p:cBhvr>
                                        <p:cTn id="38" dur="200" decel="50000" autoRev="1" fill="hold">
                                          <p:stCondLst>
                                            <p:cond delay="600"/>
                                          </p:stCondLst>
                                        </p:cTn>
                                        <p:tgtEl>
                                          <p:spTgt spid="52234">
                                            <p:txEl>
                                              <p:pRg st="5" end="5"/>
                                            </p:txEl>
                                          </p:spTgt>
                                        </p:tgtEl>
                                        <p:attrNameLst>
                                          <p:attrName>xshear</p:attrName>
                                        </p:attrNameLst>
                                      </p:cBhvr>
                                    </p:anim>
                                    <p:animScale>
                                      <p:cBhvr>
                                        <p:cTn id="39" dur="200" decel="100000" autoRev="1" fill="hold">
                                          <p:stCondLst>
                                            <p:cond delay="600"/>
                                          </p:stCondLst>
                                        </p:cTn>
                                        <p:tgtEl>
                                          <p:spTgt spid="52234">
                                            <p:txEl>
                                              <p:pRg st="5" end="5"/>
                                            </p:txEl>
                                          </p:spTgt>
                                        </p:tgtEl>
                                      </p:cBhvr>
                                      <p:from x="100000" y="100000"/>
                                      <p:to x="80000" y="100000"/>
                                    </p:animScale>
                                    <p:anim by="(#ppt_h/3+#ppt_w*0.1)" calcmode="lin" valueType="num">
                                      <p:cBhvr additive="sum">
                                        <p:cTn id="40" dur="200" decel="100000" autoRev="1" fill="hold">
                                          <p:stCondLst>
                                            <p:cond delay="600"/>
                                          </p:stCondLst>
                                        </p:cTn>
                                        <p:tgtEl>
                                          <p:spTgt spid="52234">
                                            <p:txEl>
                                              <p:pRg st="5" end="5"/>
                                            </p:txEl>
                                          </p:spTgt>
                                        </p:tgtEl>
                                        <p:attrNameLst>
                                          <p:attrName>ppt_x</p:attrName>
                                        </p:attrNameLst>
                                      </p:cBhvr>
                                    </p:anim>
                                  </p:childTnLst>
                                </p:cTn>
                              </p:par>
                              <p:par>
                                <p:cTn id="41" presetID="34" presetClass="entr" presetSubtype="0" fill="hold" nodeType="withEffect">
                                  <p:stCondLst>
                                    <p:cond delay="0"/>
                                  </p:stCondLst>
                                  <p:childTnLst>
                                    <p:set>
                                      <p:cBhvr>
                                        <p:cTn id="42" dur="1" fill="hold">
                                          <p:stCondLst>
                                            <p:cond delay="0"/>
                                          </p:stCondLst>
                                        </p:cTn>
                                        <p:tgtEl>
                                          <p:spTgt spid="52234">
                                            <p:txEl>
                                              <p:pRg st="6" end="6"/>
                                            </p:txEl>
                                          </p:spTgt>
                                        </p:tgtEl>
                                        <p:attrNameLst>
                                          <p:attrName>style.visibility</p:attrName>
                                        </p:attrNameLst>
                                      </p:cBhvr>
                                      <p:to>
                                        <p:strVal val="visible"/>
                                      </p:to>
                                    </p:set>
                                    <p:anim from="(-#ppt_w/2)" to="(#ppt_x)" calcmode="lin" valueType="num">
                                      <p:cBhvr>
                                        <p:cTn id="43" dur="600" fill="hold">
                                          <p:stCondLst>
                                            <p:cond delay="0"/>
                                          </p:stCondLst>
                                        </p:cTn>
                                        <p:tgtEl>
                                          <p:spTgt spid="52234">
                                            <p:txEl>
                                              <p:pRg st="6" end="6"/>
                                            </p:txEl>
                                          </p:spTgt>
                                        </p:tgtEl>
                                        <p:attrNameLst>
                                          <p:attrName>ppt_x</p:attrName>
                                        </p:attrNameLst>
                                      </p:cBhvr>
                                    </p:anim>
                                    <p:anim from="0" to="-1.0" calcmode="lin" valueType="num">
                                      <p:cBhvr>
                                        <p:cTn id="44" dur="200" decel="50000" autoRev="1" fill="hold">
                                          <p:stCondLst>
                                            <p:cond delay="600"/>
                                          </p:stCondLst>
                                        </p:cTn>
                                        <p:tgtEl>
                                          <p:spTgt spid="52234">
                                            <p:txEl>
                                              <p:pRg st="6" end="6"/>
                                            </p:txEl>
                                          </p:spTgt>
                                        </p:tgtEl>
                                        <p:attrNameLst>
                                          <p:attrName>xshear</p:attrName>
                                        </p:attrNameLst>
                                      </p:cBhvr>
                                    </p:anim>
                                    <p:animScale>
                                      <p:cBhvr>
                                        <p:cTn id="45" dur="200" decel="100000" autoRev="1" fill="hold">
                                          <p:stCondLst>
                                            <p:cond delay="600"/>
                                          </p:stCondLst>
                                        </p:cTn>
                                        <p:tgtEl>
                                          <p:spTgt spid="52234">
                                            <p:txEl>
                                              <p:pRg st="6" end="6"/>
                                            </p:txEl>
                                          </p:spTgt>
                                        </p:tgtEl>
                                      </p:cBhvr>
                                      <p:from x="100000" y="100000"/>
                                      <p:to x="80000" y="100000"/>
                                    </p:animScale>
                                    <p:anim by="(#ppt_h/3+#ppt_w*0.1)" calcmode="lin" valueType="num">
                                      <p:cBhvr additive="sum">
                                        <p:cTn id="46" dur="200" decel="100000" autoRev="1" fill="hold">
                                          <p:stCondLst>
                                            <p:cond delay="600"/>
                                          </p:stCondLst>
                                        </p:cTn>
                                        <p:tgtEl>
                                          <p:spTgt spid="52234">
                                            <p:txEl>
                                              <p:pRg st="6" end="6"/>
                                            </p:txEl>
                                          </p:spTgt>
                                        </p:tgtEl>
                                        <p:attrNameLst>
                                          <p:attrName>ppt_x</p:attrName>
                                        </p:attrNameLst>
                                      </p:cBhvr>
                                    </p:anim>
                                  </p:childTnLst>
                                </p:cTn>
                              </p:par>
                              <p:par>
                                <p:cTn id="47" presetID="34" presetClass="entr" presetSubtype="0" fill="hold" nodeType="withEffect">
                                  <p:stCondLst>
                                    <p:cond delay="0"/>
                                  </p:stCondLst>
                                  <p:childTnLst>
                                    <p:set>
                                      <p:cBhvr>
                                        <p:cTn id="48" dur="1" fill="hold">
                                          <p:stCondLst>
                                            <p:cond delay="0"/>
                                          </p:stCondLst>
                                        </p:cTn>
                                        <p:tgtEl>
                                          <p:spTgt spid="52234">
                                            <p:txEl>
                                              <p:pRg st="7" end="7"/>
                                            </p:txEl>
                                          </p:spTgt>
                                        </p:tgtEl>
                                        <p:attrNameLst>
                                          <p:attrName>style.visibility</p:attrName>
                                        </p:attrNameLst>
                                      </p:cBhvr>
                                      <p:to>
                                        <p:strVal val="visible"/>
                                      </p:to>
                                    </p:set>
                                    <p:anim from="(-#ppt_w/2)" to="(#ppt_x)" calcmode="lin" valueType="num">
                                      <p:cBhvr>
                                        <p:cTn id="49" dur="600" fill="hold">
                                          <p:stCondLst>
                                            <p:cond delay="0"/>
                                          </p:stCondLst>
                                        </p:cTn>
                                        <p:tgtEl>
                                          <p:spTgt spid="52234">
                                            <p:txEl>
                                              <p:pRg st="7" end="7"/>
                                            </p:txEl>
                                          </p:spTgt>
                                        </p:tgtEl>
                                        <p:attrNameLst>
                                          <p:attrName>ppt_x</p:attrName>
                                        </p:attrNameLst>
                                      </p:cBhvr>
                                    </p:anim>
                                    <p:anim from="0" to="-1.0" calcmode="lin" valueType="num">
                                      <p:cBhvr>
                                        <p:cTn id="50" dur="200" decel="50000" autoRev="1" fill="hold">
                                          <p:stCondLst>
                                            <p:cond delay="600"/>
                                          </p:stCondLst>
                                        </p:cTn>
                                        <p:tgtEl>
                                          <p:spTgt spid="52234">
                                            <p:txEl>
                                              <p:pRg st="7" end="7"/>
                                            </p:txEl>
                                          </p:spTgt>
                                        </p:tgtEl>
                                        <p:attrNameLst>
                                          <p:attrName>xshear</p:attrName>
                                        </p:attrNameLst>
                                      </p:cBhvr>
                                    </p:anim>
                                    <p:animScale>
                                      <p:cBhvr>
                                        <p:cTn id="51" dur="200" decel="100000" autoRev="1" fill="hold">
                                          <p:stCondLst>
                                            <p:cond delay="600"/>
                                          </p:stCondLst>
                                        </p:cTn>
                                        <p:tgtEl>
                                          <p:spTgt spid="52234">
                                            <p:txEl>
                                              <p:pRg st="7" end="7"/>
                                            </p:txEl>
                                          </p:spTgt>
                                        </p:tgtEl>
                                      </p:cBhvr>
                                      <p:from x="100000" y="100000"/>
                                      <p:to x="80000" y="100000"/>
                                    </p:animScale>
                                    <p:anim by="(#ppt_h/3+#ppt_w*0.1)" calcmode="lin" valueType="num">
                                      <p:cBhvr additive="sum">
                                        <p:cTn id="52" dur="200" decel="100000" autoRev="1" fill="hold">
                                          <p:stCondLst>
                                            <p:cond delay="600"/>
                                          </p:stCondLst>
                                        </p:cTn>
                                        <p:tgtEl>
                                          <p:spTgt spid="52234">
                                            <p:txEl>
                                              <p:pRg st="7" end="7"/>
                                            </p:txEl>
                                          </p:spTgt>
                                        </p:tgtEl>
                                        <p:attrNameLst>
                                          <p:attrName>ppt_x</p:attrName>
                                        </p:attrNameLst>
                                      </p:cBhvr>
                                    </p:anim>
                                  </p:childTnLst>
                                </p:cTn>
                              </p:par>
                            </p:childTnLst>
                          </p:cTn>
                        </p:par>
                      </p:childTnLst>
                    </p:cTn>
                  </p:par>
                  <p:par>
                    <p:cTn id="53" fill="hold" nodeType="clickPar">
                      <p:stCondLst>
                        <p:cond delay="indefinite"/>
                      </p:stCondLst>
                      <p:childTnLst>
                        <p:par>
                          <p:cTn id="54" fill="hold" nodeType="withGroup">
                            <p:stCondLst>
                              <p:cond delay="0"/>
                            </p:stCondLst>
                            <p:childTnLst>
                              <p:par>
                                <p:cTn id="55" presetID="2" presetClass="entr" presetSubtype="4" fill="hold" nodeType="clickEffect">
                                  <p:stCondLst>
                                    <p:cond delay="0"/>
                                  </p:stCondLst>
                                  <p:childTnLst>
                                    <p:set>
                                      <p:cBhvr>
                                        <p:cTn id="56" dur="1" fill="hold">
                                          <p:stCondLst>
                                            <p:cond delay="0"/>
                                          </p:stCondLst>
                                        </p:cTn>
                                        <p:tgtEl>
                                          <p:spTgt spid="52234">
                                            <p:txEl>
                                              <p:pRg st="8" end="8"/>
                                            </p:txEl>
                                          </p:spTgt>
                                        </p:tgtEl>
                                        <p:attrNameLst>
                                          <p:attrName>style.visibility</p:attrName>
                                        </p:attrNameLst>
                                      </p:cBhvr>
                                      <p:to>
                                        <p:strVal val="visible"/>
                                      </p:to>
                                    </p:set>
                                    <p:anim calcmode="lin" valueType="num">
                                      <p:cBhvr additive="base">
                                        <p:cTn id="57" dur="500" fill="hold"/>
                                        <p:tgtEl>
                                          <p:spTgt spid="52234">
                                            <p:txEl>
                                              <p:pRg st="8" end="8"/>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52234">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62" name="Text Box 6"/>
          <p:cNvSpPr txBox="1">
            <a:spLocks noChangeArrowheads="1"/>
          </p:cNvSpPr>
          <p:nvPr/>
        </p:nvSpPr>
        <p:spPr bwMode="auto">
          <a:xfrm>
            <a:off x="304800" y="242888"/>
            <a:ext cx="8382000" cy="954087"/>
          </a:xfrm>
          <a:prstGeom prst="rect">
            <a:avLst/>
          </a:prstGeom>
          <a:noFill/>
          <a:ln w="9525">
            <a:noFill/>
            <a:miter lim="800000"/>
            <a:headEnd/>
            <a:tailEnd/>
          </a:ln>
        </p:spPr>
        <p:txBody>
          <a:bodyPr>
            <a:spAutoFit/>
          </a:bodyPr>
          <a:lstStyle/>
          <a:p>
            <a:pPr>
              <a:spcBef>
                <a:spcPct val="50000"/>
              </a:spcBef>
            </a:pPr>
            <a:r>
              <a:rPr lang="en-US" sz="2800" u="sng">
                <a:solidFill>
                  <a:srgbClr val="FF0066"/>
                </a:solidFill>
              </a:rPr>
              <a:t>Bài 2</a:t>
            </a:r>
            <a:r>
              <a:rPr lang="en-US" sz="2800">
                <a:solidFill>
                  <a:srgbClr val="FF0066"/>
                </a:solidFill>
              </a:rPr>
              <a:t>: Đọc mẫu chuyện vui d</a:t>
            </a:r>
            <a:r>
              <a:rPr lang="vi-VN" sz="2800">
                <a:solidFill>
                  <a:srgbClr val="FF0066"/>
                </a:solidFill>
              </a:rPr>
              <a:t>ư</a:t>
            </a:r>
            <a:r>
              <a:rPr lang="en-US" sz="2800">
                <a:solidFill>
                  <a:srgbClr val="FF0066"/>
                </a:solidFill>
              </a:rPr>
              <a:t>ới </a:t>
            </a:r>
            <a:r>
              <a:rPr lang="vi-VN" sz="2800">
                <a:solidFill>
                  <a:srgbClr val="FF0066"/>
                </a:solidFill>
              </a:rPr>
              <a:t>đ</a:t>
            </a:r>
            <a:r>
              <a:rPr lang="en-US" sz="2800">
                <a:solidFill>
                  <a:srgbClr val="FF0066"/>
                </a:solidFill>
              </a:rPr>
              <a:t>ây và trả lời câu hỏi: </a:t>
            </a:r>
          </a:p>
        </p:txBody>
      </p:sp>
      <p:graphicFrame>
        <p:nvGraphicFramePr>
          <p:cNvPr id="19492" name="Group 36"/>
          <p:cNvGraphicFramePr>
            <a:graphicFrameLocks noGrp="1"/>
          </p:cNvGraphicFramePr>
          <p:nvPr>
            <p:ph/>
          </p:nvPr>
        </p:nvGraphicFramePr>
        <p:xfrm>
          <a:off x="457200" y="1143000"/>
          <a:ext cx="8229600" cy="5089525"/>
        </p:xfrm>
        <a:graphic>
          <a:graphicData uri="http://schemas.openxmlformats.org/drawingml/2006/table">
            <a:tbl>
              <a:tblPr/>
              <a:tblGrid>
                <a:gridCol w="4114800"/>
                <a:gridCol w="4114800"/>
              </a:tblGrid>
              <a:tr h="106666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rgbClr val="000099"/>
                          </a:solidFill>
                          <a:effectLst/>
                          <a:latin typeface="VNI-Times" pitchFamily="2" charset="0"/>
                        </a:rPr>
                        <a:t>Lôøi pheâ cuûa xaõ</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0" i="1" u="none" strike="noStrike" cap="none" normalizeH="0" baseline="0" smtClean="0">
                          <a:ln>
                            <a:noFill/>
                          </a:ln>
                          <a:solidFill>
                            <a:srgbClr val="0000FF"/>
                          </a:solidFill>
                          <a:effectLst/>
                          <a:latin typeface="VNI-Times" pitchFamily="2" charset="0"/>
                        </a:rPr>
                        <a:t>Boø caøy khoâng ñöôïc thòt.</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22476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242CCA"/>
                          </a:solidFill>
                          <a:effectLst/>
                          <a:latin typeface="VNI-Times" pitchFamily="2" charset="0"/>
                        </a:rPr>
                        <a:t>  Anh haøng thòt ñaõ theâm daáu caâu gì vaøo choã naøo trong lôøi pheâ cuûa xaõ ñeå hieåu laø xaõ ñoàng yù cho laøm thòt con boø?</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2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79809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242CCA"/>
                          </a:solidFill>
                          <a:effectLst/>
                          <a:latin typeface="VNI-Times" pitchFamily="2" charset="0"/>
                        </a:rPr>
                        <a:t>  Lôøi pheâ trong ñôn caàn ñöôïc vieát nhö theá naøo ñeå anh haøng thòt khoâng theå chöõa moät caùch deã daøng?</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32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19488" name="Text Box 32"/>
          <p:cNvSpPr txBox="1">
            <a:spLocks noChangeArrowheads="1"/>
          </p:cNvSpPr>
          <p:nvPr/>
        </p:nvSpPr>
        <p:spPr bwMode="auto">
          <a:xfrm>
            <a:off x="4724400" y="3505200"/>
            <a:ext cx="4038600" cy="954088"/>
          </a:xfrm>
          <a:prstGeom prst="rect">
            <a:avLst/>
          </a:prstGeom>
          <a:noFill/>
          <a:ln w="9525">
            <a:noFill/>
            <a:miter lim="800000"/>
            <a:headEnd/>
            <a:tailEnd/>
          </a:ln>
        </p:spPr>
        <p:txBody>
          <a:bodyPr>
            <a:spAutoFit/>
          </a:bodyPr>
          <a:lstStyle/>
          <a:p>
            <a:pPr>
              <a:spcBef>
                <a:spcPct val="50000"/>
              </a:spcBef>
            </a:pPr>
            <a:r>
              <a:rPr lang="en-US" sz="2400"/>
              <a:t> </a:t>
            </a:r>
            <a:r>
              <a:rPr lang="en-US" sz="2800" i="1">
                <a:solidFill>
                  <a:srgbClr val="0000FF"/>
                </a:solidFill>
              </a:rPr>
              <a:t>Bò cày không </a:t>
            </a:r>
            <a:r>
              <a:rPr lang="vi-VN" sz="2800" i="1">
                <a:solidFill>
                  <a:srgbClr val="0000FF"/>
                </a:solidFill>
              </a:rPr>
              <a:t>đư</a:t>
            </a:r>
            <a:r>
              <a:rPr lang="en-US" sz="2800" i="1">
                <a:solidFill>
                  <a:srgbClr val="0000FF"/>
                </a:solidFill>
              </a:rPr>
              <a:t>ợc  thịt.</a:t>
            </a:r>
          </a:p>
        </p:txBody>
      </p:sp>
      <p:sp>
        <p:nvSpPr>
          <p:cNvPr id="19489" name="Text Box 33"/>
          <p:cNvSpPr txBox="1">
            <a:spLocks noChangeArrowheads="1"/>
          </p:cNvSpPr>
          <p:nvPr/>
        </p:nvSpPr>
        <p:spPr bwMode="auto">
          <a:xfrm>
            <a:off x="4648200" y="4953000"/>
            <a:ext cx="4114800" cy="523875"/>
          </a:xfrm>
          <a:prstGeom prst="rect">
            <a:avLst/>
          </a:prstGeom>
          <a:noFill/>
          <a:ln w="9525">
            <a:noFill/>
            <a:miter lim="800000"/>
            <a:headEnd/>
            <a:tailEnd/>
          </a:ln>
        </p:spPr>
        <p:txBody>
          <a:bodyPr>
            <a:spAutoFit/>
          </a:bodyPr>
          <a:lstStyle/>
          <a:p>
            <a:pPr>
              <a:spcBef>
                <a:spcPct val="50000"/>
              </a:spcBef>
            </a:pPr>
            <a:r>
              <a:rPr lang="en-US" sz="2400"/>
              <a:t> </a:t>
            </a:r>
            <a:r>
              <a:rPr lang="en-US" sz="2800" i="1">
                <a:solidFill>
                  <a:srgbClr val="0000FF"/>
                </a:solidFill>
              </a:rPr>
              <a:t>Bò cày  không </a:t>
            </a:r>
            <a:r>
              <a:rPr lang="vi-VN" sz="2800" i="1">
                <a:solidFill>
                  <a:srgbClr val="0000FF"/>
                </a:solidFill>
              </a:rPr>
              <a:t>đư</a:t>
            </a:r>
            <a:r>
              <a:rPr lang="en-US" sz="2800" i="1">
                <a:solidFill>
                  <a:srgbClr val="0000FF"/>
                </a:solidFill>
              </a:rPr>
              <a:t>ợc thịt.</a:t>
            </a:r>
          </a:p>
        </p:txBody>
      </p:sp>
      <p:sp>
        <p:nvSpPr>
          <p:cNvPr id="19490" name="Text Box 34"/>
          <p:cNvSpPr txBox="1">
            <a:spLocks noChangeArrowheads="1"/>
          </p:cNvSpPr>
          <p:nvPr/>
        </p:nvSpPr>
        <p:spPr bwMode="auto">
          <a:xfrm>
            <a:off x="7519988" y="3471863"/>
            <a:ext cx="609600" cy="579437"/>
          </a:xfrm>
          <a:prstGeom prst="rect">
            <a:avLst/>
          </a:prstGeom>
          <a:noFill/>
          <a:ln w="9525">
            <a:noFill/>
            <a:miter lim="800000"/>
            <a:headEnd/>
            <a:tailEnd/>
          </a:ln>
        </p:spPr>
        <p:txBody>
          <a:bodyPr>
            <a:spAutoFit/>
          </a:bodyPr>
          <a:lstStyle/>
          <a:p>
            <a:pPr>
              <a:spcBef>
                <a:spcPct val="50000"/>
              </a:spcBef>
            </a:pPr>
            <a:r>
              <a:rPr lang="en-US" sz="3200" b="1">
                <a:solidFill>
                  <a:srgbClr val="FF3300"/>
                </a:solidFill>
              </a:rPr>
              <a:t>,</a:t>
            </a:r>
          </a:p>
        </p:txBody>
      </p:sp>
      <p:sp>
        <p:nvSpPr>
          <p:cNvPr id="19491" name="Text Box 35"/>
          <p:cNvSpPr txBox="1">
            <a:spLocks noChangeArrowheads="1"/>
          </p:cNvSpPr>
          <p:nvPr/>
        </p:nvSpPr>
        <p:spPr bwMode="auto">
          <a:xfrm>
            <a:off x="5715000" y="4953000"/>
            <a:ext cx="609600" cy="579438"/>
          </a:xfrm>
          <a:prstGeom prst="rect">
            <a:avLst/>
          </a:prstGeom>
          <a:noFill/>
          <a:ln w="9525">
            <a:noFill/>
            <a:miter lim="800000"/>
            <a:headEnd/>
            <a:tailEnd/>
          </a:ln>
        </p:spPr>
        <p:txBody>
          <a:bodyPr>
            <a:spAutoFit/>
          </a:bodyPr>
          <a:lstStyle/>
          <a:p>
            <a:pPr>
              <a:spcBef>
                <a:spcPct val="50000"/>
              </a:spcBef>
            </a:pPr>
            <a:r>
              <a:rPr lang="en-US" sz="3200" b="1">
                <a:solidFill>
                  <a:srgbClr val="FF3300"/>
                </a:solidFill>
              </a:rPr>
              <a:t>,</a:t>
            </a:r>
          </a:p>
        </p:txBody>
      </p:sp>
      <p:grpSp>
        <p:nvGrpSpPr>
          <p:cNvPr id="5141" name="Group 37"/>
          <p:cNvGrpSpPr>
            <a:grpSpLocks/>
          </p:cNvGrpSpPr>
          <p:nvPr/>
        </p:nvGrpSpPr>
        <p:grpSpPr bwMode="auto">
          <a:xfrm>
            <a:off x="0" y="-76200"/>
            <a:ext cx="9220200" cy="6705600"/>
            <a:chOff x="48" y="0"/>
            <a:chExt cx="5664" cy="4224"/>
          </a:xfrm>
        </p:grpSpPr>
        <p:sp>
          <p:nvSpPr>
            <p:cNvPr id="5142" name="Line 38"/>
            <p:cNvSpPr>
              <a:spLocks noChangeShapeType="1"/>
            </p:cNvSpPr>
            <p:nvPr/>
          </p:nvSpPr>
          <p:spPr bwMode="auto">
            <a:xfrm>
              <a:off x="288" y="1104"/>
              <a:ext cx="0" cy="2880"/>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5143" name="Line 39"/>
            <p:cNvSpPr>
              <a:spLocks noChangeShapeType="1"/>
            </p:cNvSpPr>
            <p:nvPr/>
          </p:nvSpPr>
          <p:spPr bwMode="auto">
            <a:xfrm>
              <a:off x="5472" y="288"/>
              <a:ext cx="0" cy="2928"/>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5144" name="Line 40"/>
            <p:cNvSpPr>
              <a:spLocks noChangeShapeType="1"/>
            </p:cNvSpPr>
            <p:nvPr/>
          </p:nvSpPr>
          <p:spPr bwMode="auto">
            <a:xfrm>
              <a:off x="192" y="432"/>
              <a:ext cx="0" cy="2880"/>
            </a:xfrm>
            <a:prstGeom prst="line">
              <a:avLst/>
            </a:prstGeom>
            <a:noFill/>
            <a:ln w="57150">
              <a:pattFill prst="plaid">
                <a:fgClr>
                  <a:srgbClr val="FF0066"/>
                </a:fgClr>
                <a:bgClr>
                  <a:srgbClr val="27D988"/>
                </a:bgClr>
              </a:pattFill>
              <a:round/>
              <a:headEnd/>
              <a:tailEnd/>
            </a:ln>
          </p:spPr>
          <p:txBody>
            <a:bodyPr wrap="none" anchor="ctr"/>
            <a:lstStyle/>
            <a:p>
              <a:endParaRPr lang="en-US"/>
            </a:p>
          </p:txBody>
        </p:sp>
        <p:sp>
          <p:nvSpPr>
            <p:cNvPr id="5145" name="Line 41"/>
            <p:cNvSpPr>
              <a:spLocks noChangeShapeType="1"/>
            </p:cNvSpPr>
            <p:nvPr/>
          </p:nvSpPr>
          <p:spPr bwMode="auto">
            <a:xfrm>
              <a:off x="5568" y="1008"/>
              <a:ext cx="0" cy="2928"/>
            </a:xfrm>
            <a:prstGeom prst="line">
              <a:avLst/>
            </a:prstGeom>
            <a:noFill/>
            <a:ln w="57150">
              <a:pattFill prst="plaid">
                <a:fgClr>
                  <a:srgbClr val="FF0066"/>
                </a:fgClr>
                <a:bgClr>
                  <a:srgbClr val="27D988"/>
                </a:bgClr>
              </a:pattFill>
              <a:round/>
              <a:headEnd/>
              <a:tailEnd/>
            </a:ln>
          </p:spPr>
          <p:txBody>
            <a:bodyPr wrap="none" anchor="ctr"/>
            <a:lstStyle/>
            <a:p>
              <a:endParaRPr lang="en-US"/>
            </a:p>
          </p:txBody>
        </p:sp>
        <p:grpSp>
          <p:nvGrpSpPr>
            <p:cNvPr id="5146" name="Group 42"/>
            <p:cNvGrpSpPr>
              <a:grpSpLocks/>
            </p:cNvGrpSpPr>
            <p:nvPr/>
          </p:nvGrpSpPr>
          <p:grpSpPr bwMode="auto">
            <a:xfrm>
              <a:off x="48" y="0"/>
              <a:ext cx="5664" cy="4224"/>
              <a:chOff x="48" y="0"/>
              <a:chExt cx="5664" cy="4272"/>
            </a:xfrm>
          </p:grpSpPr>
          <p:pic>
            <p:nvPicPr>
              <p:cNvPr id="5147" name="Picture 43" descr="BAR01"/>
              <p:cNvPicPr>
                <a:picLocks noChangeAspect="1" noChangeArrowheads="1"/>
              </p:cNvPicPr>
              <p:nvPr/>
            </p:nvPicPr>
            <p:blipFill>
              <a:blip r:embed="rId2"/>
              <a:srcRect/>
              <a:stretch>
                <a:fillRect/>
              </a:stretch>
            </p:blipFill>
            <p:spPr bwMode="auto">
              <a:xfrm>
                <a:off x="336" y="4032"/>
                <a:ext cx="5088" cy="240"/>
              </a:xfrm>
              <a:prstGeom prst="rect">
                <a:avLst/>
              </a:prstGeom>
              <a:noFill/>
              <a:ln w="9525">
                <a:noFill/>
                <a:miter lim="800000"/>
                <a:headEnd/>
                <a:tailEnd/>
              </a:ln>
            </p:spPr>
          </p:pic>
          <p:pic>
            <p:nvPicPr>
              <p:cNvPr id="5148" name="Picture 44" descr="BAR01"/>
              <p:cNvPicPr>
                <a:picLocks noChangeAspect="1" noChangeArrowheads="1"/>
              </p:cNvPicPr>
              <p:nvPr/>
            </p:nvPicPr>
            <p:blipFill>
              <a:blip r:embed="rId3"/>
              <a:srcRect/>
              <a:stretch>
                <a:fillRect/>
              </a:stretch>
            </p:blipFill>
            <p:spPr bwMode="auto">
              <a:xfrm>
                <a:off x="336" y="48"/>
                <a:ext cx="5088" cy="240"/>
              </a:xfrm>
              <a:prstGeom prst="rect">
                <a:avLst/>
              </a:prstGeom>
              <a:noFill/>
              <a:ln w="9525">
                <a:noFill/>
                <a:miter lim="800000"/>
                <a:headEnd/>
                <a:tailEnd/>
              </a:ln>
            </p:spPr>
          </p:pic>
          <p:sp>
            <p:nvSpPr>
              <p:cNvPr id="19501" name="AutoShape 45"/>
              <p:cNvSpPr>
                <a:spLocks noChangeArrowheads="1"/>
              </p:cNvSpPr>
              <p:nvPr/>
            </p:nvSpPr>
            <p:spPr bwMode="auto">
              <a:xfrm>
                <a:off x="48" y="48"/>
                <a:ext cx="336" cy="339"/>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19502" name="AutoShape 46"/>
              <p:cNvSpPr>
                <a:spLocks noChangeArrowheads="1"/>
              </p:cNvSpPr>
              <p:nvPr/>
            </p:nvSpPr>
            <p:spPr bwMode="auto">
              <a:xfrm>
                <a:off x="5376"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19503" name="AutoShape 47"/>
              <p:cNvSpPr>
                <a:spLocks noChangeArrowheads="1"/>
              </p:cNvSpPr>
              <p:nvPr/>
            </p:nvSpPr>
            <p:spPr bwMode="auto">
              <a:xfrm>
                <a:off x="5376" y="0"/>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19504" name="AutoShape 48"/>
              <p:cNvSpPr>
                <a:spLocks noChangeArrowheads="1"/>
              </p:cNvSpPr>
              <p:nvPr/>
            </p:nvSpPr>
            <p:spPr bwMode="auto">
              <a:xfrm>
                <a:off x="48"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946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1949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948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9490"/>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9489"/>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94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2" grpId="0" autoUpdateAnimBg="0"/>
      <p:bldP spid="19488" grpId="0" autoUpdateAnimBg="0"/>
      <p:bldP spid="19489" grpId="0" autoUpdateAnimBg="0"/>
      <p:bldP spid="19490" grpId="0" autoUpdateAnimBg="0"/>
      <p:bldP spid="19491"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8"/>
          <p:cNvSpPr txBox="1">
            <a:spLocks noChangeArrowheads="1"/>
          </p:cNvSpPr>
          <p:nvPr/>
        </p:nvSpPr>
        <p:spPr bwMode="auto">
          <a:xfrm>
            <a:off x="457200" y="304800"/>
            <a:ext cx="7620000" cy="366713"/>
          </a:xfrm>
          <a:prstGeom prst="rect">
            <a:avLst/>
          </a:prstGeom>
          <a:noFill/>
          <a:ln w="9525">
            <a:noFill/>
            <a:miter lim="800000"/>
            <a:headEnd/>
            <a:tailEnd/>
          </a:ln>
        </p:spPr>
        <p:txBody>
          <a:bodyPr>
            <a:spAutoFit/>
          </a:bodyPr>
          <a:lstStyle/>
          <a:p>
            <a:pPr>
              <a:spcBef>
                <a:spcPct val="50000"/>
              </a:spcBef>
            </a:pPr>
            <a:endParaRPr lang="en-US"/>
          </a:p>
        </p:txBody>
      </p:sp>
      <p:sp>
        <p:nvSpPr>
          <p:cNvPr id="6147" name="Text Box 11"/>
          <p:cNvSpPr txBox="1">
            <a:spLocks noChangeArrowheads="1"/>
          </p:cNvSpPr>
          <p:nvPr/>
        </p:nvSpPr>
        <p:spPr bwMode="auto">
          <a:xfrm>
            <a:off x="381000" y="2362200"/>
            <a:ext cx="8077200" cy="366713"/>
          </a:xfrm>
          <a:prstGeom prst="rect">
            <a:avLst/>
          </a:prstGeom>
          <a:noFill/>
          <a:ln w="9525">
            <a:noFill/>
            <a:miter lim="800000"/>
            <a:headEnd/>
            <a:tailEnd/>
          </a:ln>
        </p:spPr>
        <p:txBody>
          <a:bodyPr>
            <a:spAutoFit/>
          </a:bodyPr>
          <a:lstStyle/>
          <a:p>
            <a:pPr>
              <a:spcBef>
                <a:spcPct val="50000"/>
              </a:spcBef>
            </a:pPr>
            <a:endParaRPr lang="en-US"/>
          </a:p>
        </p:txBody>
      </p:sp>
      <p:sp>
        <p:nvSpPr>
          <p:cNvPr id="6148" name="Text Box 14"/>
          <p:cNvSpPr txBox="1">
            <a:spLocks noChangeArrowheads="1"/>
          </p:cNvSpPr>
          <p:nvPr/>
        </p:nvSpPr>
        <p:spPr bwMode="auto">
          <a:xfrm>
            <a:off x="381000" y="2514600"/>
            <a:ext cx="8382000" cy="366713"/>
          </a:xfrm>
          <a:prstGeom prst="rect">
            <a:avLst/>
          </a:prstGeom>
          <a:noFill/>
          <a:ln w="9525">
            <a:noFill/>
            <a:miter lim="800000"/>
            <a:headEnd/>
            <a:tailEnd/>
          </a:ln>
        </p:spPr>
        <p:txBody>
          <a:bodyPr>
            <a:spAutoFit/>
          </a:bodyPr>
          <a:lstStyle/>
          <a:p>
            <a:pPr>
              <a:spcBef>
                <a:spcPct val="50000"/>
              </a:spcBef>
            </a:pPr>
            <a:endParaRPr lang="en-US"/>
          </a:p>
        </p:txBody>
      </p:sp>
      <p:sp>
        <p:nvSpPr>
          <p:cNvPr id="6149" name="Text Box 16"/>
          <p:cNvSpPr txBox="1">
            <a:spLocks noChangeArrowheads="1"/>
          </p:cNvSpPr>
          <p:nvPr/>
        </p:nvSpPr>
        <p:spPr bwMode="auto">
          <a:xfrm>
            <a:off x="381000" y="1916113"/>
            <a:ext cx="8229600" cy="3113087"/>
          </a:xfrm>
          <a:prstGeom prst="rect">
            <a:avLst/>
          </a:prstGeom>
          <a:noFill/>
          <a:ln w="9525">
            <a:noFill/>
            <a:miter lim="800000"/>
            <a:headEnd/>
            <a:tailEnd/>
          </a:ln>
        </p:spPr>
        <p:txBody>
          <a:bodyPr>
            <a:spAutoFit/>
          </a:bodyPr>
          <a:lstStyle/>
          <a:p>
            <a:r>
              <a:rPr lang="en-US" sz="3600" b="1">
                <a:solidFill>
                  <a:srgbClr val="0000FF"/>
                </a:solidFill>
              </a:rPr>
              <a:t>Tác hại của việc dùng sai dấu phẩy:</a:t>
            </a:r>
          </a:p>
          <a:p>
            <a:r>
              <a:rPr lang="en-US" sz="3600" b="1" i="1">
                <a:solidFill>
                  <a:srgbClr val="0000FF"/>
                </a:solidFill>
              </a:rPr>
              <a:t> Dùng sai dấu phẩy khi viết văn bản làm người khác hiểu lầm, có khi lại làm ngược lại với yêu cầu. </a:t>
            </a:r>
          </a:p>
          <a:p>
            <a:pPr>
              <a:spcBef>
                <a:spcPct val="50000"/>
              </a:spcBef>
            </a:pPr>
            <a:endParaRPr lang="en-US" sz="3600">
              <a:solidFill>
                <a:srgbClr val="0000FF"/>
              </a:solidFill>
            </a:endParaRPr>
          </a:p>
        </p:txBody>
      </p:sp>
      <p:grpSp>
        <p:nvGrpSpPr>
          <p:cNvPr id="6150" name="Group 17"/>
          <p:cNvGrpSpPr>
            <a:grpSpLocks/>
          </p:cNvGrpSpPr>
          <p:nvPr/>
        </p:nvGrpSpPr>
        <p:grpSpPr bwMode="auto">
          <a:xfrm>
            <a:off x="0" y="0"/>
            <a:ext cx="9220200" cy="6705600"/>
            <a:chOff x="48" y="0"/>
            <a:chExt cx="5664" cy="4224"/>
          </a:xfrm>
        </p:grpSpPr>
        <p:sp>
          <p:nvSpPr>
            <p:cNvPr id="6151" name="Line 18"/>
            <p:cNvSpPr>
              <a:spLocks noChangeShapeType="1"/>
            </p:cNvSpPr>
            <p:nvPr/>
          </p:nvSpPr>
          <p:spPr bwMode="auto">
            <a:xfrm>
              <a:off x="288" y="1104"/>
              <a:ext cx="0" cy="2880"/>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6152" name="Line 19"/>
            <p:cNvSpPr>
              <a:spLocks noChangeShapeType="1"/>
            </p:cNvSpPr>
            <p:nvPr/>
          </p:nvSpPr>
          <p:spPr bwMode="auto">
            <a:xfrm>
              <a:off x="5472" y="288"/>
              <a:ext cx="0" cy="2928"/>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6153" name="Line 20"/>
            <p:cNvSpPr>
              <a:spLocks noChangeShapeType="1"/>
            </p:cNvSpPr>
            <p:nvPr/>
          </p:nvSpPr>
          <p:spPr bwMode="auto">
            <a:xfrm>
              <a:off x="192" y="432"/>
              <a:ext cx="0" cy="2880"/>
            </a:xfrm>
            <a:prstGeom prst="line">
              <a:avLst/>
            </a:prstGeom>
            <a:noFill/>
            <a:ln w="57150">
              <a:pattFill prst="plaid">
                <a:fgClr>
                  <a:srgbClr val="FF0066"/>
                </a:fgClr>
                <a:bgClr>
                  <a:srgbClr val="27D988"/>
                </a:bgClr>
              </a:pattFill>
              <a:round/>
              <a:headEnd/>
              <a:tailEnd/>
            </a:ln>
          </p:spPr>
          <p:txBody>
            <a:bodyPr wrap="none" anchor="ctr"/>
            <a:lstStyle/>
            <a:p>
              <a:endParaRPr lang="en-US"/>
            </a:p>
          </p:txBody>
        </p:sp>
        <p:sp>
          <p:nvSpPr>
            <p:cNvPr id="6154" name="Line 21"/>
            <p:cNvSpPr>
              <a:spLocks noChangeShapeType="1"/>
            </p:cNvSpPr>
            <p:nvPr/>
          </p:nvSpPr>
          <p:spPr bwMode="auto">
            <a:xfrm>
              <a:off x="5568" y="1008"/>
              <a:ext cx="0" cy="2928"/>
            </a:xfrm>
            <a:prstGeom prst="line">
              <a:avLst/>
            </a:prstGeom>
            <a:noFill/>
            <a:ln w="57150">
              <a:pattFill prst="plaid">
                <a:fgClr>
                  <a:srgbClr val="FF0066"/>
                </a:fgClr>
                <a:bgClr>
                  <a:srgbClr val="27D988"/>
                </a:bgClr>
              </a:pattFill>
              <a:round/>
              <a:headEnd/>
              <a:tailEnd/>
            </a:ln>
          </p:spPr>
          <p:txBody>
            <a:bodyPr wrap="none" anchor="ctr"/>
            <a:lstStyle/>
            <a:p>
              <a:endParaRPr lang="en-US"/>
            </a:p>
          </p:txBody>
        </p:sp>
        <p:grpSp>
          <p:nvGrpSpPr>
            <p:cNvPr id="6155" name="Group 22"/>
            <p:cNvGrpSpPr>
              <a:grpSpLocks/>
            </p:cNvGrpSpPr>
            <p:nvPr/>
          </p:nvGrpSpPr>
          <p:grpSpPr bwMode="auto">
            <a:xfrm>
              <a:off x="48" y="0"/>
              <a:ext cx="5664" cy="4224"/>
              <a:chOff x="48" y="0"/>
              <a:chExt cx="5664" cy="4272"/>
            </a:xfrm>
          </p:grpSpPr>
          <p:pic>
            <p:nvPicPr>
              <p:cNvPr id="6156" name="Picture 23" descr="BAR01"/>
              <p:cNvPicPr>
                <a:picLocks noChangeAspect="1" noChangeArrowheads="1"/>
              </p:cNvPicPr>
              <p:nvPr/>
            </p:nvPicPr>
            <p:blipFill>
              <a:blip r:embed="rId2"/>
              <a:srcRect/>
              <a:stretch>
                <a:fillRect/>
              </a:stretch>
            </p:blipFill>
            <p:spPr bwMode="auto">
              <a:xfrm>
                <a:off x="336" y="4032"/>
                <a:ext cx="5088" cy="240"/>
              </a:xfrm>
              <a:prstGeom prst="rect">
                <a:avLst/>
              </a:prstGeom>
              <a:noFill/>
              <a:ln w="9525">
                <a:noFill/>
                <a:miter lim="800000"/>
                <a:headEnd/>
                <a:tailEnd/>
              </a:ln>
            </p:spPr>
          </p:pic>
          <p:pic>
            <p:nvPicPr>
              <p:cNvPr id="6157" name="Picture 24" descr="BAR01"/>
              <p:cNvPicPr>
                <a:picLocks noChangeAspect="1" noChangeArrowheads="1"/>
              </p:cNvPicPr>
              <p:nvPr/>
            </p:nvPicPr>
            <p:blipFill>
              <a:blip r:embed="rId3"/>
              <a:srcRect/>
              <a:stretch>
                <a:fillRect/>
              </a:stretch>
            </p:blipFill>
            <p:spPr bwMode="auto">
              <a:xfrm>
                <a:off x="336" y="48"/>
                <a:ext cx="5088" cy="240"/>
              </a:xfrm>
              <a:prstGeom prst="rect">
                <a:avLst/>
              </a:prstGeom>
              <a:noFill/>
              <a:ln w="9525">
                <a:noFill/>
                <a:miter lim="800000"/>
                <a:headEnd/>
                <a:tailEnd/>
              </a:ln>
            </p:spPr>
          </p:pic>
          <p:sp>
            <p:nvSpPr>
              <p:cNvPr id="54297" name="AutoShape 25"/>
              <p:cNvSpPr>
                <a:spLocks noChangeArrowheads="1"/>
              </p:cNvSpPr>
              <p:nvPr/>
            </p:nvSpPr>
            <p:spPr bwMode="auto">
              <a:xfrm>
                <a:off x="48" y="48"/>
                <a:ext cx="336" cy="339"/>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54298" name="AutoShape 26"/>
              <p:cNvSpPr>
                <a:spLocks noChangeArrowheads="1"/>
              </p:cNvSpPr>
              <p:nvPr/>
            </p:nvSpPr>
            <p:spPr bwMode="auto">
              <a:xfrm>
                <a:off x="5376"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54299" name="AutoShape 27"/>
              <p:cNvSpPr>
                <a:spLocks noChangeArrowheads="1"/>
              </p:cNvSpPr>
              <p:nvPr/>
            </p:nvSpPr>
            <p:spPr bwMode="auto">
              <a:xfrm>
                <a:off x="5376" y="0"/>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54300" name="AutoShape 28"/>
              <p:cNvSpPr>
                <a:spLocks noChangeArrowheads="1"/>
              </p:cNvSpPr>
              <p:nvPr/>
            </p:nvSpPr>
            <p:spPr bwMode="auto">
              <a:xfrm>
                <a:off x="48"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gr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4" name="Text Box 6"/>
          <p:cNvSpPr txBox="1">
            <a:spLocks noChangeArrowheads="1"/>
          </p:cNvSpPr>
          <p:nvPr/>
        </p:nvSpPr>
        <p:spPr bwMode="auto">
          <a:xfrm>
            <a:off x="381000" y="257175"/>
            <a:ext cx="8534400" cy="1077913"/>
          </a:xfrm>
          <a:prstGeom prst="rect">
            <a:avLst/>
          </a:prstGeom>
          <a:noFill/>
          <a:ln w="9525">
            <a:noFill/>
            <a:miter lim="800000"/>
            <a:headEnd/>
            <a:tailEnd/>
          </a:ln>
        </p:spPr>
        <p:txBody>
          <a:bodyPr>
            <a:spAutoFit/>
          </a:bodyPr>
          <a:lstStyle/>
          <a:p>
            <a:pPr>
              <a:spcBef>
                <a:spcPct val="50000"/>
              </a:spcBef>
            </a:pPr>
            <a:r>
              <a:rPr lang="en-US" sz="3200" u="sng">
                <a:solidFill>
                  <a:srgbClr val="FF0066"/>
                </a:solidFill>
              </a:rPr>
              <a:t>Bài 3:</a:t>
            </a:r>
            <a:r>
              <a:rPr lang="en-US" sz="3200">
                <a:solidFill>
                  <a:srgbClr val="FF0066"/>
                </a:solidFill>
              </a:rPr>
              <a:t> Trong </a:t>
            </a:r>
            <a:r>
              <a:rPr lang="vi-VN" sz="3200">
                <a:solidFill>
                  <a:srgbClr val="FF0066"/>
                </a:solidFill>
              </a:rPr>
              <a:t>đ</a:t>
            </a:r>
            <a:r>
              <a:rPr lang="en-US" sz="3200">
                <a:solidFill>
                  <a:srgbClr val="FF0066"/>
                </a:solidFill>
              </a:rPr>
              <a:t>oạn v</a:t>
            </a:r>
            <a:r>
              <a:rPr lang="vi-VN" sz="3200">
                <a:solidFill>
                  <a:srgbClr val="FF0066"/>
                </a:solidFill>
              </a:rPr>
              <a:t>ă</a:t>
            </a:r>
            <a:r>
              <a:rPr lang="en-US" sz="3200">
                <a:solidFill>
                  <a:srgbClr val="FF0066"/>
                </a:solidFill>
              </a:rPr>
              <a:t>n sau có 3 dấu phẩy bị </a:t>
            </a:r>
            <a:r>
              <a:rPr lang="vi-VN" sz="3200">
                <a:solidFill>
                  <a:srgbClr val="FF0066"/>
                </a:solidFill>
              </a:rPr>
              <a:t>đ</a:t>
            </a:r>
            <a:r>
              <a:rPr lang="en-US" sz="3200">
                <a:solidFill>
                  <a:srgbClr val="FF0066"/>
                </a:solidFill>
              </a:rPr>
              <a:t>ặt sai vị trí . Em hãy sửa lại cho </a:t>
            </a:r>
            <a:r>
              <a:rPr lang="vi-VN" sz="3200">
                <a:solidFill>
                  <a:srgbClr val="FF0066"/>
                </a:solidFill>
              </a:rPr>
              <a:t>đ</a:t>
            </a:r>
            <a:r>
              <a:rPr lang="en-US" sz="3200">
                <a:solidFill>
                  <a:srgbClr val="FF0066"/>
                </a:solidFill>
              </a:rPr>
              <a:t>úng.</a:t>
            </a:r>
          </a:p>
        </p:txBody>
      </p:sp>
      <p:sp>
        <p:nvSpPr>
          <p:cNvPr id="22555" name="Text Box 27"/>
          <p:cNvSpPr txBox="1">
            <a:spLocks noChangeArrowheads="1"/>
          </p:cNvSpPr>
          <p:nvPr/>
        </p:nvSpPr>
        <p:spPr bwMode="auto">
          <a:xfrm>
            <a:off x="228600" y="1600200"/>
            <a:ext cx="8610600" cy="4400550"/>
          </a:xfrm>
          <a:prstGeom prst="rect">
            <a:avLst/>
          </a:prstGeom>
          <a:noFill/>
          <a:ln w="9525">
            <a:noFill/>
            <a:miter lim="800000"/>
            <a:headEnd/>
            <a:tailEnd/>
          </a:ln>
        </p:spPr>
        <p:txBody>
          <a:bodyPr>
            <a:spAutoFit/>
          </a:bodyPr>
          <a:lstStyle/>
          <a:p>
            <a:pPr algn="just">
              <a:spcBef>
                <a:spcPct val="50000"/>
              </a:spcBef>
            </a:pPr>
            <a:r>
              <a:rPr lang="en-US" sz="2400">
                <a:solidFill>
                  <a:srgbClr val="0000FF"/>
                </a:solidFill>
              </a:rPr>
              <a:t>      </a:t>
            </a:r>
            <a:r>
              <a:rPr lang="en-US" sz="2800" i="1">
                <a:solidFill>
                  <a:srgbClr val="0000FF"/>
                </a:solidFill>
              </a:rPr>
              <a:t>Sách Ghi-nét ghi nhận, chị Ca-rôn là ng</a:t>
            </a:r>
            <a:r>
              <a:rPr lang="vi-VN" sz="2800" i="1">
                <a:solidFill>
                  <a:srgbClr val="0000FF"/>
                </a:solidFill>
              </a:rPr>
              <a:t>ư</a:t>
            </a:r>
            <a:r>
              <a:rPr lang="en-US" sz="2800" i="1">
                <a:solidFill>
                  <a:srgbClr val="0000FF"/>
                </a:solidFill>
              </a:rPr>
              <a:t>ời phụ nữ nặng nhất hành tinh. Ca-rôn nặng gần 700kg nh</a:t>
            </a:r>
            <a:r>
              <a:rPr lang="vi-VN" sz="2800" i="1">
                <a:solidFill>
                  <a:srgbClr val="0000FF"/>
                </a:solidFill>
              </a:rPr>
              <a:t>ư</a:t>
            </a:r>
            <a:r>
              <a:rPr lang="en-US" sz="2800" i="1">
                <a:solidFill>
                  <a:srgbClr val="0000FF"/>
                </a:solidFill>
              </a:rPr>
              <a:t>ng lại mắc bệnh còi x</a:t>
            </a:r>
            <a:r>
              <a:rPr lang="vi-VN" sz="2800" i="1">
                <a:solidFill>
                  <a:srgbClr val="0000FF"/>
                </a:solidFill>
              </a:rPr>
              <a:t>ươ</a:t>
            </a:r>
            <a:r>
              <a:rPr lang="en-US" sz="2800" i="1">
                <a:solidFill>
                  <a:srgbClr val="0000FF"/>
                </a:solidFill>
              </a:rPr>
              <a:t>ng. Cuối mùa hè, n</a:t>
            </a:r>
            <a:r>
              <a:rPr lang="vi-VN" sz="2800" i="1">
                <a:solidFill>
                  <a:srgbClr val="0000FF"/>
                </a:solidFill>
              </a:rPr>
              <a:t>ă</a:t>
            </a:r>
            <a:r>
              <a:rPr lang="en-US" sz="2800" i="1">
                <a:solidFill>
                  <a:srgbClr val="0000FF"/>
                </a:solidFill>
              </a:rPr>
              <a:t>m 1994 chị phải </a:t>
            </a:r>
            <a:r>
              <a:rPr lang="vi-VN" sz="2800" i="1">
                <a:solidFill>
                  <a:srgbClr val="0000FF"/>
                </a:solidFill>
              </a:rPr>
              <a:t>đ</a:t>
            </a:r>
            <a:r>
              <a:rPr lang="en-US" sz="2800" i="1">
                <a:solidFill>
                  <a:srgbClr val="0000FF"/>
                </a:solidFill>
              </a:rPr>
              <a:t>ến cấp cứu tại một bệnh viện ở thành phố Ph</a:t>
            </a:r>
            <a:r>
              <a:rPr lang="vi-VN" sz="2800" i="1">
                <a:solidFill>
                  <a:srgbClr val="0000FF"/>
                </a:solidFill>
              </a:rPr>
              <a:t>ơ</a:t>
            </a:r>
            <a:r>
              <a:rPr lang="en-US" sz="2800" i="1">
                <a:solidFill>
                  <a:srgbClr val="0000FF"/>
                </a:solidFill>
              </a:rPr>
              <a:t>-lin, bang Mi-chi-gân, n</a:t>
            </a:r>
            <a:r>
              <a:rPr lang="vi-VN" sz="2800" i="1">
                <a:solidFill>
                  <a:srgbClr val="0000FF"/>
                </a:solidFill>
              </a:rPr>
              <a:t>ư</a:t>
            </a:r>
            <a:r>
              <a:rPr lang="en-US" sz="2800" i="1">
                <a:solidFill>
                  <a:srgbClr val="0000FF"/>
                </a:solidFill>
              </a:rPr>
              <a:t>ớc Mĩ. Để có thể,  </a:t>
            </a:r>
            <a:r>
              <a:rPr lang="vi-VN" sz="2800" i="1">
                <a:solidFill>
                  <a:srgbClr val="0000FF"/>
                </a:solidFill>
              </a:rPr>
              <a:t>đư</a:t>
            </a:r>
            <a:r>
              <a:rPr lang="en-US" sz="2800" i="1">
                <a:solidFill>
                  <a:srgbClr val="0000FF"/>
                </a:solidFill>
              </a:rPr>
              <a:t>a chị </a:t>
            </a:r>
            <a:r>
              <a:rPr lang="vi-VN" sz="2800" i="1">
                <a:solidFill>
                  <a:srgbClr val="0000FF"/>
                </a:solidFill>
              </a:rPr>
              <a:t>đ</a:t>
            </a:r>
            <a:r>
              <a:rPr lang="en-US" sz="2800" i="1">
                <a:solidFill>
                  <a:srgbClr val="0000FF"/>
                </a:solidFill>
              </a:rPr>
              <a:t>ến bệnh viện ng</a:t>
            </a:r>
            <a:r>
              <a:rPr lang="vi-VN" sz="2800" i="1">
                <a:solidFill>
                  <a:srgbClr val="0000FF"/>
                </a:solidFill>
              </a:rPr>
              <a:t>ư</a:t>
            </a:r>
            <a:r>
              <a:rPr lang="en-US" sz="2800" i="1">
                <a:solidFill>
                  <a:srgbClr val="0000FF"/>
                </a:solidFill>
              </a:rPr>
              <a:t>ời ta phải nhờ sự giúp </a:t>
            </a:r>
            <a:r>
              <a:rPr lang="vi-VN" sz="2800" i="1">
                <a:solidFill>
                  <a:srgbClr val="0000FF"/>
                </a:solidFill>
              </a:rPr>
              <a:t>đ</a:t>
            </a:r>
            <a:r>
              <a:rPr lang="en-US" sz="2800" i="1">
                <a:solidFill>
                  <a:srgbClr val="0000FF"/>
                </a:solidFill>
              </a:rPr>
              <a:t>ỡ của 22 nhân viên cứu hoả.</a:t>
            </a:r>
          </a:p>
          <a:p>
            <a:pPr algn="just">
              <a:spcBef>
                <a:spcPct val="50000"/>
              </a:spcBef>
            </a:pPr>
            <a:r>
              <a:rPr lang="en-US" sz="2800" i="1">
                <a:solidFill>
                  <a:srgbClr val="0000FF"/>
                </a:solidFill>
              </a:rPr>
              <a:t>                        </a:t>
            </a:r>
            <a:r>
              <a:rPr lang="en-US" sz="2000" i="1">
                <a:solidFill>
                  <a:srgbClr val="0000FF"/>
                </a:solidFill>
              </a:rPr>
              <a:t>Theo MỘT CỬA SỔ NHÌN RA THẾ GIỚI</a:t>
            </a:r>
          </a:p>
          <a:p>
            <a:pPr algn="just">
              <a:spcBef>
                <a:spcPct val="50000"/>
              </a:spcBef>
            </a:pPr>
            <a:endParaRPr lang="en-US" sz="2400" i="1">
              <a:solidFill>
                <a:srgbClr val="0000FF"/>
              </a:solidFill>
            </a:endParaRPr>
          </a:p>
        </p:txBody>
      </p:sp>
      <p:sp>
        <p:nvSpPr>
          <p:cNvPr id="7172" name="Text Box 33"/>
          <p:cNvSpPr txBox="1">
            <a:spLocks noChangeArrowheads="1"/>
          </p:cNvSpPr>
          <p:nvPr/>
        </p:nvSpPr>
        <p:spPr bwMode="auto">
          <a:xfrm>
            <a:off x="8610600" y="1981200"/>
            <a:ext cx="533400" cy="584200"/>
          </a:xfrm>
          <a:prstGeom prst="rect">
            <a:avLst/>
          </a:prstGeom>
          <a:noFill/>
          <a:ln w="9525">
            <a:noFill/>
            <a:miter lim="800000"/>
            <a:headEnd/>
            <a:tailEnd/>
          </a:ln>
        </p:spPr>
        <p:txBody>
          <a:bodyPr>
            <a:spAutoFit/>
          </a:bodyPr>
          <a:lstStyle/>
          <a:p>
            <a:pPr>
              <a:spcBef>
                <a:spcPct val="50000"/>
              </a:spcBef>
            </a:pPr>
            <a:r>
              <a:rPr lang="en-US" sz="3200">
                <a:solidFill>
                  <a:srgbClr val="0000FF"/>
                </a:solidFill>
              </a:rPr>
              <a:t>,</a:t>
            </a:r>
          </a:p>
        </p:txBody>
      </p:sp>
      <p:sp>
        <p:nvSpPr>
          <p:cNvPr id="7173" name="Text Box 42"/>
          <p:cNvSpPr txBox="1">
            <a:spLocks noChangeArrowheads="1"/>
          </p:cNvSpPr>
          <p:nvPr/>
        </p:nvSpPr>
        <p:spPr bwMode="auto">
          <a:xfrm>
            <a:off x="3810000" y="3657600"/>
            <a:ext cx="533400" cy="584200"/>
          </a:xfrm>
          <a:prstGeom prst="rect">
            <a:avLst/>
          </a:prstGeom>
          <a:noFill/>
          <a:ln w="9525">
            <a:noFill/>
            <a:miter lim="800000"/>
            <a:headEnd/>
            <a:tailEnd/>
          </a:ln>
        </p:spPr>
        <p:txBody>
          <a:bodyPr>
            <a:spAutoFit/>
          </a:bodyPr>
          <a:lstStyle/>
          <a:p>
            <a:pPr>
              <a:spcBef>
                <a:spcPct val="50000"/>
              </a:spcBef>
            </a:pPr>
            <a:r>
              <a:rPr lang="en-US" sz="3200">
                <a:solidFill>
                  <a:srgbClr val="0000FF"/>
                </a:solidFill>
              </a:rPr>
              <a:t>,</a:t>
            </a:r>
          </a:p>
        </p:txBody>
      </p:sp>
      <p:grpSp>
        <p:nvGrpSpPr>
          <p:cNvPr id="7174" name="Group 45"/>
          <p:cNvGrpSpPr>
            <a:grpSpLocks/>
          </p:cNvGrpSpPr>
          <p:nvPr/>
        </p:nvGrpSpPr>
        <p:grpSpPr bwMode="auto">
          <a:xfrm>
            <a:off x="-152400" y="-76200"/>
            <a:ext cx="9525000" cy="6705600"/>
            <a:chOff x="48" y="0"/>
            <a:chExt cx="5664" cy="4224"/>
          </a:xfrm>
        </p:grpSpPr>
        <p:sp>
          <p:nvSpPr>
            <p:cNvPr id="7175" name="Line 46"/>
            <p:cNvSpPr>
              <a:spLocks noChangeShapeType="1"/>
            </p:cNvSpPr>
            <p:nvPr/>
          </p:nvSpPr>
          <p:spPr bwMode="auto">
            <a:xfrm>
              <a:off x="288" y="1104"/>
              <a:ext cx="0" cy="2880"/>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7176" name="Line 47"/>
            <p:cNvSpPr>
              <a:spLocks noChangeShapeType="1"/>
            </p:cNvSpPr>
            <p:nvPr/>
          </p:nvSpPr>
          <p:spPr bwMode="auto">
            <a:xfrm>
              <a:off x="5472" y="288"/>
              <a:ext cx="0" cy="2928"/>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7177" name="Line 48"/>
            <p:cNvSpPr>
              <a:spLocks noChangeShapeType="1"/>
            </p:cNvSpPr>
            <p:nvPr/>
          </p:nvSpPr>
          <p:spPr bwMode="auto">
            <a:xfrm>
              <a:off x="192" y="432"/>
              <a:ext cx="0" cy="2880"/>
            </a:xfrm>
            <a:prstGeom prst="line">
              <a:avLst/>
            </a:prstGeom>
            <a:noFill/>
            <a:ln w="57150">
              <a:pattFill prst="plaid">
                <a:fgClr>
                  <a:srgbClr val="FF0066"/>
                </a:fgClr>
                <a:bgClr>
                  <a:srgbClr val="27D988"/>
                </a:bgClr>
              </a:pattFill>
              <a:round/>
              <a:headEnd/>
              <a:tailEnd/>
            </a:ln>
          </p:spPr>
          <p:txBody>
            <a:bodyPr wrap="none" anchor="ctr"/>
            <a:lstStyle/>
            <a:p>
              <a:endParaRPr lang="en-US"/>
            </a:p>
          </p:txBody>
        </p:sp>
        <p:sp>
          <p:nvSpPr>
            <p:cNvPr id="7178" name="Line 49"/>
            <p:cNvSpPr>
              <a:spLocks noChangeShapeType="1"/>
            </p:cNvSpPr>
            <p:nvPr/>
          </p:nvSpPr>
          <p:spPr bwMode="auto">
            <a:xfrm>
              <a:off x="5568" y="1008"/>
              <a:ext cx="0" cy="2928"/>
            </a:xfrm>
            <a:prstGeom prst="line">
              <a:avLst/>
            </a:prstGeom>
            <a:noFill/>
            <a:ln w="57150">
              <a:pattFill prst="plaid">
                <a:fgClr>
                  <a:srgbClr val="FF0066"/>
                </a:fgClr>
                <a:bgClr>
                  <a:srgbClr val="27D988"/>
                </a:bgClr>
              </a:pattFill>
              <a:round/>
              <a:headEnd/>
              <a:tailEnd/>
            </a:ln>
          </p:spPr>
          <p:txBody>
            <a:bodyPr wrap="none" anchor="ctr"/>
            <a:lstStyle/>
            <a:p>
              <a:endParaRPr lang="en-US"/>
            </a:p>
          </p:txBody>
        </p:sp>
        <p:grpSp>
          <p:nvGrpSpPr>
            <p:cNvPr id="7179" name="Group 50"/>
            <p:cNvGrpSpPr>
              <a:grpSpLocks/>
            </p:cNvGrpSpPr>
            <p:nvPr/>
          </p:nvGrpSpPr>
          <p:grpSpPr bwMode="auto">
            <a:xfrm>
              <a:off x="48" y="0"/>
              <a:ext cx="5664" cy="4224"/>
              <a:chOff x="48" y="0"/>
              <a:chExt cx="5664" cy="4272"/>
            </a:xfrm>
          </p:grpSpPr>
          <p:pic>
            <p:nvPicPr>
              <p:cNvPr id="7180" name="Picture 51" descr="BAR01"/>
              <p:cNvPicPr>
                <a:picLocks noChangeAspect="1" noChangeArrowheads="1"/>
              </p:cNvPicPr>
              <p:nvPr/>
            </p:nvPicPr>
            <p:blipFill>
              <a:blip r:embed="rId2"/>
              <a:srcRect/>
              <a:stretch>
                <a:fillRect/>
              </a:stretch>
            </p:blipFill>
            <p:spPr bwMode="auto">
              <a:xfrm>
                <a:off x="336" y="4032"/>
                <a:ext cx="5088" cy="240"/>
              </a:xfrm>
              <a:prstGeom prst="rect">
                <a:avLst/>
              </a:prstGeom>
              <a:noFill/>
              <a:ln w="9525">
                <a:noFill/>
                <a:miter lim="800000"/>
                <a:headEnd/>
                <a:tailEnd/>
              </a:ln>
            </p:spPr>
          </p:pic>
          <p:pic>
            <p:nvPicPr>
              <p:cNvPr id="7181" name="Picture 52" descr="BAR01"/>
              <p:cNvPicPr>
                <a:picLocks noChangeAspect="1" noChangeArrowheads="1"/>
              </p:cNvPicPr>
              <p:nvPr/>
            </p:nvPicPr>
            <p:blipFill>
              <a:blip r:embed="rId3"/>
              <a:srcRect/>
              <a:stretch>
                <a:fillRect/>
              </a:stretch>
            </p:blipFill>
            <p:spPr bwMode="auto">
              <a:xfrm>
                <a:off x="336" y="48"/>
                <a:ext cx="5088" cy="240"/>
              </a:xfrm>
              <a:prstGeom prst="rect">
                <a:avLst/>
              </a:prstGeom>
              <a:noFill/>
              <a:ln w="9525">
                <a:noFill/>
                <a:miter lim="800000"/>
                <a:headEnd/>
                <a:tailEnd/>
              </a:ln>
            </p:spPr>
          </p:pic>
          <p:sp>
            <p:nvSpPr>
              <p:cNvPr id="22581" name="AutoShape 53"/>
              <p:cNvSpPr>
                <a:spLocks noChangeArrowheads="1"/>
              </p:cNvSpPr>
              <p:nvPr/>
            </p:nvSpPr>
            <p:spPr bwMode="auto">
              <a:xfrm>
                <a:off x="48" y="48"/>
                <a:ext cx="336" cy="339"/>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sz="1600">
                  <a:latin typeface="Arial"/>
                </a:endParaRPr>
              </a:p>
            </p:txBody>
          </p:sp>
          <p:sp>
            <p:nvSpPr>
              <p:cNvPr id="22582" name="AutoShape 54"/>
              <p:cNvSpPr>
                <a:spLocks noChangeArrowheads="1"/>
              </p:cNvSpPr>
              <p:nvPr/>
            </p:nvSpPr>
            <p:spPr bwMode="auto">
              <a:xfrm>
                <a:off x="5376"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sz="1600">
                  <a:latin typeface="Arial"/>
                </a:endParaRPr>
              </a:p>
            </p:txBody>
          </p:sp>
          <p:sp>
            <p:nvSpPr>
              <p:cNvPr id="22583" name="AutoShape 55"/>
              <p:cNvSpPr>
                <a:spLocks noChangeArrowheads="1"/>
              </p:cNvSpPr>
              <p:nvPr/>
            </p:nvSpPr>
            <p:spPr bwMode="auto">
              <a:xfrm>
                <a:off x="5376" y="0"/>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sz="1600">
                  <a:latin typeface="Arial"/>
                </a:endParaRPr>
              </a:p>
            </p:txBody>
          </p:sp>
          <p:sp>
            <p:nvSpPr>
              <p:cNvPr id="22584" name="AutoShape 56"/>
              <p:cNvSpPr>
                <a:spLocks noChangeArrowheads="1"/>
              </p:cNvSpPr>
              <p:nvPr/>
            </p:nvSpPr>
            <p:spPr bwMode="auto">
              <a:xfrm>
                <a:off x="48"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sz="1600">
                  <a:latin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2534">
                                            <p:txEl>
                                              <p:pRg st="0" end="0"/>
                                            </p:txEl>
                                          </p:spTgt>
                                        </p:tgtEl>
                                        <p:attrNameLst>
                                          <p:attrName>style.visibility</p:attrName>
                                        </p:attrNameLst>
                                      </p:cBhvr>
                                      <p:to>
                                        <p:strVal val="visible"/>
                                      </p:to>
                                    </p:set>
                                    <p:anim calcmode="lin" valueType="num">
                                      <p:cBhvr additive="base">
                                        <p:cTn id="7" dur="500" fill="hold"/>
                                        <p:tgtEl>
                                          <p:spTgt spid="2253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53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4" presetClass="entr" presetSubtype="0" fill="hold" grpId="0" nodeType="clickEffect">
                                  <p:stCondLst>
                                    <p:cond delay="0"/>
                                  </p:stCondLst>
                                  <p:childTnLst>
                                    <p:set>
                                      <p:cBhvr>
                                        <p:cTn id="12" dur="1" fill="hold">
                                          <p:stCondLst>
                                            <p:cond delay="0"/>
                                          </p:stCondLst>
                                        </p:cTn>
                                        <p:tgtEl>
                                          <p:spTgt spid="22555"/>
                                        </p:tgtEl>
                                        <p:attrNameLst>
                                          <p:attrName>style.visibility</p:attrName>
                                        </p:attrNameLst>
                                      </p:cBhvr>
                                      <p:to>
                                        <p:strVal val="visible"/>
                                      </p:to>
                                    </p:set>
                                    <p:anim from="(-#ppt_w/2)" to="(#ppt_x)" calcmode="lin" valueType="num">
                                      <p:cBhvr>
                                        <p:cTn id="13" dur="600" fill="hold">
                                          <p:stCondLst>
                                            <p:cond delay="0"/>
                                          </p:stCondLst>
                                        </p:cTn>
                                        <p:tgtEl>
                                          <p:spTgt spid="22555"/>
                                        </p:tgtEl>
                                        <p:attrNameLst>
                                          <p:attrName>ppt_x</p:attrName>
                                        </p:attrNameLst>
                                      </p:cBhvr>
                                    </p:anim>
                                    <p:anim from="0" to="-1.0" calcmode="lin" valueType="num">
                                      <p:cBhvr>
                                        <p:cTn id="14" dur="200" decel="50000" autoRev="1" fill="hold">
                                          <p:stCondLst>
                                            <p:cond delay="600"/>
                                          </p:stCondLst>
                                        </p:cTn>
                                        <p:tgtEl>
                                          <p:spTgt spid="22555"/>
                                        </p:tgtEl>
                                        <p:attrNameLst>
                                          <p:attrName>xshear</p:attrName>
                                        </p:attrNameLst>
                                      </p:cBhvr>
                                    </p:anim>
                                    <p:animScale>
                                      <p:cBhvr>
                                        <p:cTn id="15" dur="200" decel="100000" autoRev="1" fill="hold">
                                          <p:stCondLst>
                                            <p:cond delay="600"/>
                                          </p:stCondLst>
                                        </p:cTn>
                                        <p:tgtEl>
                                          <p:spTgt spid="22555"/>
                                        </p:tgtEl>
                                      </p:cBhvr>
                                      <p:from x="100000" y="100000"/>
                                      <p:to x="80000" y="100000"/>
                                    </p:animScale>
                                    <p:anim by="(#ppt_h/3+#ppt_w*0.1)" calcmode="lin" valueType="num">
                                      <p:cBhvr additive="sum">
                                        <p:cTn id="16" dur="200" decel="100000" autoRev="1" fill="hold">
                                          <p:stCondLst>
                                            <p:cond delay="600"/>
                                          </p:stCondLst>
                                        </p:cTn>
                                        <p:tgtEl>
                                          <p:spTgt spid="22555"/>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5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0" y="0"/>
            <a:ext cx="9144000" cy="6858000"/>
          </a:xfrm>
          <a:prstGeom prst="rect">
            <a:avLst/>
          </a:prstGeom>
          <a:gradFill rotWithShape="1">
            <a:gsLst>
              <a:gs pos="0">
                <a:srgbClr val="242CCA"/>
              </a:gs>
              <a:gs pos="100000">
                <a:srgbClr val="000066"/>
              </a:gs>
            </a:gsLst>
            <a:path path="shape">
              <a:fillToRect l="50000" t="50000" r="50000" b="50000"/>
            </a:path>
          </a:gradFill>
          <a:ln w="9525">
            <a:solidFill>
              <a:schemeClr val="tx1"/>
            </a:solidFill>
            <a:miter lim="800000"/>
            <a:headEnd/>
            <a:tailEnd/>
          </a:ln>
        </p:spPr>
        <p:txBody>
          <a:bodyPr wrap="none" anchor="ctr"/>
          <a:lstStyle/>
          <a:p>
            <a:endParaRPr lang="en-US"/>
          </a:p>
        </p:txBody>
      </p:sp>
      <p:graphicFrame>
        <p:nvGraphicFramePr>
          <p:cNvPr id="11320" name="Group 56"/>
          <p:cNvGraphicFramePr>
            <a:graphicFrameLocks noGrp="1"/>
          </p:cNvGraphicFramePr>
          <p:nvPr>
            <p:ph/>
          </p:nvPr>
        </p:nvGraphicFramePr>
        <p:xfrm>
          <a:off x="228600" y="304800"/>
          <a:ext cx="8686800" cy="5646738"/>
        </p:xfrm>
        <a:graphic>
          <a:graphicData uri="http://schemas.openxmlformats.org/drawingml/2006/table">
            <a:tbl>
              <a:tblPr/>
              <a:tblGrid>
                <a:gridCol w="4343400"/>
                <a:gridCol w="4343400"/>
              </a:tblGrid>
              <a:tr h="89599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rgbClr val="0000FF"/>
                          </a:solidFill>
                          <a:effectLst/>
                          <a:latin typeface="VNI-Times" pitchFamily="2" charset="0"/>
                        </a:rPr>
                        <a:t>Caùc caâu vaên duøng sai daáu phaåy</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1" u="none" strike="noStrike" cap="none" normalizeH="0" baseline="0" smtClean="0">
                          <a:ln>
                            <a:noFill/>
                          </a:ln>
                          <a:solidFill>
                            <a:srgbClr val="0000FF"/>
                          </a:solidFill>
                          <a:effectLst/>
                          <a:latin typeface="VNI-Times" pitchFamily="2" charset="0"/>
                        </a:rPr>
                        <a:t>Söûa laïi</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58569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58093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58411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11288" name="Text Box 24"/>
          <p:cNvSpPr txBox="1">
            <a:spLocks noChangeArrowheads="1"/>
          </p:cNvSpPr>
          <p:nvPr/>
        </p:nvSpPr>
        <p:spPr bwMode="auto">
          <a:xfrm>
            <a:off x="381000" y="1295400"/>
            <a:ext cx="4038600" cy="1262063"/>
          </a:xfrm>
          <a:prstGeom prst="rect">
            <a:avLst/>
          </a:prstGeom>
          <a:noFill/>
          <a:ln w="9525">
            <a:noFill/>
            <a:miter lim="800000"/>
            <a:headEnd/>
            <a:tailEnd/>
          </a:ln>
        </p:spPr>
        <p:txBody>
          <a:bodyPr>
            <a:spAutoFit/>
          </a:bodyPr>
          <a:lstStyle/>
          <a:p>
            <a:pPr>
              <a:spcBef>
                <a:spcPct val="50000"/>
              </a:spcBef>
            </a:pPr>
            <a:r>
              <a:rPr lang="en-US" sz="2800"/>
              <a:t> </a:t>
            </a:r>
            <a:r>
              <a:rPr lang="en-US" sz="2400">
                <a:solidFill>
                  <a:srgbClr val="0000FF"/>
                </a:solidFill>
              </a:rPr>
              <a:t>Sách Ghi-nét ghi nhận, chị Ca-rôn là ng</a:t>
            </a:r>
            <a:r>
              <a:rPr lang="vi-VN" sz="2400">
                <a:solidFill>
                  <a:srgbClr val="0000FF"/>
                </a:solidFill>
              </a:rPr>
              <a:t>ư</a:t>
            </a:r>
            <a:r>
              <a:rPr lang="en-US" sz="2400">
                <a:solidFill>
                  <a:srgbClr val="0000FF"/>
                </a:solidFill>
              </a:rPr>
              <a:t>ời phụ nữ nặng nhất hành tinh.</a:t>
            </a:r>
          </a:p>
        </p:txBody>
      </p:sp>
      <p:sp>
        <p:nvSpPr>
          <p:cNvPr id="11289" name="Text Box 25"/>
          <p:cNvSpPr txBox="1">
            <a:spLocks noChangeArrowheads="1"/>
          </p:cNvSpPr>
          <p:nvPr/>
        </p:nvSpPr>
        <p:spPr bwMode="auto">
          <a:xfrm>
            <a:off x="4648200" y="1295400"/>
            <a:ext cx="4038600" cy="1262063"/>
          </a:xfrm>
          <a:prstGeom prst="rect">
            <a:avLst/>
          </a:prstGeom>
          <a:noFill/>
          <a:ln w="9525">
            <a:noFill/>
            <a:miter lim="800000"/>
            <a:headEnd/>
            <a:tailEnd/>
          </a:ln>
        </p:spPr>
        <p:txBody>
          <a:bodyPr>
            <a:spAutoFit/>
          </a:bodyPr>
          <a:lstStyle/>
          <a:p>
            <a:pPr>
              <a:spcBef>
                <a:spcPct val="50000"/>
              </a:spcBef>
            </a:pPr>
            <a:r>
              <a:rPr lang="en-US" sz="2800"/>
              <a:t> </a:t>
            </a:r>
            <a:r>
              <a:rPr lang="en-US" sz="2400">
                <a:solidFill>
                  <a:srgbClr val="0000FF"/>
                </a:solidFill>
              </a:rPr>
              <a:t>Sách Ghi-nét ghi nhận chị Ca-rôn là ng</a:t>
            </a:r>
            <a:r>
              <a:rPr lang="vi-VN" sz="2400">
                <a:solidFill>
                  <a:srgbClr val="0000FF"/>
                </a:solidFill>
              </a:rPr>
              <a:t>ư</a:t>
            </a:r>
            <a:r>
              <a:rPr lang="en-US" sz="2400">
                <a:solidFill>
                  <a:srgbClr val="0000FF"/>
                </a:solidFill>
              </a:rPr>
              <a:t>ời phụ nữ nặng nhất hành tinh.</a:t>
            </a:r>
          </a:p>
        </p:txBody>
      </p:sp>
      <p:sp>
        <p:nvSpPr>
          <p:cNvPr id="11290" name="Text Box 26"/>
          <p:cNvSpPr txBox="1">
            <a:spLocks noChangeArrowheads="1"/>
          </p:cNvSpPr>
          <p:nvPr/>
        </p:nvSpPr>
        <p:spPr bwMode="auto">
          <a:xfrm>
            <a:off x="304800" y="2667000"/>
            <a:ext cx="4495800" cy="1631950"/>
          </a:xfrm>
          <a:prstGeom prst="rect">
            <a:avLst/>
          </a:prstGeom>
          <a:noFill/>
          <a:ln w="9525">
            <a:noFill/>
            <a:miter lim="800000"/>
            <a:headEnd/>
            <a:tailEnd/>
          </a:ln>
        </p:spPr>
        <p:txBody>
          <a:bodyPr>
            <a:spAutoFit/>
          </a:bodyPr>
          <a:lstStyle/>
          <a:p>
            <a:pPr>
              <a:spcBef>
                <a:spcPct val="50000"/>
              </a:spcBef>
            </a:pPr>
            <a:r>
              <a:rPr lang="en-US" sz="2800"/>
              <a:t> </a:t>
            </a:r>
            <a:r>
              <a:rPr lang="en-US" sz="2400">
                <a:solidFill>
                  <a:srgbClr val="0000FF"/>
                </a:solidFill>
              </a:rPr>
              <a:t>Cuối mùa hè, n</a:t>
            </a:r>
            <a:r>
              <a:rPr lang="vi-VN" sz="2400">
                <a:solidFill>
                  <a:srgbClr val="0000FF"/>
                </a:solidFill>
              </a:rPr>
              <a:t>ă</a:t>
            </a:r>
            <a:r>
              <a:rPr lang="en-US" sz="2400">
                <a:solidFill>
                  <a:srgbClr val="0000FF"/>
                </a:solidFill>
              </a:rPr>
              <a:t>m 1994 chị phải </a:t>
            </a:r>
            <a:r>
              <a:rPr lang="vi-VN" sz="2400">
                <a:solidFill>
                  <a:srgbClr val="0000FF"/>
                </a:solidFill>
              </a:rPr>
              <a:t>đ</a:t>
            </a:r>
            <a:r>
              <a:rPr lang="en-US" sz="2400">
                <a:solidFill>
                  <a:srgbClr val="0000FF"/>
                </a:solidFill>
              </a:rPr>
              <a:t>ến cấp cứu tại một bệnh viện ở thành phố Ph</a:t>
            </a:r>
            <a:r>
              <a:rPr lang="vi-VN" sz="2400">
                <a:solidFill>
                  <a:srgbClr val="0000FF"/>
                </a:solidFill>
              </a:rPr>
              <a:t>ơ</a:t>
            </a:r>
            <a:r>
              <a:rPr lang="en-US" sz="2400">
                <a:solidFill>
                  <a:srgbClr val="0000FF"/>
                </a:solidFill>
              </a:rPr>
              <a:t>-lin, bang Mi-chi-gân, n</a:t>
            </a:r>
            <a:r>
              <a:rPr lang="vi-VN" sz="2400">
                <a:solidFill>
                  <a:srgbClr val="0000FF"/>
                </a:solidFill>
              </a:rPr>
              <a:t>ư</a:t>
            </a:r>
            <a:r>
              <a:rPr lang="en-US" sz="2400">
                <a:solidFill>
                  <a:srgbClr val="0000FF"/>
                </a:solidFill>
              </a:rPr>
              <a:t>ớc Mĩ.</a:t>
            </a:r>
            <a:r>
              <a:rPr lang="en-US" sz="2400" i="1">
                <a:solidFill>
                  <a:srgbClr val="0000FF"/>
                </a:solidFill>
              </a:rPr>
              <a:t> </a:t>
            </a:r>
          </a:p>
        </p:txBody>
      </p:sp>
      <p:sp>
        <p:nvSpPr>
          <p:cNvPr id="11291" name="Text Box 27"/>
          <p:cNvSpPr txBox="1">
            <a:spLocks noChangeArrowheads="1"/>
          </p:cNvSpPr>
          <p:nvPr/>
        </p:nvSpPr>
        <p:spPr bwMode="auto">
          <a:xfrm>
            <a:off x="4648200" y="2590800"/>
            <a:ext cx="4267200" cy="1631950"/>
          </a:xfrm>
          <a:prstGeom prst="rect">
            <a:avLst/>
          </a:prstGeom>
          <a:noFill/>
          <a:ln w="9525">
            <a:noFill/>
            <a:miter lim="800000"/>
            <a:headEnd/>
            <a:tailEnd/>
          </a:ln>
        </p:spPr>
        <p:txBody>
          <a:bodyPr>
            <a:spAutoFit/>
          </a:bodyPr>
          <a:lstStyle/>
          <a:p>
            <a:pPr>
              <a:spcBef>
                <a:spcPct val="50000"/>
              </a:spcBef>
            </a:pPr>
            <a:r>
              <a:rPr lang="en-US" sz="2800"/>
              <a:t> </a:t>
            </a:r>
            <a:r>
              <a:rPr lang="en-US" sz="2400">
                <a:solidFill>
                  <a:srgbClr val="0000FF"/>
                </a:solidFill>
              </a:rPr>
              <a:t>Cuối mùa hè n</a:t>
            </a:r>
            <a:r>
              <a:rPr lang="vi-VN" sz="2400">
                <a:solidFill>
                  <a:srgbClr val="0000FF"/>
                </a:solidFill>
              </a:rPr>
              <a:t>ă</a:t>
            </a:r>
            <a:r>
              <a:rPr lang="en-US" sz="2400">
                <a:solidFill>
                  <a:srgbClr val="0000FF"/>
                </a:solidFill>
              </a:rPr>
              <a:t>m 1994,  chị phải </a:t>
            </a:r>
            <a:r>
              <a:rPr lang="vi-VN" sz="2400">
                <a:solidFill>
                  <a:srgbClr val="0000FF"/>
                </a:solidFill>
              </a:rPr>
              <a:t>đ</a:t>
            </a:r>
            <a:r>
              <a:rPr lang="en-US" sz="2400">
                <a:solidFill>
                  <a:srgbClr val="0000FF"/>
                </a:solidFill>
              </a:rPr>
              <a:t>ến cấp cứu tại một bệnh viện ở thành phố Ph</a:t>
            </a:r>
            <a:r>
              <a:rPr lang="vi-VN" sz="2400">
                <a:solidFill>
                  <a:srgbClr val="0000FF"/>
                </a:solidFill>
              </a:rPr>
              <a:t>ơ</a:t>
            </a:r>
            <a:r>
              <a:rPr lang="en-US" sz="2400">
                <a:solidFill>
                  <a:srgbClr val="0000FF"/>
                </a:solidFill>
              </a:rPr>
              <a:t>-lin, bang Mi-chi-gân, n</a:t>
            </a:r>
            <a:r>
              <a:rPr lang="vi-VN" sz="2400">
                <a:solidFill>
                  <a:srgbClr val="0000FF"/>
                </a:solidFill>
              </a:rPr>
              <a:t>ư</a:t>
            </a:r>
            <a:r>
              <a:rPr lang="en-US" sz="2400">
                <a:solidFill>
                  <a:srgbClr val="0000FF"/>
                </a:solidFill>
              </a:rPr>
              <a:t>ớc Mĩ. </a:t>
            </a:r>
            <a:endParaRPr lang="en-US" sz="2400" i="1">
              <a:solidFill>
                <a:srgbClr val="0000FF"/>
              </a:solidFill>
            </a:endParaRPr>
          </a:p>
        </p:txBody>
      </p:sp>
      <p:sp>
        <p:nvSpPr>
          <p:cNvPr id="11294" name="Text Box 30"/>
          <p:cNvSpPr txBox="1">
            <a:spLocks noChangeArrowheads="1"/>
          </p:cNvSpPr>
          <p:nvPr/>
        </p:nvSpPr>
        <p:spPr bwMode="auto">
          <a:xfrm>
            <a:off x="457200" y="4343400"/>
            <a:ext cx="4267200" cy="1631950"/>
          </a:xfrm>
          <a:prstGeom prst="rect">
            <a:avLst/>
          </a:prstGeom>
          <a:noFill/>
          <a:ln w="9525">
            <a:noFill/>
            <a:miter lim="800000"/>
            <a:headEnd/>
            <a:tailEnd/>
          </a:ln>
        </p:spPr>
        <p:txBody>
          <a:bodyPr>
            <a:spAutoFit/>
          </a:bodyPr>
          <a:lstStyle/>
          <a:p>
            <a:pPr>
              <a:spcBef>
                <a:spcPct val="50000"/>
              </a:spcBef>
            </a:pPr>
            <a:r>
              <a:rPr lang="en-US" sz="2800"/>
              <a:t> </a:t>
            </a:r>
            <a:r>
              <a:rPr lang="en-US" sz="2400">
                <a:solidFill>
                  <a:srgbClr val="0000FF"/>
                </a:solidFill>
              </a:rPr>
              <a:t>Để có thể,  </a:t>
            </a:r>
            <a:r>
              <a:rPr lang="vi-VN" sz="2400">
                <a:solidFill>
                  <a:srgbClr val="0000FF"/>
                </a:solidFill>
              </a:rPr>
              <a:t>đư</a:t>
            </a:r>
            <a:r>
              <a:rPr lang="en-US" sz="2400">
                <a:solidFill>
                  <a:srgbClr val="0000FF"/>
                </a:solidFill>
              </a:rPr>
              <a:t>a chị </a:t>
            </a:r>
            <a:r>
              <a:rPr lang="vi-VN" sz="2400">
                <a:solidFill>
                  <a:srgbClr val="0000FF"/>
                </a:solidFill>
              </a:rPr>
              <a:t>đ</a:t>
            </a:r>
            <a:r>
              <a:rPr lang="en-US" sz="2400">
                <a:solidFill>
                  <a:srgbClr val="0000FF"/>
                </a:solidFill>
              </a:rPr>
              <a:t>ến bệnh viện ng</a:t>
            </a:r>
            <a:r>
              <a:rPr lang="vi-VN" sz="2400">
                <a:solidFill>
                  <a:srgbClr val="0000FF"/>
                </a:solidFill>
              </a:rPr>
              <a:t>ư</a:t>
            </a:r>
            <a:r>
              <a:rPr lang="en-US" sz="2400">
                <a:solidFill>
                  <a:srgbClr val="0000FF"/>
                </a:solidFill>
              </a:rPr>
              <a:t>ời ta phải nhờ sự giúp </a:t>
            </a:r>
            <a:r>
              <a:rPr lang="vi-VN" sz="2400">
                <a:solidFill>
                  <a:srgbClr val="0000FF"/>
                </a:solidFill>
              </a:rPr>
              <a:t>đ</a:t>
            </a:r>
            <a:r>
              <a:rPr lang="en-US" sz="2400">
                <a:solidFill>
                  <a:srgbClr val="0000FF"/>
                </a:solidFill>
              </a:rPr>
              <a:t>ỡ của 22 nhân viên cứu hoả</a:t>
            </a:r>
            <a:r>
              <a:rPr lang="en-US" sz="2400"/>
              <a:t>.</a:t>
            </a:r>
            <a:endParaRPr lang="en-US" sz="2400" i="1">
              <a:solidFill>
                <a:srgbClr val="0000FF"/>
              </a:solidFill>
            </a:endParaRPr>
          </a:p>
        </p:txBody>
      </p:sp>
      <p:sp>
        <p:nvSpPr>
          <p:cNvPr id="11295" name="Text Box 31"/>
          <p:cNvSpPr txBox="1">
            <a:spLocks noChangeArrowheads="1"/>
          </p:cNvSpPr>
          <p:nvPr/>
        </p:nvSpPr>
        <p:spPr bwMode="auto">
          <a:xfrm>
            <a:off x="4648200" y="4267200"/>
            <a:ext cx="4267200" cy="1631950"/>
          </a:xfrm>
          <a:prstGeom prst="rect">
            <a:avLst/>
          </a:prstGeom>
          <a:noFill/>
          <a:ln w="9525">
            <a:noFill/>
            <a:miter lim="800000"/>
            <a:headEnd/>
            <a:tailEnd/>
          </a:ln>
        </p:spPr>
        <p:txBody>
          <a:bodyPr>
            <a:spAutoFit/>
          </a:bodyPr>
          <a:lstStyle/>
          <a:p>
            <a:pPr>
              <a:spcBef>
                <a:spcPct val="50000"/>
              </a:spcBef>
            </a:pPr>
            <a:r>
              <a:rPr lang="en-US" sz="2800"/>
              <a:t> </a:t>
            </a:r>
            <a:r>
              <a:rPr lang="en-US" sz="2400">
                <a:solidFill>
                  <a:srgbClr val="0000FF"/>
                </a:solidFill>
              </a:rPr>
              <a:t>Để có thể </a:t>
            </a:r>
            <a:r>
              <a:rPr lang="vi-VN" sz="2400">
                <a:solidFill>
                  <a:srgbClr val="0000FF"/>
                </a:solidFill>
              </a:rPr>
              <a:t>đư</a:t>
            </a:r>
            <a:r>
              <a:rPr lang="en-US" sz="2400">
                <a:solidFill>
                  <a:srgbClr val="0000FF"/>
                </a:solidFill>
              </a:rPr>
              <a:t>a chị </a:t>
            </a:r>
            <a:r>
              <a:rPr lang="vi-VN" sz="2400">
                <a:solidFill>
                  <a:srgbClr val="0000FF"/>
                </a:solidFill>
              </a:rPr>
              <a:t>đ</a:t>
            </a:r>
            <a:r>
              <a:rPr lang="en-US" sz="2400">
                <a:solidFill>
                  <a:srgbClr val="0000FF"/>
                </a:solidFill>
              </a:rPr>
              <a:t>ến bệnh viện,  ng</a:t>
            </a:r>
            <a:r>
              <a:rPr lang="vi-VN" sz="2400">
                <a:solidFill>
                  <a:srgbClr val="0000FF"/>
                </a:solidFill>
              </a:rPr>
              <a:t>ư</a:t>
            </a:r>
            <a:r>
              <a:rPr lang="en-US" sz="2400">
                <a:solidFill>
                  <a:srgbClr val="0000FF"/>
                </a:solidFill>
              </a:rPr>
              <a:t>ời ta phải nhờ sự giúp </a:t>
            </a:r>
            <a:r>
              <a:rPr lang="vi-VN" sz="2400">
                <a:solidFill>
                  <a:srgbClr val="0000FF"/>
                </a:solidFill>
              </a:rPr>
              <a:t>đ</a:t>
            </a:r>
            <a:r>
              <a:rPr lang="en-US" sz="2400">
                <a:solidFill>
                  <a:srgbClr val="0000FF"/>
                </a:solidFill>
              </a:rPr>
              <a:t>ỡ của 22 nhân viên cứu hoả.</a:t>
            </a:r>
            <a:endParaRPr lang="en-US" sz="2400" i="1">
              <a:solidFill>
                <a:srgbClr val="0000FF"/>
              </a:solidFill>
            </a:endParaRPr>
          </a:p>
        </p:txBody>
      </p:sp>
      <p:sp>
        <p:nvSpPr>
          <p:cNvPr id="11314" name="Text Box 50"/>
          <p:cNvSpPr txBox="1">
            <a:spLocks noChangeArrowheads="1"/>
          </p:cNvSpPr>
          <p:nvPr/>
        </p:nvSpPr>
        <p:spPr bwMode="auto">
          <a:xfrm>
            <a:off x="381000" y="5943600"/>
            <a:ext cx="8534400" cy="396875"/>
          </a:xfrm>
          <a:prstGeom prst="rect">
            <a:avLst/>
          </a:prstGeom>
          <a:noFill/>
          <a:ln w="9525">
            <a:noFill/>
            <a:miter lim="800000"/>
            <a:headEnd/>
            <a:tailEnd/>
          </a:ln>
        </p:spPr>
        <p:txBody>
          <a:bodyPr>
            <a:spAutoFit/>
          </a:bodyPr>
          <a:lstStyle/>
          <a:p>
            <a:pPr>
              <a:spcBef>
                <a:spcPct val="50000"/>
              </a:spcBef>
            </a:pPr>
            <a:r>
              <a:rPr lang="en-US" sz="2000" b="1" i="1">
                <a:solidFill>
                  <a:srgbClr val="FFFF66"/>
                </a:solidFill>
              </a:rPr>
              <a:t>Lớp hoạt động cá nhân làm vào phiếu học tập. ( Thời gian 5 phút).</a:t>
            </a:r>
          </a:p>
        </p:txBody>
      </p:sp>
      <p:grpSp>
        <p:nvGrpSpPr>
          <p:cNvPr id="8219" name="Group 57"/>
          <p:cNvGrpSpPr>
            <a:grpSpLocks/>
          </p:cNvGrpSpPr>
          <p:nvPr/>
        </p:nvGrpSpPr>
        <p:grpSpPr bwMode="auto">
          <a:xfrm>
            <a:off x="-63500" y="0"/>
            <a:ext cx="9220200" cy="6705600"/>
            <a:chOff x="48" y="0"/>
            <a:chExt cx="5664" cy="4224"/>
          </a:xfrm>
        </p:grpSpPr>
        <p:sp>
          <p:nvSpPr>
            <p:cNvPr id="8220" name="Line 58"/>
            <p:cNvSpPr>
              <a:spLocks noChangeShapeType="1"/>
            </p:cNvSpPr>
            <p:nvPr/>
          </p:nvSpPr>
          <p:spPr bwMode="auto">
            <a:xfrm>
              <a:off x="288" y="1104"/>
              <a:ext cx="0" cy="2880"/>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8221" name="Line 59"/>
            <p:cNvSpPr>
              <a:spLocks noChangeShapeType="1"/>
            </p:cNvSpPr>
            <p:nvPr/>
          </p:nvSpPr>
          <p:spPr bwMode="auto">
            <a:xfrm>
              <a:off x="5472" y="288"/>
              <a:ext cx="0" cy="2928"/>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8222" name="Line 60"/>
            <p:cNvSpPr>
              <a:spLocks noChangeShapeType="1"/>
            </p:cNvSpPr>
            <p:nvPr/>
          </p:nvSpPr>
          <p:spPr bwMode="auto">
            <a:xfrm>
              <a:off x="192" y="432"/>
              <a:ext cx="0" cy="2880"/>
            </a:xfrm>
            <a:prstGeom prst="line">
              <a:avLst/>
            </a:prstGeom>
            <a:noFill/>
            <a:ln w="57150">
              <a:pattFill prst="plaid">
                <a:fgClr>
                  <a:srgbClr val="FF0066"/>
                </a:fgClr>
                <a:bgClr>
                  <a:srgbClr val="27D988"/>
                </a:bgClr>
              </a:pattFill>
              <a:round/>
              <a:headEnd/>
              <a:tailEnd/>
            </a:ln>
          </p:spPr>
          <p:txBody>
            <a:bodyPr wrap="none" anchor="ctr"/>
            <a:lstStyle/>
            <a:p>
              <a:endParaRPr lang="en-US"/>
            </a:p>
          </p:txBody>
        </p:sp>
        <p:sp>
          <p:nvSpPr>
            <p:cNvPr id="8223" name="Line 61"/>
            <p:cNvSpPr>
              <a:spLocks noChangeShapeType="1"/>
            </p:cNvSpPr>
            <p:nvPr/>
          </p:nvSpPr>
          <p:spPr bwMode="auto">
            <a:xfrm>
              <a:off x="5568" y="1008"/>
              <a:ext cx="0" cy="2928"/>
            </a:xfrm>
            <a:prstGeom prst="line">
              <a:avLst/>
            </a:prstGeom>
            <a:noFill/>
            <a:ln w="57150">
              <a:pattFill prst="plaid">
                <a:fgClr>
                  <a:srgbClr val="FF0066"/>
                </a:fgClr>
                <a:bgClr>
                  <a:srgbClr val="27D988"/>
                </a:bgClr>
              </a:pattFill>
              <a:round/>
              <a:headEnd/>
              <a:tailEnd/>
            </a:ln>
          </p:spPr>
          <p:txBody>
            <a:bodyPr wrap="none" anchor="ctr"/>
            <a:lstStyle/>
            <a:p>
              <a:endParaRPr lang="en-US"/>
            </a:p>
          </p:txBody>
        </p:sp>
        <p:grpSp>
          <p:nvGrpSpPr>
            <p:cNvPr id="8224" name="Group 62"/>
            <p:cNvGrpSpPr>
              <a:grpSpLocks/>
            </p:cNvGrpSpPr>
            <p:nvPr/>
          </p:nvGrpSpPr>
          <p:grpSpPr bwMode="auto">
            <a:xfrm>
              <a:off x="48" y="0"/>
              <a:ext cx="5664" cy="4224"/>
              <a:chOff x="48" y="0"/>
              <a:chExt cx="5664" cy="4272"/>
            </a:xfrm>
          </p:grpSpPr>
          <p:pic>
            <p:nvPicPr>
              <p:cNvPr id="8225" name="Picture 63" descr="BAR01"/>
              <p:cNvPicPr>
                <a:picLocks noChangeAspect="1" noChangeArrowheads="1"/>
              </p:cNvPicPr>
              <p:nvPr/>
            </p:nvPicPr>
            <p:blipFill>
              <a:blip r:embed="rId2"/>
              <a:srcRect/>
              <a:stretch>
                <a:fillRect/>
              </a:stretch>
            </p:blipFill>
            <p:spPr bwMode="auto">
              <a:xfrm>
                <a:off x="336" y="4032"/>
                <a:ext cx="5088" cy="240"/>
              </a:xfrm>
              <a:prstGeom prst="rect">
                <a:avLst/>
              </a:prstGeom>
              <a:noFill/>
              <a:ln w="9525">
                <a:noFill/>
                <a:miter lim="800000"/>
                <a:headEnd/>
                <a:tailEnd/>
              </a:ln>
            </p:spPr>
          </p:pic>
          <p:pic>
            <p:nvPicPr>
              <p:cNvPr id="8226" name="Picture 64" descr="BAR01"/>
              <p:cNvPicPr>
                <a:picLocks noChangeAspect="1" noChangeArrowheads="1"/>
              </p:cNvPicPr>
              <p:nvPr/>
            </p:nvPicPr>
            <p:blipFill>
              <a:blip r:embed="rId3"/>
              <a:srcRect/>
              <a:stretch>
                <a:fillRect/>
              </a:stretch>
            </p:blipFill>
            <p:spPr bwMode="auto">
              <a:xfrm>
                <a:off x="336" y="48"/>
                <a:ext cx="5088" cy="240"/>
              </a:xfrm>
              <a:prstGeom prst="rect">
                <a:avLst/>
              </a:prstGeom>
              <a:noFill/>
              <a:ln w="9525">
                <a:noFill/>
                <a:miter lim="800000"/>
                <a:headEnd/>
                <a:tailEnd/>
              </a:ln>
            </p:spPr>
          </p:pic>
          <p:sp>
            <p:nvSpPr>
              <p:cNvPr id="11329" name="AutoShape 65"/>
              <p:cNvSpPr>
                <a:spLocks noChangeArrowheads="1"/>
              </p:cNvSpPr>
              <p:nvPr/>
            </p:nvSpPr>
            <p:spPr bwMode="auto">
              <a:xfrm>
                <a:off x="48" y="48"/>
                <a:ext cx="336" cy="339"/>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11330" name="AutoShape 66"/>
              <p:cNvSpPr>
                <a:spLocks noChangeArrowheads="1"/>
              </p:cNvSpPr>
              <p:nvPr/>
            </p:nvSpPr>
            <p:spPr bwMode="auto">
              <a:xfrm>
                <a:off x="5376"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11331" name="AutoShape 67"/>
              <p:cNvSpPr>
                <a:spLocks noChangeArrowheads="1"/>
              </p:cNvSpPr>
              <p:nvPr/>
            </p:nvSpPr>
            <p:spPr bwMode="auto">
              <a:xfrm>
                <a:off x="5376" y="0"/>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11332" name="AutoShape 68"/>
              <p:cNvSpPr>
                <a:spLocks noChangeArrowheads="1"/>
              </p:cNvSpPr>
              <p:nvPr/>
            </p:nvSpPr>
            <p:spPr bwMode="auto">
              <a:xfrm>
                <a:off x="48"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88"/>
                                        </p:tgtEl>
                                        <p:attrNameLst>
                                          <p:attrName>style.visibility</p:attrName>
                                        </p:attrNameLst>
                                      </p:cBhvr>
                                      <p:to>
                                        <p:strVal val="visible"/>
                                      </p:to>
                                    </p:set>
                                    <p:anim calcmode="lin" valueType="num">
                                      <p:cBhvr additive="base">
                                        <p:cTn id="7" dur="500" fill="hold"/>
                                        <p:tgtEl>
                                          <p:spTgt spid="11288"/>
                                        </p:tgtEl>
                                        <p:attrNameLst>
                                          <p:attrName>ppt_x</p:attrName>
                                        </p:attrNameLst>
                                      </p:cBhvr>
                                      <p:tavLst>
                                        <p:tav tm="0">
                                          <p:val>
                                            <p:strVal val="#ppt_x"/>
                                          </p:val>
                                        </p:tav>
                                        <p:tav tm="100000">
                                          <p:val>
                                            <p:strVal val="#ppt_x"/>
                                          </p:val>
                                        </p:tav>
                                      </p:tavLst>
                                    </p:anim>
                                    <p:anim calcmode="lin" valueType="num">
                                      <p:cBhvr additive="base">
                                        <p:cTn id="8" dur="500" fill="hold"/>
                                        <p:tgtEl>
                                          <p:spTgt spid="1128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4" presetClass="entr" presetSubtype="0" fill="hold" grpId="0" nodeType="clickEffect">
                                  <p:stCondLst>
                                    <p:cond delay="0"/>
                                  </p:stCondLst>
                                  <p:childTnLst>
                                    <p:set>
                                      <p:cBhvr>
                                        <p:cTn id="12" dur="1" fill="hold">
                                          <p:stCondLst>
                                            <p:cond delay="0"/>
                                          </p:stCondLst>
                                        </p:cTn>
                                        <p:tgtEl>
                                          <p:spTgt spid="11290"/>
                                        </p:tgtEl>
                                        <p:attrNameLst>
                                          <p:attrName>style.visibility</p:attrName>
                                        </p:attrNameLst>
                                      </p:cBhvr>
                                      <p:to>
                                        <p:strVal val="visible"/>
                                      </p:to>
                                    </p:set>
                                    <p:anim from="(-#ppt_w/2)" to="(#ppt_x)" calcmode="lin" valueType="num">
                                      <p:cBhvr>
                                        <p:cTn id="13" dur="600" fill="hold">
                                          <p:stCondLst>
                                            <p:cond delay="0"/>
                                          </p:stCondLst>
                                        </p:cTn>
                                        <p:tgtEl>
                                          <p:spTgt spid="11290"/>
                                        </p:tgtEl>
                                        <p:attrNameLst>
                                          <p:attrName>ppt_x</p:attrName>
                                        </p:attrNameLst>
                                      </p:cBhvr>
                                    </p:anim>
                                    <p:anim from="0" to="-1.0" calcmode="lin" valueType="num">
                                      <p:cBhvr>
                                        <p:cTn id="14" dur="200" decel="50000" autoRev="1" fill="hold">
                                          <p:stCondLst>
                                            <p:cond delay="600"/>
                                          </p:stCondLst>
                                        </p:cTn>
                                        <p:tgtEl>
                                          <p:spTgt spid="11290"/>
                                        </p:tgtEl>
                                        <p:attrNameLst>
                                          <p:attrName>xshear</p:attrName>
                                        </p:attrNameLst>
                                      </p:cBhvr>
                                    </p:anim>
                                    <p:animScale>
                                      <p:cBhvr>
                                        <p:cTn id="15" dur="200" decel="100000" autoRev="1" fill="hold">
                                          <p:stCondLst>
                                            <p:cond delay="600"/>
                                          </p:stCondLst>
                                        </p:cTn>
                                        <p:tgtEl>
                                          <p:spTgt spid="11290"/>
                                        </p:tgtEl>
                                      </p:cBhvr>
                                      <p:from x="100000" y="100000"/>
                                      <p:to x="80000" y="100000"/>
                                    </p:animScale>
                                    <p:anim by="(#ppt_h/3+#ppt_w*0.1)" calcmode="lin" valueType="num">
                                      <p:cBhvr additive="sum">
                                        <p:cTn id="16" dur="200" decel="100000" autoRev="1" fill="hold">
                                          <p:stCondLst>
                                            <p:cond delay="600"/>
                                          </p:stCondLst>
                                        </p:cTn>
                                        <p:tgtEl>
                                          <p:spTgt spid="11290"/>
                                        </p:tgtEl>
                                        <p:attrNameLst>
                                          <p:attrName>ppt_x</p:attrName>
                                        </p:attrNameLst>
                                      </p:cBhvr>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34" presetClass="entr" presetSubtype="0" fill="hold" grpId="0" nodeType="clickEffect">
                                  <p:stCondLst>
                                    <p:cond delay="0"/>
                                  </p:stCondLst>
                                  <p:childTnLst>
                                    <p:set>
                                      <p:cBhvr>
                                        <p:cTn id="20" dur="1" fill="hold">
                                          <p:stCondLst>
                                            <p:cond delay="0"/>
                                          </p:stCondLst>
                                        </p:cTn>
                                        <p:tgtEl>
                                          <p:spTgt spid="11294"/>
                                        </p:tgtEl>
                                        <p:attrNameLst>
                                          <p:attrName>style.visibility</p:attrName>
                                        </p:attrNameLst>
                                      </p:cBhvr>
                                      <p:to>
                                        <p:strVal val="visible"/>
                                      </p:to>
                                    </p:set>
                                    <p:anim from="(-#ppt_w/2)" to="(#ppt_x)" calcmode="lin" valueType="num">
                                      <p:cBhvr>
                                        <p:cTn id="21" dur="600" fill="hold">
                                          <p:stCondLst>
                                            <p:cond delay="0"/>
                                          </p:stCondLst>
                                        </p:cTn>
                                        <p:tgtEl>
                                          <p:spTgt spid="11294"/>
                                        </p:tgtEl>
                                        <p:attrNameLst>
                                          <p:attrName>ppt_x</p:attrName>
                                        </p:attrNameLst>
                                      </p:cBhvr>
                                    </p:anim>
                                    <p:anim from="0" to="-1.0" calcmode="lin" valueType="num">
                                      <p:cBhvr>
                                        <p:cTn id="22" dur="200" decel="50000" autoRev="1" fill="hold">
                                          <p:stCondLst>
                                            <p:cond delay="600"/>
                                          </p:stCondLst>
                                        </p:cTn>
                                        <p:tgtEl>
                                          <p:spTgt spid="11294"/>
                                        </p:tgtEl>
                                        <p:attrNameLst>
                                          <p:attrName>xshear</p:attrName>
                                        </p:attrNameLst>
                                      </p:cBhvr>
                                    </p:anim>
                                    <p:animScale>
                                      <p:cBhvr>
                                        <p:cTn id="23" dur="200" decel="100000" autoRev="1" fill="hold">
                                          <p:stCondLst>
                                            <p:cond delay="600"/>
                                          </p:stCondLst>
                                        </p:cTn>
                                        <p:tgtEl>
                                          <p:spTgt spid="11294"/>
                                        </p:tgtEl>
                                      </p:cBhvr>
                                      <p:from x="100000" y="100000"/>
                                      <p:to x="80000" y="100000"/>
                                    </p:animScale>
                                    <p:anim by="(#ppt_h/3+#ppt_w*0.1)" calcmode="lin" valueType="num">
                                      <p:cBhvr additive="sum">
                                        <p:cTn id="24" dur="200" decel="100000" autoRev="1" fill="hold">
                                          <p:stCondLst>
                                            <p:cond delay="600"/>
                                          </p:stCondLst>
                                        </p:cTn>
                                        <p:tgtEl>
                                          <p:spTgt spid="11294"/>
                                        </p:tgtEl>
                                        <p:attrNameLst>
                                          <p:attrName>ppt_x</p:attrName>
                                        </p:attrNameLst>
                                      </p:cBhvr>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34" presetClass="entr" presetSubtype="0" fill="hold" grpId="0" nodeType="clickEffect">
                                  <p:stCondLst>
                                    <p:cond delay="0"/>
                                  </p:stCondLst>
                                  <p:childTnLst>
                                    <p:set>
                                      <p:cBhvr>
                                        <p:cTn id="28" dur="1" fill="hold">
                                          <p:stCondLst>
                                            <p:cond delay="0"/>
                                          </p:stCondLst>
                                        </p:cTn>
                                        <p:tgtEl>
                                          <p:spTgt spid="11314"/>
                                        </p:tgtEl>
                                        <p:attrNameLst>
                                          <p:attrName>style.visibility</p:attrName>
                                        </p:attrNameLst>
                                      </p:cBhvr>
                                      <p:to>
                                        <p:strVal val="visible"/>
                                      </p:to>
                                    </p:set>
                                    <p:anim from="(-#ppt_w/2)" to="(#ppt_x)" calcmode="lin" valueType="num">
                                      <p:cBhvr>
                                        <p:cTn id="29" dur="600" fill="hold">
                                          <p:stCondLst>
                                            <p:cond delay="0"/>
                                          </p:stCondLst>
                                        </p:cTn>
                                        <p:tgtEl>
                                          <p:spTgt spid="11314"/>
                                        </p:tgtEl>
                                        <p:attrNameLst>
                                          <p:attrName>ppt_x</p:attrName>
                                        </p:attrNameLst>
                                      </p:cBhvr>
                                    </p:anim>
                                    <p:anim from="0" to="-1.0" calcmode="lin" valueType="num">
                                      <p:cBhvr>
                                        <p:cTn id="30" dur="200" decel="50000" autoRev="1" fill="hold">
                                          <p:stCondLst>
                                            <p:cond delay="600"/>
                                          </p:stCondLst>
                                        </p:cTn>
                                        <p:tgtEl>
                                          <p:spTgt spid="11314"/>
                                        </p:tgtEl>
                                        <p:attrNameLst>
                                          <p:attrName>xshear</p:attrName>
                                        </p:attrNameLst>
                                      </p:cBhvr>
                                    </p:anim>
                                    <p:animScale>
                                      <p:cBhvr>
                                        <p:cTn id="31" dur="200" decel="100000" autoRev="1" fill="hold">
                                          <p:stCondLst>
                                            <p:cond delay="600"/>
                                          </p:stCondLst>
                                        </p:cTn>
                                        <p:tgtEl>
                                          <p:spTgt spid="11314"/>
                                        </p:tgtEl>
                                      </p:cBhvr>
                                      <p:from x="100000" y="100000"/>
                                      <p:to x="80000" y="100000"/>
                                    </p:animScale>
                                    <p:anim by="(#ppt_h/3+#ppt_w*0.1)" calcmode="lin" valueType="num">
                                      <p:cBhvr additive="sum">
                                        <p:cTn id="32" dur="200" decel="100000" autoRev="1" fill="hold">
                                          <p:stCondLst>
                                            <p:cond delay="600"/>
                                          </p:stCondLst>
                                        </p:cTn>
                                        <p:tgtEl>
                                          <p:spTgt spid="11314"/>
                                        </p:tgtEl>
                                        <p:attrNameLst>
                                          <p:attrName>ppt_x</p:attrName>
                                        </p:attrNameLst>
                                      </p:cBhvr>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11289"/>
                                        </p:tgtEl>
                                        <p:attrNameLst>
                                          <p:attrName>style.visibility</p:attrName>
                                        </p:attrNameLst>
                                      </p:cBhvr>
                                      <p:to>
                                        <p:strVal val="visible"/>
                                      </p:to>
                                    </p:set>
                                    <p:animEffect transition="in" filter="checkerboard(across)">
                                      <p:cBhvr>
                                        <p:cTn id="37" dur="500"/>
                                        <p:tgtEl>
                                          <p:spTgt spid="1128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1291"/>
                                        </p:tgtEl>
                                        <p:attrNameLst>
                                          <p:attrName>style.visibility</p:attrName>
                                        </p:attrNameLst>
                                      </p:cBhvr>
                                      <p:to>
                                        <p:strVal val="visible"/>
                                      </p:to>
                                    </p:set>
                                    <p:animEffect transition="in" filter="box(in)">
                                      <p:cBhvr>
                                        <p:cTn id="42" dur="500"/>
                                        <p:tgtEl>
                                          <p:spTgt spid="11291"/>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4" presetClass="entr" presetSubtype="0" fill="hold" grpId="0" nodeType="clickEffect">
                                  <p:stCondLst>
                                    <p:cond delay="0"/>
                                  </p:stCondLst>
                                  <p:childTnLst>
                                    <p:set>
                                      <p:cBhvr>
                                        <p:cTn id="46" dur="1" fill="hold">
                                          <p:stCondLst>
                                            <p:cond delay="0"/>
                                          </p:stCondLst>
                                        </p:cTn>
                                        <p:tgtEl>
                                          <p:spTgt spid="11295"/>
                                        </p:tgtEl>
                                        <p:attrNameLst>
                                          <p:attrName>style.visibility</p:attrName>
                                        </p:attrNameLst>
                                      </p:cBhvr>
                                      <p:to>
                                        <p:strVal val="visible"/>
                                      </p:to>
                                    </p:set>
                                    <p:anim from="(-#ppt_w/2)" to="(#ppt_x)" calcmode="lin" valueType="num">
                                      <p:cBhvr>
                                        <p:cTn id="47" dur="600" fill="hold">
                                          <p:stCondLst>
                                            <p:cond delay="0"/>
                                          </p:stCondLst>
                                        </p:cTn>
                                        <p:tgtEl>
                                          <p:spTgt spid="11295"/>
                                        </p:tgtEl>
                                        <p:attrNameLst>
                                          <p:attrName>ppt_x</p:attrName>
                                        </p:attrNameLst>
                                      </p:cBhvr>
                                    </p:anim>
                                    <p:anim from="0" to="-1.0" calcmode="lin" valueType="num">
                                      <p:cBhvr>
                                        <p:cTn id="48" dur="200" decel="50000" autoRev="1" fill="hold">
                                          <p:stCondLst>
                                            <p:cond delay="600"/>
                                          </p:stCondLst>
                                        </p:cTn>
                                        <p:tgtEl>
                                          <p:spTgt spid="11295"/>
                                        </p:tgtEl>
                                        <p:attrNameLst>
                                          <p:attrName>xshear</p:attrName>
                                        </p:attrNameLst>
                                      </p:cBhvr>
                                    </p:anim>
                                    <p:animScale>
                                      <p:cBhvr>
                                        <p:cTn id="49" dur="200" decel="100000" autoRev="1" fill="hold">
                                          <p:stCondLst>
                                            <p:cond delay="600"/>
                                          </p:stCondLst>
                                        </p:cTn>
                                        <p:tgtEl>
                                          <p:spTgt spid="11295"/>
                                        </p:tgtEl>
                                      </p:cBhvr>
                                      <p:from x="100000" y="100000"/>
                                      <p:to x="80000" y="100000"/>
                                    </p:animScale>
                                    <p:anim by="(#ppt_h/3+#ppt_w*0.1)" calcmode="lin" valueType="num">
                                      <p:cBhvr additive="sum">
                                        <p:cTn id="50" dur="200" decel="100000" autoRev="1" fill="hold">
                                          <p:stCondLst>
                                            <p:cond delay="600"/>
                                          </p:stCondLst>
                                        </p:cTn>
                                        <p:tgtEl>
                                          <p:spTgt spid="11295"/>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88" grpId="0"/>
      <p:bldP spid="11289" grpId="0"/>
      <p:bldP spid="11290" grpId="0"/>
      <p:bldP spid="11291" grpId="0"/>
      <p:bldP spid="11294" grpId="0"/>
      <p:bldP spid="11295" grpId="0"/>
      <p:bldP spid="113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AutoShape 3"/>
          <p:cNvSpPr>
            <a:spLocks noChangeArrowheads="1"/>
          </p:cNvSpPr>
          <p:nvPr/>
        </p:nvSpPr>
        <p:spPr bwMode="auto">
          <a:xfrm>
            <a:off x="419100" y="914400"/>
            <a:ext cx="8305800" cy="5029200"/>
          </a:xfrm>
          <a:prstGeom prst="horizontalScroll">
            <a:avLst>
              <a:gd name="adj" fmla="val 12500"/>
            </a:avLst>
          </a:prstGeom>
          <a:solidFill>
            <a:srgbClr val="FFFF99"/>
          </a:solidFill>
          <a:ln w="9525">
            <a:solidFill>
              <a:srgbClr val="FF0066"/>
            </a:solidFill>
            <a:round/>
            <a:headEnd/>
            <a:tailEnd/>
          </a:ln>
        </p:spPr>
        <p:txBody>
          <a:bodyPr wrap="none" anchor="ctr"/>
          <a:lstStyle/>
          <a:p>
            <a:endParaRPr lang="en-US"/>
          </a:p>
        </p:txBody>
      </p:sp>
      <p:sp>
        <p:nvSpPr>
          <p:cNvPr id="9220" name="Text Box 4"/>
          <p:cNvSpPr txBox="1">
            <a:spLocks noChangeArrowheads="1"/>
          </p:cNvSpPr>
          <p:nvPr/>
        </p:nvSpPr>
        <p:spPr bwMode="auto">
          <a:xfrm>
            <a:off x="1143000" y="1600200"/>
            <a:ext cx="7467600" cy="4278313"/>
          </a:xfrm>
          <a:prstGeom prst="rect">
            <a:avLst/>
          </a:prstGeom>
          <a:noFill/>
          <a:ln w="9525">
            <a:noFill/>
            <a:miter lim="800000"/>
            <a:headEnd/>
            <a:tailEnd/>
          </a:ln>
        </p:spPr>
        <p:txBody>
          <a:bodyPr>
            <a:spAutoFit/>
          </a:bodyPr>
          <a:lstStyle/>
          <a:p>
            <a:r>
              <a:rPr lang="en-US" sz="3200" b="1">
                <a:solidFill>
                  <a:srgbClr val="0000FF"/>
                </a:solidFill>
              </a:rPr>
              <a:t>Tác dụng của dấu phẩy: </a:t>
            </a:r>
          </a:p>
          <a:p>
            <a:r>
              <a:rPr lang="en-US" sz="3200" b="1">
                <a:solidFill>
                  <a:srgbClr val="0000FF"/>
                </a:solidFill>
              </a:rPr>
              <a:t>    + Ng</a:t>
            </a:r>
            <a:r>
              <a:rPr lang="vi-VN" sz="3200" b="1">
                <a:solidFill>
                  <a:srgbClr val="0000FF"/>
                </a:solidFill>
              </a:rPr>
              <a:t>ă</a:t>
            </a:r>
            <a:r>
              <a:rPr lang="en-US" sz="3200" b="1">
                <a:solidFill>
                  <a:srgbClr val="0000FF"/>
                </a:solidFill>
              </a:rPr>
              <a:t>n cách các bộ phận cùng giữ chức vụ trong câu.</a:t>
            </a:r>
          </a:p>
          <a:p>
            <a:r>
              <a:rPr lang="en-US" sz="3200" b="1">
                <a:solidFill>
                  <a:srgbClr val="0000FF"/>
                </a:solidFill>
              </a:rPr>
              <a:t>    + Ng</a:t>
            </a:r>
            <a:r>
              <a:rPr lang="vi-VN" sz="3200" b="1">
                <a:solidFill>
                  <a:srgbClr val="0000FF"/>
                </a:solidFill>
              </a:rPr>
              <a:t>ă</a:t>
            </a:r>
            <a:r>
              <a:rPr lang="en-US" sz="3200" b="1">
                <a:solidFill>
                  <a:srgbClr val="0000FF"/>
                </a:solidFill>
              </a:rPr>
              <a:t>n cách trạng ngữ với chủ ngữ và vị ngữ.</a:t>
            </a:r>
          </a:p>
          <a:p>
            <a:r>
              <a:rPr lang="en-US" sz="3200" b="1">
                <a:solidFill>
                  <a:srgbClr val="0000FF"/>
                </a:solidFill>
              </a:rPr>
              <a:t>    + Ng</a:t>
            </a:r>
            <a:r>
              <a:rPr lang="vi-VN" sz="3200" b="1">
                <a:solidFill>
                  <a:srgbClr val="0000FF"/>
                </a:solidFill>
              </a:rPr>
              <a:t>ă</a:t>
            </a:r>
            <a:r>
              <a:rPr lang="en-US" sz="3200" b="1">
                <a:solidFill>
                  <a:srgbClr val="0000FF"/>
                </a:solidFill>
              </a:rPr>
              <a:t>n cách các vế câu trong câu ghép.</a:t>
            </a:r>
          </a:p>
          <a:p>
            <a:pPr>
              <a:spcBef>
                <a:spcPct val="50000"/>
              </a:spcBef>
            </a:pPr>
            <a:endParaRPr lang="en-US" sz="3200" b="1">
              <a:solidFill>
                <a:srgbClr val="0000FF"/>
              </a:solidFill>
            </a:endParaRPr>
          </a:p>
        </p:txBody>
      </p:sp>
      <p:grpSp>
        <p:nvGrpSpPr>
          <p:cNvPr id="2" name="Group 8"/>
          <p:cNvGrpSpPr>
            <a:grpSpLocks/>
          </p:cNvGrpSpPr>
          <p:nvPr/>
        </p:nvGrpSpPr>
        <p:grpSpPr bwMode="auto">
          <a:xfrm>
            <a:off x="0" y="0"/>
            <a:ext cx="9220200" cy="6705600"/>
            <a:chOff x="48" y="0"/>
            <a:chExt cx="5664" cy="4224"/>
          </a:xfrm>
        </p:grpSpPr>
        <p:sp>
          <p:nvSpPr>
            <p:cNvPr id="9221" name="Line 9"/>
            <p:cNvSpPr>
              <a:spLocks noChangeShapeType="1"/>
            </p:cNvSpPr>
            <p:nvPr/>
          </p:nvSpPr>
          <p:spPr bwMode="auto">
            <a:xfrm>
              <a:off x="288" y="1104"/>
              <a:ext cx="0" cy="2880"/>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9222" name="Line 10"/>
            <p:cNvSpPr>
              <a:spLocks noChangeShapeType="1"/>
            </p:cNvSpPr>
            <p:nvPr/>
          </p:nvSpPr>
          <p:spPr bwMode="auto">
            <a:xfrm>
              <a:off x="5472" y="288"/>
              <a:ext cx="0" cy="2928"/>
            </a:xfrm>
            <a:prstGeom prst="line">
              <a:avLst/>
            </a:prstGeom>
            <a:noFill/>
            <a:ln w="57150">
              <a:pattFill prst="solidDmnd">
                <a:fgClr>
                  <a:srgbClr val="FFFF00"/>
                </a:fgClr>
                <a:bgClr>
                  <a:srgbClr val="27D988"/>
                </a:bgClr>
              </a:pattFill>
              <a:round/>
              <a:headEnd/>
              <a:tailEnd/>
            </a:ln>
          </p:spPr>
          <p:txBody>
            <a:bodyPr wrap="none" anchor="ctr"/>
            <a:lstStyle/>
            <a:p>
              <a:endParaRPr lang="en-US"/>
            </a:p>
          </p:txBody>
        </p:sp>
        <p:sp>
          <p:nvSpPr>
            <p:cNvPr id="9223" name="Line 11"/>
            <p:cNvSpPr>
              <a:spLocks noChangeShapeType="1"/>
            </p:cNvSpPr>
            <p:nvPr/>
          </p:nvSpPr>
          <p:spPr bwMode="auto">
            <a:xfrm>
              <a:off x="192" y="432"/>
              <a:ext cx="0" cy="2880"/>
            </a:xfrm>
            <a:prstGeom prst="line">
              <a:avLst/>
            </a:prstGeom>
            <a:noFill/>
            <a:ln w="57150">
              <a:pattFill prst="plaid">
                <a:fgClr>
                  <a:srgbClr val="FF0066"/>
                </a:fgClr>
                <a:bgClr>
                  <a:srgbClr val="27D988"/>
                </a:bgClr>
              </a:pattFill>
              <a:round/>
              <a:headEnd/>
              <a:tailEnd/>
            </a:ln>
          </p:spPr>
          <p:txBody>
            <a:bodyPr wrap="none" anchor="ctr"/>
            <a:lstStyle/>
            <a:p>
              <a:endParaRPr lang="en-US"/>
            </a:p>
          </p:txBody>
        </p:sp>
        <p:sp>
          <p:nvSpPr>
            <p:cNvPr id="9224" name="Line 12"/>
            <p:cNvSpPr>
              <a:spLocks noChangeShapeType="1"/>
            </p:cNvSpPr>
            <p:nvPr/>
          </p:nvSpPr>
          <p:spPr bwMode="auto">
            <a:xfrm>
              <a:off x="5568" y="1008"/>
              <a:ext cx="0" cy="2928"/>
            </a:xfrm>
            <a:prstGeom prst="line">
              <a:avLst/>
            </a:prstGeom>
            <a:noFill/>
            <a:ln w="57150">
              <a:pattFill prst="plaid">
                <a:fgClr>
                  <a:srgbClr val="FF0066"/>
                </a:fgClr>
                <a:bgClr>
                  <a:srgbClr val="27D988"/>
                </a:bgClr>
              </a:pattFill>
              <a:round/>
              <a:headEnd/>
              <a:tailEnd/>
            </a:ln>
          </p:spPr>
          <p:txBody>
            <a:bodyPr wrap="none" anchor="ctr"/>
            <a:lstStyle/>
            <a:p>
              <a:endParaRPr lang="en-US"/>
            </a:p>
          </p:txBody>
        </p:sp>
        <p:grpSp>
          <p:nvGrpSpPr>
            <p:cNvPr id="9225" name="Group 13"/>
            <p:cNvGrpSpPr>
              <a:grpSpLocks/>
            </p:cNvGrpSpPr>
            <p:nvPr/>
          </p:nvGrpSpPr>
          <p:grpSpPr bwMode="auto">
            <a:xfrm>
              <a:off x="48" y="0"/>
              <a:ext cx="5664" cy="4224"/>
              <a:chOff x="48" y="0"/>
              <a:chExt cx="5664" cy="4272"/>
            </a:xfrm>
          </p:grpSpPr>
          <p:pic>
            <p:nvPicPr>
              <p:cNvPr id="9226" name="Picture 14" descr="BAR01"/>
              <p:cNvPicPr>
                <a:picLocks noChangeAspect="1" noChangeArrowheads="1"/>
              </p:cNvPicPr>
              <p:nvPr/>
            </p:nvPicPr>
            <p:blipFill>
              <a:blip r:embed="rId2"/>
              <a:srcRect/>
              <a:stretch>
                <a:fillRect/>
              </a:stretch>
            </p:blipFill>
            <p:spPr bwMode="auto">
              <a:xfrm>
                <a:off x="336" y="4032"/>
                <a:ext cx="5088" cy="240"/>
              </a:xfrm>
              <a:prstGeom prst="rect">
                <a:avLst/>
              </a:prstGeom>
              <a:noFill/>
              <a:ln w="9525">
                <a:noFill/>
                <a:miter lim="800000"/>
                <a:headEnd/>
                <a:tailEnd/>
              </a:ln>
            </p:spPr>
          </p:pic>
          <p:pic>
            <p:nvPicPr>
              <p:cNvPr id="9227" name="Picture 15" descr="BAR01"/>
              <p:cNvPicPr>
                <a:picLocks noChangeAspect="1" noChangeArrowheads="1"/>
              </p:cNvPicPr>
              <p:nvPr/>
            </p:nvPicPr>
            <p:blipFill>
              <a:blip r:embed="rId3"/>
              <a:srcRect/>
              <a:stretch>
                <a:fillRect/>
              </a:stretch>
            </p:blipFill>
            <p:spPr bwMode="auto">
              <a:xfrm>
                <a:off x="336" y="48"/>
                <a:ext cx="5088" cy="240"/>
              </a:xfrm>
              <a:prstGeom prst="rect">
                <a:avLst/>
              </a:prstGeom>
              <a:noFill/>
              <a:ln w="9525">
                <a:noFill/>
                <a:miter lim="800000"/>
                <a:headEnd/>
                <a:tailEnd/>
              </a:ln>
            </p:spPr>
          </p:pic>
          <p:sp>
            <p:nvSpPr>
              <p:cNvPr id="9232" name="AutoShape 16"/>
              <p:cNvSpPr>
                <a:spLocks noChangeArrowheads="1"/>
              </p:cNvSpPr>
              <p:nvPr/>
            </p:nvSpPr>
            <p:spPr bwMode="auto">
              <a:xfrm>
                <a:off x="48" y="48"/>
                <a:ext cx="336" cy="339"/>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9233" name="AutoShape 17"/>
              <p:cNvSpPr>
                <a:spLocks noChangeArrowheads="1"/>
              </p:cNvSpPr>
              <p:nvPr/>
            </p:nvSpPr>
            <p:spPr bwMode="auto">
              <a:xfrm>
                <a:off x="5376"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9234" name="AutoShape 18"/>
              <p:cNvSpPr>
                <a:spLocks noChangeArrowheads="1"/>
              </p:cNvSpPr>
              <p:nvPr/>
            </p:nvSpPr>
            <p:spPr bwMode="auto">
              <a:xfrm>
                <a:off x="5376" y="0"/>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sp>
            <p:nvSpPr>
              <p:cNvPr id="9235" name="AutoShape 19"/>
              <p:cNvSpPr>
                <a:spLocks noChangeArrowheads="1"/>
              </p:cNvSpPr>
              <p:nvPr/>
            </p:nvSpPr>
            <p:spPr bwMode="auto">
              <a:xfrm>
                <a:off x="48" y="3936"/>
                <a:ext cx="336" cy="336"/>
              </a:xfrm>
              <a:prstGeom prst="star5">
                <a:avLst/>
              </a:prstGeom>
              <a:solidFill>
                <a:srgbClr val="FFFF00"/>
              </a:solidFill>
              <a:ln w="38100" cmpd="dbl" algn="ctr">
                <a:solidFill>
                  <a:srgbClr val="009900"/>
                </a:solidFill>
                <a:miter lim="800000"/>
                <a:headEnd/>
                <a:tailEnd/>
              </a:ln>
              <a:effectLst/>
            </p:spPr>
            <p:txBody>
              <a:bodyPr wrap="none" anchor="ctr"/>
              <a:lstStyle/>
              <a:p>
                <a:pPr>
                  <a:defRPr/>
                </a:pPr>
                <a:endParaRPr lang="en-US">
                  <a:latin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9220"/>
                                        </p:tgtEl>
                                        <p:attrNameLst>
                                          <p:attrName>style.visibility</p:attrName>
                                        </p:attrNameLst>
                                      </p:cBhvr>
                                      <p:to>
                                        <p:strVal val="visible"/>
                                      </p:to>
                                    </p:set>
                                    <p:anim calcmode="lin" valueType="num">
                                      <p:cBhvr>
                                        <p:cTn id="7" dur="500" fill="hold"/>
                                        <p:tgtEl>
                                          <p:spTgt spid="9220"/>
                                        </p:tgtEl>
                                        <p:attrNameLst>
                                          <p:attrName>ppt_w</p:attrName>
                                        </p:attrNameLst>
                                      </p:cBhvr>
                                      <p:tavLst>
                                        <p:tav tm="0">
                                          <p:val>
                                            <p:fltVal val="0"/>
                                          </p:val>
                                        </p:tav>
                                        <p:tav tm="100000">
                                          <p:val>
                                            <p:strVal val="#ppt_w"/>
                                          </p:val>
                                        </p:tav>
                                      </p:tavLst>
                                    </p:anim>
                                    <p:anim calcmode="lin" valueType="num">
                                      <p:cBhvr>
                                        <p:cTn id="8" dur="500" fill="hold"/>
                                        <p:tgtEl>
                                          <p:spTgt spid="9220"/>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9219"/>
                                        </p:tgtEl>
                                        <p:attrNameLst>
                                          <p:attrName>style.visibility</p:attrName>
                                        </p:attrNameLst>
                                      </p:cBhvr>
                                      <p:to>
                                        <p:strVal val="visible"/>
                                      </p:to>
                                    </p:set>
                                    <p:anim calcmode="lin" valueType="num">
                                      <p:cBhvr>
                                        <p:cTn id="13" dur="500" fill="hold"/>
                                        <p:tgtEl>
                                          <p:spTgt spid="9219"/>
                                        </p:tgtEl>
                                        <p:attrNameLst>
                                          <p:attrName>ppt_w</p:attrName>
                                        </p:attrNameLst>
                                      </p:cBhvr>
                                      <p:tavLst>
                                        <p:tav tm="0">
                                          <p:val>
                                            <p:fltVal val="0"/>
                                          </p:val>
                                        </p:tav>
                                        <p:tav tm="100000">
                                          <p:val>
                                            <p:strVal val="#ppt_w"/>
                                          </p:val>
                                        </p:tav>
                                      </p:tavLst>
                                    </p:anim>
                                    <p:anim calcmode="lin" valueType="num">
                                      <p:cBhvr>
                                        <p:cTn id="14" dur="500" fill="hold"/>
                                        <p:tgtEl>
                                          <p:spTgt spid="921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animBg="1"/>
      <p:bldP spid="9220"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Mountain Top</Template>
  <TotalTime>623</TotalTime>
  <Words>970</Words>
  <Application>Microsoft PowerPoint</Application>
  <PresentationFormat>On-screen Show (4:3)</PresentationFormat>
  <Paragraphs>51</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VNI-Times</vt:lpstr>
      <vt:lpstr>Default Design</vt:lpstr>
      <vt:lpstr>Slide 1</vt:lpstr>
      <vt:lpstr>Slide 2</vt:lpstr>
      <vt:lpstr>Slide 3</vt:lpstr>
      <vt:lpstr>Slide 4</vt:lpstr>
      <vt:lpstr>Slide 5</vt:lpstr>
      <vt:lpstr>Slide 6</vt:lpstr>
      <vt:lpstr>Slide 7</vt:lpstr>
      <vt:lpstr>Slide 8</vt:lpstr>
      <vt:lpstr>Slide 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CSTeam</cp:lastModifiedBy>
  <cp:revision>38</cp:revision>
  <cp:lastPrinted>1601-01-01T00:00:00Z</cp:lastPrinted>
  <dcterms:created xsi:type="dcterms:W3CDTF">1601-01-01T00:00:00Z</dcterms:created>
  <dcterms:modified xsi:type="dcterms:W3CDTF">2016-06-30T03:28:45Z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