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70" r:id="rId5"/>
    <p:sldId id="269" r:id="rId6"/>
    <p:sldId id="261" r:id="rId7"/>
    <p:sldId id="263" r:id="rId8"/>
    <p:sldId id="271" r:id="rId9"/>
    <p:sldId id="264" r:id="rId10"/>
    <p:sldId id="272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6600"/>
    <a:srgbClr val="CC00FF"/>
    <a:srgbClr val="0000FF"/>
    <a:srgbClr val="FFCC66"/>
    <a:srgbClr val="0066FF"/>
    <a:srgbClr val="339933"/>
    <a:srgbClr val="FFFE00"/>
    <a:srgbClr val="F04EE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621" autoAdjust="0"/>
    <p:restoredTop sz="97094" autoAdjust="0"/>
  </p:normalViewPr>
  <p:slideViewPr>
    <p:cSldViewPr>
      <p:cViewPr>
        <p:scale>
          <a:sx n="70" d="100"/>
          <a:sy n="70" d="100"/>
        </p:scale>
        <p:origin x="-5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4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9679D4C-32D8-47B7-9601-B1373A4E3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84C46C7-5ED8-4208-885B-ECB52546B9A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3BDC2E9-AD2B-47D5-BB35-486F4EC0CEB9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430926-DB05-450A-8631-3D2D2A3E110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5875C1D-2BE7-461E-9F7A-AF1F0CEDCF3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A7EEDD3-6D4A-4D7B-960A-FDE96E814C8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2EEEECD-063C-4EB9-BECA-2153652C97F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8D533-52FE-441E-B503-33B9D4DC2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E9358-9450-4919-89AF-E670CA0B4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D57D6-5BF3-4A91-9A69-A6DF2A291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D3FAA-9B76-4649-8891-B62F8C82D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74393-54BC-4740-9AF6-360B447C1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1C3EA-9EEF-4101-917C-FFBA60D2B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E5D2A-7C85-48AA-A2A5-64D742263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E9330-155F-4B91-8C81-DE66D95AA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4534D-1CAF-4FAA-9990-E9C444292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08362-2350-43A6-9BF1-440893AFE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98EB6-FE3A-4946-B587-AD894F942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3D70D-002D-465D-B802-BA6819F68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4066E25-0BB9-4E54-9B89-2A95D8121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8"/>
          <p:cNvSpPr>
            <a:spLocks noChangeArrowheads="1"/>
          </p:cNvSpPr>
          <p:nvPr userDrawn="1"/>
        </p:nvSpPr>
        <p:spPr bwMode="auto">
          <a:xfrm>
            <a:off x="0" y="0"/>
            <a:ext cx="9153525" cy="6865938"/>
          </a:xfrm>
          <a:prstGeom prst="rect">
            <a:avLst/>
          </a:prstGeom>
          <a:solidFill>
            <a:srgbClr val="60A712"/>
          </a:solidFill>
          <a:ln w="0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Freeform 9"/>
          <p:cNvSpPr>
            <a:spLocks/>
          </p:cNvSpPr>
          <p:nvPr userDrawn="1"/>
        </p:nvSpPr>
        <p:spPr bwMode="auto">
          <a:xfrm>
            <a:off x="171450" y="476250"/>
            <a:ext cx="8793163" cy="6042025"/>
          </a:xfrm>
          <a:custGeom>
            <a:avLst/>
            <a:gdLst>
              <a:gd name="T0" fmla="*/ 8793163 w 1078"/>
              <a:gd name="T1" fmla="*/ 294311 h 698"/>
              <a:gd name="T2" fmla="*/ 8793163 w 1078"/>
              <a:gd name="T3" fmla="*/ 294311 h 698"/>
              <a:gd name="T4" fmla="*/ 8793163 w 1078"/>
              <a:gd name="T5" fmla="*/ 225061 h 698"/>
              <a:gd name="T6" fmla="*/ 8621868 w 1078"/>
              <a:gd name="T7" fmla="*/ 0 h 698"/>
              <a:gd name="T8" fmla="*/ 6468440 w 1078"/>
              <a:gd name="T9" fmla="*/ 0 h 698"/>
              <a:gd name="T10" fmla="*/ 6297145 w 1078"/>
              <a:gd name="T11" fmla="*/ 225061 h 698"/>
              <a:gd name="T12" fmla="*/ 6297145 w 1078"/>
              <a:gd name="T13" fmla="*/ 294311 h 698"/>
              <a:gd name="T14" fmla="*/ 6297145 w 1078"/>
              <a:gd name="T15" fmla="*/ 354904 h 698"/>
              <a:gd name="T16" fmla="*/ 163138 w 1078"/>
              <a:gd name="T17" fmla="*/ 354904 h 698"/>
              <a:gd name="T18" fmla="*/ 0 w 1078"/>
              <a:gd name="T19" fmla="*/ 528028 h 698"/>
              <a:gd name="T20" fmla="*/ 0 w 1078"/>
              <a:gd name="T21" fmla="*/ 5868901 h 698"/>
              <a:gd name="T22" fmla="*/ 163138 w 1078"/>
              <a:gd name="T23" fmla="*/ 6042025 h 698"/>
              <a:gd name="T24" fmla="*/ 8621868 w 1078"/>
              <a:gd name="T25" fmla="*/ 6042025 h 698"/>
              <a:gd name="T26" fmla="*/ 8793163 w 1078"/>
              <a:gd name="T27" fmla="*/ 5868901 h 698"/>
              <a:gd name="T28" fmla="*/ 8793163 w 1078"/>
              <a:gd name="T29" fmla="*/ 666527 h 698"/>
              <a:gd name="T30" fmla="*/ 8793163 w 1078"/>
              <a:gd name="T31" fmla="*/ 666527 h 698"/>
              <a:gd name="T32" fmla="*/ 8793163 w 1078"/>
              <a:gd name="T33" fmla="*/ 294311 h 6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078" h="698">
                <a:moveTo>
                  <a:pt x="1078" y="34"/>
                </a:moveTo>
                <a:lnTo>
                  <a:pt x="1078" y="34"/>
                </a:lnTo>
                <a:lnTo>
                  <a:pt x="1078" y="26"/>
                </a:lnTo>
                <a:cubicBezTo>
                  <a:pt x="1078" y="12"/>
                  <a:pt x="1069" y="0"/>
                  <a:pt x="1057" y="0"/>
                </a:cubicBezTo>
                <a:lnTo>
                  <a:pt x="793" y="0"/>
                </a:lnTo>
                <a:cubicBezTo>
                  <a:pt x="781" y="0"/>
                  <a:pt x="772" y="12"/>
                  <a:pt x="772" y="26"/>
                </a:cubicBezTo>
                <a:lnTo>
                  <a:pt x="772" y="34"/>
                </a:lnTo>
                <a:cubicBezTo>
                  <a:pt x="772" y="36"/>
                  <a:pt x="772" y="39"/>
                  <a:pt x="772" y="41"/>
                </a:cubicBezTo>
                <a:lnTo>
                  <a:pt x="20" y="41"/>
                </a:lnTo>
                <a:cubicBezTo>
                  <a:pt x="9" y="41"/>
                  <a:pt x="0" y="50"/>
                  <a:pt x="0" y="61"/>
                </a:cubicBezTo>
                <a:lnTo>
                  <a:pt x="0" y="678"/>
                </a:lnTo>
                <a:cubicBezTo>
                  <a:pt x="0" y="689"/>
                  <a:pt x="9" y="698"/>
                  <a:pt x="20" y="698"/>
                </a:cubicBezTo>
                <a:lnTo>
                  <a:pt x="1057" y="698"/>
                </a:lnTo>
                <a:cubicBezTo>
                  <a:pt x="1069" y="698"/>
                  <a:pt x="1078" y="689"/>
                  <a:pt x="1078" y="678"/>
                </a:cubicBezTo>
                <a:lnTo>
                  <a:pt x="1078" y="77"/>
                </a:lnTo>
                <a:lnTo>
                  <a:pt x="1078" y="3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4105" name="Picture 15" descr="slide1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04800" y="5676900"/>
            <a:ext cx="7747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7" descr="numsensk2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391400" y="533400"/>
            <a:ext cx="714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8" descr="fraction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8229600" y="533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9" descr="cong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6629400" y="533400"/>
            <a:ext cx="61912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E:\LONG\GI&#193;O%20&#193;N%20_%20N&#258;M%20H&#7884;C%202008%20-%202009\ThayTrung_tang\BGT_LO~1\Toan%205\DIA_CD\trang_chu.pp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7" Type="http://schemas.openxmlformats.org/officeDocument/2006/relationships/slide" Target="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" Target="slid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2">
            <a:hlinkClick r:id="rId3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3" name="WordArt 13"/>
          <p:cNvSpPr>
            <a:spLocks noChangeArrowheads="1" noChangeShapeType="1" noTextEdit="1"/>
          </p:cNvSpPr>
          <p:nvPr/>
        </p:nvSpPr>
        <p:spPr bwMode="auto">
          <a:xfrm>
            <a:off x="1676400" y="2590800"/>
            <a:ext cx="6019800" cy="2819400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4800" kern="10">
                <a:ln w="12700">
                  <a:solidFill>
                    <a:srgbClr val="96969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Diện tích xung quanh </a:t>
            </a:r>
          </a:p>
          <a:p>
            <a:pPr algn="ctr"/>
            <a:r>
              <a:rPr lang="vi-VN" sz="4800" kern="10">
                <a:ln w="12700">
                  <a:solidFill>
                    <a:srgbClr val="96969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của hình lập phương</a:t>
            </a:r>
          </a:p>
          <a:p>
            <a:pPr algn="ctr"/>
            <a:r>
              <a:rPr lang="vi-VN" sz="4800" kern="10">
                <a:ln w="12700">
                  <a:solidFill>
                    <a:srgbClr val="96969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và diện tích toàn phần</a:t>
            </a:r>
            <a:endParaRPr lang="en-US" sz="4800" kern="10">
              <a:ln w="12700">
                <a:solidFill>
                  <a:srgbClr val="969696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4" name="WordArt 14"/>
          <p:cNvSpPr>
            <a:spLocks noChangeArrowheads="1" noChangeShapeType="1" noTextEdit="1"/>
          </p:cNvSpPr>
          <p:nvPr/>
        </p:nvSpPr>
        <p:spPr bwMode="auto">
          <a:xfrm>
            <a:off x="3505200" y="1752600"/>
            <a:ext cx="2047875" cy="7048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2324364"/>
              </a:avLst>
            </a:prstTxWarp>
          </a:bodyPr>
          <a:lstStyle/>
          <a:p>
            <a:pPr algn="ctr"/>
            <a:r>
              <a:rPr lang="en-US" sz="48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Bài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5464175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Thứ … ngày …. tháng …. năm…</a:t>
            </a: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 rot="548499">
            <a:off x="609600" y="14478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2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914400"/>
            <a:ext cx="5418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DIỆN TÍCH XUNG QUANH VÀ DIỆN TÍCH TOÀN PHẦN </a:t>
            </a:r>
          </a:p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CỦA HÌNH LẬP PHƯƠNG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066800" y="3265488"/>
            <a:ext cx="67056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Bài giải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Diện tích một mặt của hộp là: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2,5 x 2,5 = 6,25 (dm</a:t>
            </a:r>
            <a:r>
              <a:rPr lang="en-US" b="1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Diện tích toàn phần của hộp là: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6,25 x 6 = 37,5 (dm</a:t>
            </a:r>
            <a:r>
              <a:rPr lang="en-US" b="1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Diện tích bìa cần làm hộp là: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37,5 - 6,25 = 31,25 (dm</a:t>
            </a:r>
            <a:r>
              <a:rPr lang="en-US" b="1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                          Đáp số: 31,25 dm</a:t>
            </a:r>
            <a:r>
              <a:rPr lang="en-US" b="1" baseline="30000">
                <a:solidFill>
                  <a:srgbClr val="0000FF"/>
                </a:solidFill>
                <a:latin typeface="Arial" charset="0"/>
              </a:rPr>
              <a:t>2</a:t>
            </a:r>
            <a:endParaRPr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838200" y="1695450"/>
            <a:ext cx="800100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	Ng</a:t>
            </a:r>
            <a:r>
              <a:rPr lang="vi-VN" sz="2000" b="1" i="1">
                <a:solidFill>
                  <a:srgbClr val="CC00FF"/>
                </a:solidFill>
                <a:latin typeface="Arial" charset="0"/>
              </a:rPr>
              <a:t>ư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ời ta làm một cái hộp không có nắp bằng bìa cứng dạng hình lập ph</a:t>
            </a:r>
            <a:r>
              <a:rPr lang="vi-VN" sz="2000" b="1" i="1">
                <a:solidFill>
                  <a:srgbClr val="CC00FF"/>
                </a:solidFill>
                <a:latin typeface="Arial" charset="0"/>
              </a:rPr>
              <a:t>ươ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ng có cạnh 2,5dm. Tính diện tích bìa cần dùng </a:t>
            </a:r>
            <a:r>
              <a:rPr lang="vi-VN" sz="2000" b="1" i="1">
                <a:solidFill>
                  <a:srgbClr val="CC00FF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ể làm hộp (không tính mép dán)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/>
      <p:bldP spid="419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4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2063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52" name="Group 9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2059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1" name="Picture 12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2" name="Picture 1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050" name="Object 14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2050" name="Clip" r:id="rId4" imgW="1104840" imgH="809535" progId="MS_ClipArt_Gallery.2">
              <p:embed/>
            </p:oleObj>
          </a:graphicData>
        </a:graphic>
      </p:graphicFrame>
      <p:pic>
        <p:nvPicPr>
          <p:cNvPr id="2053" name="Picture 16" descr="Free Clip Ar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" descr="Funny Cartoon Bee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8000" y="1439863"/>
            <a:ext cx="11430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AutoShape 18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71875"/>
              <a:gd name="adj2" fmla="val -31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56" name="WordArt 20"/>
          <p:cNvSpPr>
            <a:spLocks noChangeArrowheads="1" noChangeShapeType="1" noTextEdit="1"/>
          </p:cNvSpPr>
          <p:nvPr/>
        </p:nvSpPr>
        <p:spPr bwMode="auto">
          <a:xfrm>
            <a:off x="2362200" y="2305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Bạn nhầm mất rồi. </a:t>
            </a:r>
          </a:p>
        </p:txBody>
      </p:sp>
      <p:sp>
        <p:nvSpPr>
          <p:cNvPr id="2057" name="WordArt 21"/>
          <p:cNvSpPr>
            <a:spLocks noChangeArrowheads="1" noChangeShapeType="1" noTextEdit="1"/>
          </p:cNvSpPr>
          <p:nvPr/>
        </p:nvSpPr>
        <p:spPr bwMode="auto">
          <a:xfrm>
            <a:off x="2251075" y="3775075"/>
            <a:ext cx="3311525" cy="949325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Bạn thử suy nghĩ lại nhé.</a:t>
            </a:r>
          </a:p>
        </p:txBody>
      </p:sp>
      <p:sp>
        <p:nvSpPr>
          <p:cNvPr id="2058" name="AutoShape 23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943600"/>
            <a:ext cx="609600" cy="457200"/>
          </a:xfrm>
          <a:prstGeom prst="actionButtonBeginning">
            <a:avLst/>
          </a:prstGeom>
          <a:solidFill>
            <a:srgbClr val="EAC1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943600"/>
            <a:ext cx="609600" cy="457200"/>
          </a:xfrm>
          <a:prstGeom prst="actionButtonBeginning">
            <a:avLst/>
          </a:prstGeom>
          <a:solidFill>
            <a:srgbClr val="EAC1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077" name="Group 5"/>
          <p:cNvGrpSpPr>
            <a:grpSpLocks/>
          </p:cNvGrpSpPr>
          <p:nvPr/>
        </p:nvGrpSpPr>
        <p:grpSpPr bwMode="auto">
          <a:xfrm rot="-5400000">
            <a:off x="-1290637" y="3957637"/>
            <a:ext cx="4800600" cy="847725"/>
            <a:chOff x="2350" y="1008"/>
            <a:chExt cx="1826" cy="534"/>
          </a:xfrm>
        </p:grpSpPr>
        <p:pic>
          <p:nvPicPr>
            <p:cNvPr id="3146" name="Picture 6" descr="SPARKL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47" name="Picture 7" descr="SPARKL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48" name="Picture 8" descr="SPARKL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49" name="Picture 9" descr="SPARKLES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3074" name="Object 10"/>
          <p:cNvGraphicFramePr>
            <a:graphicFrameLocks noChangeAspect="1"/>
          </p:cNvGraphicFramePr>
          <p:nvPr/>
        </p:nvGraphicFramePr>
        <p:xfrm>
          <a:off x="152400" y="457200"/>
          <a:ext cx="1828800" cy="1463675"/>
        </p:xfrm>
        <a:graphic>
          <a:graphicData uri="http://schemas.openxmlformats.org/presentationml/2006/ole">
            <p:oleObj spid="_x0000_s3074" name="Clip" r:id="rId5" imgW="1104840" imgH="809535" progId="MS_ClipArt_Gallery.2">
              <p:embed/>
            </p:oleObj>
          </a:graphicData>
        </a:graphic>
      </p:graphicFrame>
      <p:graphicFrame>
        <p:nvGraphicFramePr>
          <p:cNvPr id="3075" name="Object 11"/>
          <p:cNvGraphicFramePr>
            <a:graphicFrameLocks noChangeAspect="1"/>
          </p:cNvGraphicFramePr>
          <p:nvPr/>
        </p:nvGraphicFramePr>
        <p:xfrm>
          <a:off x="7315200" y="457200"/>
          <a:ext cx="1981200" cy="2362200"/>
        </p:xfrm>
        <a:graphic>
          <a:graphicData uri="http://schemas.openxmlformats.org/presentationml/2006/ole">
            <p:oleObj spid="_x0000_s3075" name="Clip" r:id="rId6" imgW="2083003" imgH="3003804" progId="MS_ClipArt_Gallery.2">
              <p:embed/>
            </p:oleObj>
          </a:graphicData>
        </a:graphic>
      </p:graphicFrame>
      <p:grpSp>
        <p:nvGrpSpPr>
          <p:cNvPr id="3078" name="Group 12"/>
          <p:cNvGrpSpPr>
            <a:grpSpLocks/>
          </p:cNvGrpSpPr>
          <p:nvPr/>
        </p:nvGrpSpPr>
        <p:grpSpPr bwMode="auto">
          <a:xfrm>
            <a:off x="2165350" y="990600"/>
            <a:ext cx="5073650" cy="5418138"/>
            <a:chOff x="47" y="0"/>
            <a:chExt cx="5713" cy="4320"/>
          </a:xfrm>
        </p:grpSpPr>
        <p:sp>
          <p:nvSpPr>
            <p:cNvPr id="3080" name="Freeform 1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1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Freeform 1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1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2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2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2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2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2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3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3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3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3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3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3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3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3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3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3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4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4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4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4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4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5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5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5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5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5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5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5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5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5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5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6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6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6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6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6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32" name="Group 6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3143" name="Freeform 6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4" name="Freeform 6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5" name="Freeform 6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33" name="Rectangle 69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3134" name="Group 70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3135" name="Freeform 71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6" name="Freeform 7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7" name="Freeform 73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8" name="Freeform 7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9" name="Freeform 75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0" name="Freeform 7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1" name="Freeform 77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2" name="Freeform 7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079" name="Text Box 79"/>
          <p:cNvSpPr txBox="1">
            <a:spLocks noChangeArrowheads="1"/>
          </p:cNvSpPr>
          <p:nvPr/>
        </p:nvSpPr>
        <p:spPr bwMode="auto">
          <a:xfrm>
            <a:off x="2438400" y="2743200"/>
            <a:ext cx="4495800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i="1">
                <a:solidFill>
                  <a:srgbClr val="339933"/>
                </a:solidFill>
                <a:latin typeface="Arial" charset="0"/>
                <a:cs typeface="Arial" charset="0"/>
              </a:rPr>
              <a:t>B</a:t>
            </a:r>
            <a:r>
              <a:rPr lang="en-US" sz="3600" b="1" i="1">
                <a:solidFill>
                  <a:srgbClr val="339933"/>
                </a:solidFill>
                <a:latin typeface="Arial" charset="0"/>
              </a:rPr>
              <a:t>ẠN GIỎI QUÁ.</a:t>
            </a:r>
          </a:p>
          <a:p>
            <a:pPr algn="ctr">
              <a:lnSpc>
                <a:spcPct val="150000"/>
              </a:lnSpc>
            </a:pPr>
            <a:r>
              <a:rPr lang="en-US" sz="2600" b="1" i="1">
                <a:solidFill>
                  <a:srgbClr val="339933"/>
                </a:solidFill>
                <a:latin typeface="Arial" charset="0"/>
              </a:rPr>
              <a:t>Bạn xứng đáng được </a:t>
            </a:r>
          </a:p>
          <a:p>
            <a:pPr algn="ctr">
              <a:lnSpc>
                <a:spcPct val="150000"/>
              </a:lnSpc>
            </a:pPr>
            <a:r>
              <a:rPr lang="en-US" sz="2600" b="1" i="1">
                <a:solidFill>
                  <a:srgbClr val="339933"/>
                </a:solidFill>
                <a:latin typeface="Arial" charset="0"/>
              </a:rPr>
              <a:t>thưởng một tràng pháo tay</a:t>
            </a:r>
            <a:r>
              <a:rPr lang="en-US" sz="2800" b="1" i="1">
                <a:solidFill>
                  <a:srgbClr val="339933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1600200" y="255588"/>
            <a:ext cx="3244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/>
            <a:r>
              <a:rPr kumimoji="1" lang="en-US" sz="2800" b="1">
                <a:solidFill>
                  <a:schemeClr val="bg1"/>
                </a:solidFill>
                <a:latin typeface="Arial" charset="0"/>
                <a:ea typeface="Gulim" pitchFamily="34" charset="-127"/>
              </a:rPr>
              <a:t>KIỂM TRA BÀI CŨ</a:t>
            </a:r>
          </a:p>
        </p:txBody>
      </p:sp>
      <p:sp>
        <p:nvSpPr>
          <p:cNvPr id="5207" name="Text Box 87"/>
          <p:cNvSpPr txBox="1">
            <a:spLocks noChangeArrowheads="1"/>
          </p:cNvSpPr>
          <p:nvPr/>
        </p:nvSpPr>
        <p:spPr bwMode="auto">
          <a:xfrm>
            <a:off x="838200" y="1371600"/>
            <a:ext cx="7696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>
                <a:solidFill>
                  <a:srgbClr val="CC00FF"/>
                </a:solidFill>
                <a:latin typeface="Arial" charset="0"/>
              </a:rPr>
              <a:t> Muốn tính diện tích xung quanh và diện tích toàn phần của hình hộp chữ nhật ta làm nh</a:t>
            </a:r>
            <a:r>
              <a:rPr lang="vi-VN" sz="3600">
                <a:solidFill>
                  <a:srgbClr val="CC00FF"/>
                </a:solidFill>
                <a:latin typeface="Arial" charset="0"/>
              </a:rPr>
              <a:t>ư</a:t>
            </a:r>
            <a:r>
              <a:rPr lang="en-US" sz="3600">
                <a:solidFill>
                  <a:srgbClr val="CC00FF"/>
                </a:solidFill>
                <a:latin typeface="Arial" charset="0"/>
              </a:rPr>
              <a:t> thế nào ?</a:t>
            </a:r>
          </a:p>
        </p:txBody>
      </p:sp>
      <p:sp>
        <p:nvSpPr>
          <p:cNvPr id="5208" name="Text Box 88"/>
          <p:cNvSpPr txBox="1">
            <a:spLocks noChangeArrowheads="1"/>
          </p:cNvSpPr>
          <p:nvPr/>
        </p:nvSpPr>
        <p:spPr bwMode="auto">
          <a:xfrm>
            <a:off x="609600" y="3276600"/>
            <a:ext cx="78486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- Muốn tính diện tích xung quanh hình hộp chữ nhật ta lấy chu vi mặt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áy nhân với chiều cao (cùng một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đơ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n vị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o)</a:t>
            </a:r>
          </a:p>
        </p:txBody>
      </p:sp>
      <p:sp>
        <p:nvSpPr>
          <p:cNvPr id="5209" name="Text Box 89"/>
          <p:cNvSpPr txBox="1">
            <a:spLocks noChangeArrowheads="1"/>
          </p:cNvSpPr>
          <p:nvPr/>
        </p:nvSpPr>
        <p:spPr bwMode="auto">
          <a:xfrm>
            <a:off x="609600" y="4876800"/>
            <a:ext cx="80010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- Diện tích toàn phần của hình hộp chữ nhật là tổng của diện tích xung quanh và diện tích hai mặt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áy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5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500"/>
                                        <p:tgtEl>
                                          <p:spTgt spid="5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7" grpId="0"/>
      <p:bldP spid="5208" grpId="0"/>
      <p:bldP spid="52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1"/>
          <p:cNvSpPr txBox="1">
            <a:spLocks noChangeArrowheads="1"/>
          </p:cNvSpPr>
          <p:nvPr/>
        </p:nvSpPr>
        <p:spPr bwMode="auto">
          <a:xfrm>
            <a:off x="5334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Thứ … ngày …. tháng …. năm…</a:t>
            </a: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6256" name="Text Box 112"/>
          <p:cNvSpPr txBox="1">
            <a:spLocks noChangeArrowheads="1"/>
          </p:cNvSpPr>
          <p:nvPr/>
        </p:nvSpPr>
        <p:spPr bwMode="auto">
          <a:xfrm>
            <a:off x="457200" y="914400"/>
            <a:ext cx="617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 b="1">
                <a:solidFill>
                  <a:srgbClr val="0000FF"/>
                </a:solidFill>
                <a:latin typeface="Arial" charset="0"/>
              </a:rPr>
              <a:t>DIỆN TÍCH XUNG QUANH VÀ DIỆN TÍCH TOÀN PHẦN </a:t>
            </a:r>
          </a:p>
          <a:p>
            <a:pPr algn="ctr"/>
            <a:r>
              <a:rPr lang="en-US" sz="1800" b="1">
                <a:solidFill>
                  <a:srgbClr val="0000FF"/>
                </a:solidFill>
                <a:latin typeface="Arial" charset="0"/>
              </a:rPr>
              <a:t>CỦA HÌNH LẬP PHƯƠNG</a:t>
            </a:r>
          </a:p>
        </p:txBody>
      </p:sp>
      <p:sp>
        <p:nvSpPr>
          <p:cNvPr id="6298" name="WordArt 154"/>
          <p:cNvSpPr>
            <a:spLocks noChangeArrowheads="1" noChangeShapeType="1" noTextEdit="1"/>
          </p:cNvSpPr>
          <p:nvPr/>
        </p:nvSpPr>
        <p:spPr bwMode="auto">
          <a:xfrm>
            <a:off x="990600" y="2667000"/>
            <a:ext cx="4021138" cy="5238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969696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CC00FF"/>
                    </a:gs>
                    <a:gs pos="100000">
                      <a:srgbClr val="F04EE4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Thảo luận nhóm đôi</a:t>
            </a:r>
            <a:endParaRPr lang="en-US" sz="3600" kern="10">
              <a:ln w="12700">
                <a:solidFill>
                  <a:srgbClr val="969696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CC00FF"/>
                  </a:gs>
                  <a:gs pos="100000">
                    <a:srgbClr val="F04EE4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300" name="Text Box 156"/>
          <p:cNvSpPr txBox="1">
            <a:spLocks noChangeArrowheads="1"/>
          </p:cNvSpPr>
          <p:nvPr/>
        </p:nvSpPr>
        <p:spPr bwMode="auto">
          <a:xfrm>
            <a:off x="533400" y="3429000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Arial" charset="0"/>
              </a:rPr>
              <a:t>  </a:t>
            </a:r>
            <a:r>
              <a:rPr lang="en-US" i="1">
                <a:solidFill>
                  <a:srgbClr val="0000CC"/>
                </a:solidFill>
                <a:latin typeface="Arial" charset="0"/>
              </a:rPr>
              <a:t>Tính diện tích xung quanh và diện tích toàn phần của hình lập ph</a:t>
            </a:r>
            <a:r>
              <a:rPr lang="vi-VN" i="1">
                <a:solidFill>
                  <a:srgbClr val="0000CC"/>
                </a:solidFill>
                <a:latin typeface="Arial" charset="0"/>
              </a:rPr>
              <a:t>ươ</a:t>
            </a:r>
            <a:r>
              <a:rPr lang="en-US" i="1">
                <a:solidFill>
                  <a:srgbClr val="0000CC"/>
                </a:solidFill>
                <a:latin typeface="Arial" charset="0"/>
              </a:rPr>
              <a:t>ng có cạnh 7cm.</a:t>
            </a:r>
          </a:p>
        </p:txBody>
      </p:sp>
      <p:grpSp>
        <p:nvGrpSpPr>
          <p:cNvPr id="2" name="Group 163"/>
          <p:cNvGrpSpPr>
            <a:grpSpLocks/>
          </p:cNvGrpSpPr>
          <p:nvPr/>
        </p:nvGrpSpPr>
        <p:grpSpPr bwMode="auto">
          <a:xfrm>
            <a:off x="5562600" y="2438400"/>
            <a:ext cx="3352800" cy="2590800"/>
            <a:chOff x="3792" y="1719"/>
            <a:chExt cx="2112" cy="1632"/>
          </a:xfrm>
        </p:grpSpPr>
        <p:sp>
          <p:nvSpPr>
            <p:cNvPr id="7175" name="Freeform 164"/>
            <p:cNvSpPr>
              <a:spLocks/>
            </p:cNvSpPr>
            <p:nvPr/>
          </p:nvSpPr>
          <p:spPr bwMode="auto">
            <a:xfrm>
              <a:off x="3792" y="1719"/>
              <a:ext cx="1680" cy="1440"/>
            </a:xfrm>
            <a:custGeom>
              <a:avLst/>
              <a:gdLst>
                <a:gd name="T0" fmla="*/ 1104 w 1680"/>
                <a:gd name="T1" fmla="*/ 1440 h 1440"/>
                <a:gd name="T2" fmla="*/ 0 w 1680"/>
                <a:gd name="T3" fmla="*/ 1440 h 1440"/>
                <a:gd name="T4" fmla="*/ 0 w 1680"/>
                <a:gd name="T5" fmla="*/ 480 h 1440"/>
                <a:gd name="T6" fmla="*/ 576 w 1680"/>
                <a:gd name="T7" fmla="*/ 0 h 1440"/>
                <a:gd name="T8" fmla="*/ 1680 w 1680"/>
                <a:gd name="T9" fmla="*/ 0 h 1440"/>
                <a:gd name="T10" fmla="*/ 1680 w 1680"/>
                <a:gd name="T11" fmla="*/ 960 h 1440"/>
                <a:gd name="T12" fmla="*/ 1104 w 1680"/>
                <a:gd name="T13" fmla="*/ 1440 h 14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80"/>
                <a:gd name="T22" fmla="*/ 0 h 1440"/>
                <a:gd name="T23" fmla="*/ 1680 w 1680"/>
                <a:gd name="T24" fmla="*/ 1440 h 14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80" h="1440">
                  <a:moveTo>
                    <a:pt x="1104" y="1440"/>
                  </a:moveTo>
                  <a:lnTo>
                    <a:pt x="0" y="1440"/>
                  </a:lnTo>
                  <a:lnTo>
                    <a:pt x="0" y="480"/>
                  </a:lnTo>
                  <a:lnTo>
                    <a:pt x="576" y="0"/>
                  </a:lnTo>
                  <a:lnTo>
                    <a:pt x="1680" y="0"/>
                  </a:lnTo>
                  <a:lnTo>
                    <a:pt x="1680" y="960"/>
                  </a:lnTo>
                  <a:lnTo>
                    <a:pt x="1104" y="144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6" name="Group 165"/>
            <p:cNvGrpSpPr>
              <a:grpSpLocks/>
            </p:cNvGrpSpPr>
            <p:nvPr/>
          </p:nvGrpSpPr>
          <p:grpSpPr bwMode="auto">
            <a:xfrm>
              <a:off x="3792" y="1728"/>
              <a:ext cx="2112" cy="1623"/>
              <a:chOff x="3648" y="1737"/>
              <a:chExt cx="2112" cy="1623"/>
            </a:xfrm>
          </p:grpSpPr>
          <p:sp>
            <p:nvSpPr>
              <p:cNvPr id="7177" name="Text Box 166"/>
              <p:cNvSpPr txBox="1">
                <a:spLocks noChangeArrowheads="1"/>
              </p:cNvSpPr>
              <p:nvPr/>
            </p:nvSpPr>
            <p:spPr bwMode="auto">
              <a:xfrm>
                <a:off x="5280" y="2112"/>
                <a:ext cx="48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339933"/>
                    </a:solidFill>
                    <a:latin typeface="Arial" charset="0"/>
                  </a:rPr>
                  <a:t>7cm</a:t>
                </a:r>
              </a:p>
            </p:txBody>
          </p:sp>
          <p:grpSp>
            <p:nvGrpSpPr>
              <p:cNvPr id="7178" name="Group 167"/>
              <p:cNvGrpSpPr>
                <a:grpSpLocks/>
              </p:cNvGrpSpPr>
              <p:nvPr/>
            </p:nvGrpSpPr>
            <p:grpSpPr bwMode="auto">
              <a:xfrm>
                <a:off x="3648" y="1737"/>
                <a:ext cx="1776" cy="1623"/>
                <a:chOff x="3648" y="1728"/>
                <a:chExt cx="1776" cy="1623"/>
              </a:xfrm>
            </p:grpSpPr>
            <p:grpSp>
              <p:nvGrpSpPr>
                <p:cNvPr id="7179" name="Group 168"/>
                <p:cNvGrpSpPr>
                  <a:grpSpLocks/>
                </p:cNvGrpSpPr>
                <p:nvPr/>
              </p:nvGrpSpPr>
              <p:grpSpPr bwMode="auto">
                <a:xfrm>
                  <a:off x="3648" y="1728"/>
                  <a:ext cx="1680" cy="1440"/>
                  <a:chOff x="4176" y="1488"/>
                  <a:chExt cx="1680" cy="1440"/>
                </a:xfrm>
              </p:grpSpPr>
              <p:sp>
                <p:nvSpPr>
                  <p:cNvPr id="7182" name="Freeform 169"/>
                  <p:cNvSpPr>
                    <a:spLocks/>
                  </p:cNvSpPr>
                  <p:nvPr/>
                </p:nvSpPr>
                <p:spPr bwMode="auto">
                  <a:xfrm>
                    <a:off x="4176" y="1968"/>
                    <a:ext cx="1104" cy="960"/>
                  </a:xfrm>
                  <a:custGeom>
                    <a:avLst/>
                    <a:gdLst>
                      <a:gd name="T0" fmla="*/ 0 w 1104"/>
                      <a:gd name="T1" fmla="*/ 0 h 960"/>
                      <a:gd name="T2" fmla="*/ 1104 w 1104"/>
                      <a:gd name="T3" fmla="*/ 0 h 960"/>
                      <a:gd name="T4" fmla="*/ 1104 w 1104"/>
                      <a:gd name="T5" fmla="*/ 960 h 960"/>
                      <a:gd name="T6" fmla="*/ 0 w 1104"/>
                      <a:gd name="T7" fmla="*/ 960 h 960"/>
                      <a:gd name="T8" fmla="*/ 0 w 1104"/>
                      <a:gd name="T9" fmla="*/ 0 h 96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104"/>
                      <a:gd name="T16" fmla="*/ 0 h 960"/>
                      <a:gd name="T17" fmla="*/ 1104 w 1104"/>
                      <a:gd name="T18" fmla="*/ 960 h 96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104" h="960">
                        <a:moveTo>
                          <a:pt x="0" y="0"/>
                        </a:moveTo>
                        <a:lnTo>
                          <a:pt x="1104" y="0"/>
                        </a:lnTo>
                        <a:lnTo>
                          <a:pt x="1104" y="960"/>
                        </a:lnTo>
                        <a:lnTo>
                          <a:pt x="0" y="96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83" name="Line 17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76" y="148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84" name="Line 17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80" y="148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85" name="Line 17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80" y="244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86" name="Line 173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1488"/>
                    <a:ext cx="110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87" name="Line 174"/>
                  <p:cNvSpPr>
                    <a:spLocks noChangeShapeType="1"/>
                  </p:cNvSpPr>
                  <p:nvPr/>
                </p:nvSpPr>
                <p:spPr bwMode="auto">
                  <a:xfrm>
                    <a:off x="5856" y="1488"/>
                    <a:ext cx="0" cy="9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88" name="Line 17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76" y="244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89" name="Line 176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1488"/>
                    <a:ext cx="0" cy="9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90" name="Line 177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2448"/>
                    <a:ext cx="110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180" name="Text Box 178"/>
                <p:cNvSpPr txBox="1">
                  <a:spLocks noChangeArrowheads="1"/>
                </p:cNvSpPr>
                <p:nvPr/>
              </p:nvSpPr>
              <p:spPr bwMode="auto">
                <a:xfrm>
                  <a:off x="4080" y="3120"/>
                  <a:ext cx="480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>
                      <a:solidFill>
                        <a:srgbClr val="339933"/>
                      </a:solidFill>
                      <a:latin typeface="Arial" charset="0"/>
                    </a:rPr>
                    <a:t>7cm</a:t>
                  </a:r>
                </a:p>
              </p:txBody>
            </p:sp>
            <p:sp>
              <p:nvSpPr>
                <p:cNvPr id="7181" name="Text Box 179"/>
                <p:cNvSpPr txBox="1">
                  <a:spLocks noChangeArrowheads="1"/>
                </p:cNvSpPr>
                <p:nvPr/>
              </p:nvSpPr>
              <p:spPr bwMode="auto">
                <a:xfrm rot="-2675706">
                  <a:off x="4944" y="2784"/>
                  <a:ext cx="480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800">
                      <a:solidFill>
                        <a:srgbClr val="339933"/>
                      </a:solidFill>
                      <a:latin typeface="Arial" charset="0"/>
                    </a:rPr>
                    <a:t>7cm</a:t>
                  </a: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62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62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6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6" grpId="0"/>
      <p:bldP spid="6298" grpId="0" animBg="1"/>
      <p:bldP spid="63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5464175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Thứ … ngày …. tháng …. năm…</a:t>
            </a: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5418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DIỆN TÍCH XUNG QUANH VÀ DIỆN TÍCH TOÀN PHẦN </a:t>
            </a:r>
          </a:p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CỦA HÌNH LẬP PHƯƠNG</a:t>
            </a: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5562600" y="2438400"/>
            <a:ext cx="3352800" cy="2562225"/>
            <a:chOff x="3792" y="1719"/>
            <a:chExt cx="2112" cy="1614"/>
          </a:xfrm>
        </p:grpSpPr>
        <p:sp>
          <p:nvSpPr>
            <p:cNvPr id="8199" name="Freeform 5"/>
            <p:cNvSpPr>
              <a:spLocks/>
            </p:cNvSpPr>
            <p:nvPr/>
          </p:nvSpPr>
          <p:spPr bwMode="auto">
            <a:xfrm>
              <a:off x="3792" y="1719"/>
              <a:ext cx="1680" cy="1440"/>
            </a:xfrm>
            <a:custGeom>
              <a:avLst/>
              <a:gdLst>
                <a:gd name="T0" fmla="*/ 1104 w 1680"/>
                <a:gd name="T1" fmla="*/ 1440 h 1440"/>
                <a:gd name="T2" fmla="*/ 0 w 1680"/>
                <a:gd name="T3" fmla="*/ 1440 h 1440"/>
                <a:gd name="T4" fmla="*/ 0 w 1680"/>
                <a:gd name="T5" fmla="*/ 480 h 1440"/>
                <a:gd name="T6" fmla="*/ 576 w 1680"/>
                <a:gd name="T7" fmla="*/ 0 h 1440"/>
                <a:gd name="T8" fmla="*/ 1680 w 1680"/>
                <a:gd name="T9" fmla="*/ 0 h 1440"/>
                <a:gd name="T10" fmla="*/ 1680 w 1680"/>
                <a:gd name="T11" fmla="*/ 960 h 1440"/>
                <a:gd name="T12" fmla="*/ 1104 w 1680"/>
                <a:gd name="T13" fmla="*/ 1440 h 14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80"/>
                <a:gd name="T22" fmla="*/ 0 h 1440"/>
                <a:gd name="T23" fmla="*/ 1680 w 1680"/>
                <a:gd name="T24" fmla="*/ 1440 h 14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80" h="1440">
                  <a:moveTo>
                    <a:pt x="1104" y="1440"/>
                  </a:moveTo>
                  <a:lnTo>
                    <a:pt x="0" y="1440"/>
                  </a:lnTo>
                  <a:lnTo>
                    <a:pt x="0" y="480"/>
                  </a:lnTo>
                  <a:lnTo>
                    <a:pt x="576" y="0"/>
                  </a:lnTo>
                  <a:lnTo>
                    <a:pt x="1680" y="0"/>
                  </a:lnTo>
                  <a:lnTo>
                    <a:pt x="1680" y="960"/>
                  </a:lnTo>
                  <a:lnTo>
                    <a:pt x="1104" y="144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grpSp>
          <p:nvGrpSpPr>
            <p:cNvPr id="8200" name="Group 6"/>
            <p:cNvGrpSpPr>
              <a:grpSpLocks/>
            </p:cNvGrpSpPr>
            <p:nvPr/>
          </p:nvGrpSpPr>
          <p:grpSpPr bwMode="auto">
            <a:xfrm>
              <a:off x="3792" y="1728"/>
              <a:ext cx="2112" cy="1605"/>
              <a:chOff x="3648" y="1737"/>
              <a:chExt cx="2112" cy="1605"/>
            </a:xfrm>
          </p:grpSpPr>
          <p:sp>
            <p:nvSpPr>
              <p:cNvPr id="8201" name="Text Box 7"/>
              <p:cNvSpPr txBox="1">
                <a:spLocks noChangeArrowheads="1"/>
              </p:cNvSpPr>
              <p:nvPr/>
            </p:nvSpPr>
            <p:spPr bwMode="auto">
              <a:xfrm>
                <a:off x="5280" y="2112"/>
                <a:ext cx="48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solidFill>
                      <a:srgbClr val="339933"/>
                    </a:solidFill>
                    <a:latin typeface="Arial" charset="0"/>
                  </a:rPr>
                  <a:t>7cm</a:t>
                </a:r>
              </a:p>
            </p:txBody>
          </p:sp>
          <p:grpSp>
            <p:nvGrpSpPr>
              <p:cNvPr id="8202" name="Group 8"/>
              <p:cNvGrpSpPr>
                <a:grpSpLocks/>
              </p:cNvGrpSpPr>
              <p:nvPr/>
            </p:nvGrpSpPr>
            <p:grpSpPr bwMode="auto">
              <a:xfrm>
                <a:off x="3648" y="1737"/>
                <a:ext cx="1776" cy="1605"/>
                <a:chOff x="3648" y="1728"/>
                <a:chExt cx="1776" cy="1605"/>
              </a:xfrm>
            </p:grpSpPr>
            <p:grpSp>
              <p:nvGrpSpPr>
                <p:cNvPr id="8203" name="Group 9"/>
                <p:cNvGrpSpPr>
                  <a:grpSpLocks/>
                </p:cNvGrpSpPr>
                <p:nvPr/>
              </p:nvGrpSpPr>
              <p:grpSpPr bwMode="auto">
                <a:xfrm>
                  <a:off x="3648" y="1728"/>
                  <a:ext cx="1680" cy="1440"/>
                  <a:chOff x="4176" y="1488"/>
                  <a:chExt cx="1680" cy="1440"/>
                </a:xfrm>
              </p:grpSpPr>
              <p:sp>
                <p:nvSpPr>
                  <p:cNvPr id="8206" name="Freeform 10"/>
                  <p:cNvSpPr>
                    <a:spLocks/>
                  </p:cNvSpPr>
                  <p:nvPr/>
                </p:nvSpPr>
                <p:spPr bwMode="auto">
                  <a:xfrm>
                    <a:off x="4176" y="1968"/>
                    <a:ext cx="1104" cy="960"/>
                  </a:xfrm>
                  <a:custGeom>
                    <a:avLst/>
                    <a:gdLst>
                      <a:gd name="T0" fmla="*/ 0 w 1104"/>
                      <a:gd name="T1" fmla="*/ 0 h 960"/>
                      <a:gd name="T2" fmla="*/ 1104 w 1104"/>
                      <a:gd name="T3" fmla="*/ 0 h 960"/>
                      <a:gd name="T4" fmla="*/ 1104 w 1104"/>
                      <a:gd name="T5" fmla="*/ 960 h 960"/>
                      <a:gd name="T6" fmla="*/ 0 w 1104"/>
                      <a:gd name="T7" fmla="*/ 960 h 960"/>
                      <a:gd name="T8" fmla="*/ 0 w 1104"/>
                      <a:gd name="T9" fmla="*/ 0 h 96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104"/>
                      <a:gd name="T16" fmla="*/ 0 h 960"/>
                      <a:gd name="T17" fmla="*/ 1104 w 1104"/>
                      <a:gd name="T18" fmla="*/ 960 h 96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104" h="960">
                        <a:moveTo>
                          <a:pt x="0" y="0"/>
                        </a:moveTo>
                        <a:lnTo>
                          <a:pt x="1104" y="0"/>
                        </a:lnTo>
                        <a:lnTo>
                          <a:pt x="1104" y="960"/>
                        </a:lnTo>
                        <a:lnTo>
                          <a:pt x="0" y="96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000"/>
                  </a:p>
                </p:txBody>
              </p:sp>
              <p:sp>
                <p:nvSpPr>
                  <p:cNvPr id="8207" name="Line 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76" y="148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08" name="Line 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80" y="148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09" name="Line 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80" y="244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0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1488"/>
                    <a:ext cx="110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1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856" y="1488"/>
                    <a:ext cx="0" cy="9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2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76" y="244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3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1488"/>
                    <a:ext cx="0" cy="9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2448"/>
                    <a:ext cx="110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20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080" y="3120"/>
                  <a:ext cx="480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>
                      <a:solidFill>
                        <a:srgbClr val="339933"/>
                      </a:solidFill>
                      <a:latin typeface="Arial" charset="0"/>
                    </a:rPr>
                    <a:t>7cm</a:t>
                  </a:r>
                </a:p>
              </p:txBody>
            </p:sp>
            <p:sp>
              <p:nvSpPr>
                <p:cNvPr id="8205" name="Text Box 20"/>
                <p:cNvSpPr txBox="1">
                  <a:spLocks noChangeArrowheads="1"/>
                </p:cNvSpPr>
                <p:nvPr/>
              </p:nvSpPr>
              <p:spPr bwMode="auto">
                <a:xfrm rot="-2675706">
                  <a:off x="4944" y="2793"/>
                  <a:ext cx="480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>
                      <a:solidFill>
                        <a:srgbClr val="339933"/>
                      </a:solidFill>
                      <a:latin typeface="Arial" charset="0"/>
                    </a:rPr>
                    <a:t>7cm</a:t>
                  </a:r>
                </a:p>
              </p:txBody>
            </p:sp>
          </p:grpSp>
        </p:grpSp>
      </p:grpSp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352425" y="1947863"/>
            <a:ext cx="49530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339933"/>
                </a:solidFill>
                <a:latin typeface="Arial" charset="0"/>
              </a:rPr>
              <a:t>		Bài giải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339933"/>
                </a:solidFill>
                <a:latin typeface="Arial" charset="0"/>
              </a:rPr>
              <a:t>     Diện tích xung quanh của hình lập ph</a:t>
            </a:r>
            <a:r>
              <a:rPr lang="vi-VN" sz="2000">
                <a:solidFill>
                  <a:srgbClr val="339933"/>
                </a:solidFill>
                <a:latin typeface="Arial" charset="0"/>
              </a:rPr>
              <a:t>ươ</a:t>
            </a:r>
            <a:r>
              <a:rPr lang="en-US" sz="2000">
                <a:solidFill>
                  <a:srgbClr val="339933"/>
                </a:solidFill>
                <a:latin typeface="Arial" charset="0"/>
              </a:rPr>
              <a:t>ng là: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339933"/>
                </a:solidFill>
                <a:latin typeface="Arial" charset="0"/>
              </a:rPr>
              <a:t>	(7 + 7) x 2 x 7 = 196 (cm</a:t>
            </a:r>
            <a:r>
              <a:rPr lang="en-US" sz="2000" baseline="30000">
                <a:solidFill>
                  <a:srgbClr val="339933"/>
                </a:solidFill>
                <a:latin typeface="Arial" charset="0"/>
              </a:rPr>
              <a:t>2</a:t>
            </a:r>
            <a:r>
              <a:rPr lang="en-US" sz="2000">
                <a:solidFill>
                  <a:srgbClr val="339933"/>
                </a:solidFill>
                <a:latin typeface="Arial" charset="0"/>
              </a:rPr>
              <a:t>)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339933"/>
                </a:solidFill>
                <a:latin typeface="Arial" charset="0"/>
              </a:rPr>
              <a:t>     Diện tích toàn phần của hình lập ph</a:t>
            </a:r>
            <a:r>
              <a:rPr lang="vi-VN" sz="2000">
                <a:solidFill>
                  <a:srgbClr val="339933"/>
                </a:solidFill>
                <a:latin typeface="Arial" charset="0"/>
              </a:rPr>
              <a:t>ươ</a:t>
            </a:r>
            <a:r>
              <a:rPr lang="en-US" sz="2000">
                <a:solidFill>
                  <a:srgbClr val="339933"/>
                </a:solidFill>
                <a:latin typeface="Arial" charset="0"/>
              </a:rPr>
              <a:t>ng là: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339933"/>
                </a:solidFill>
                <a:latin typeface="Arial" charset="0"/>
              </a:rPr>
              <a:t>	(7 x 7) x 2 + 196 = 294 (cm</a:t>
            </a:r>
            <a:r>
              <a:rPr lang="en-US" sz="2000" baseline="30000">
                <a:solidFill>
                  <a:srgbClr val="339933"/>
                </a:solidFill>
                <a:latin typeface="Arial" charset="0"/>
              </a:rPr>
              <a:t>2</a:t>
            </a:r>
            <a:r>
              <a:rPr lang="en-US" sz="2000">
                <a:solidFill>
                  <a:srgbClr val="339933"/>
                </a:solidFill>
                <a:latin typeface="Arial" charset="0"/>
              </a:rPr>
              <a:t>)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339933"/>
                </a:solidFill>
                <a:latin typeface="Arial" charset="0"/>
              </a:rPr>
              <a:t>	       Đáp số: 196 cm</a:t>
            </a:r>
            <a:r>
              <a:rPr lang="en-US" sz="2000" baseline="30000">
                <a:solidFill>
                  <a:srgbClr val="339933"/>
                </a:solidFill>
                <a:latin typeface="Arial" charset="0"/>
              </a:rPr>
              <a:t>2</a:t>
            </a:r>
            <a:r>
              <a:rPr lang="en-US" sz="2000">
                <a:solidFill>
                  <a:srgbClr val="339933"/>
                </a:solidFill>
                <a:latin typeface="Arial" charset="0"/>
              </a:rPr>
              <a:t>; 294cm</a:t>
            </a:r>
            <a:r>
              <a:rPr lang="en-US" sz="2000" baseline="30000">
                <a:solidFill>
                  <a:srgbClr val="339933"/>
                </a:solidFill>
                <a:latin typeface="Arial" charset="0"/>
              </a:rPr>
              <a:t>2</a:t>
            </a:r>
          </a:p>
        </p:txBody>
      </p:sp>
      <p:sp>
        <p:nvSpPr>
          <p:cNvPr id="38934" name="Oval 22"/>
          <p:cNvSpPr>
            <a:spLocks noChangeArrowheads="1"/>
          </p:cNvSpPr>
          <p:nvPr/>
        </p:nvSpPr>
        <p:spPr bwMode="auto">
          <a:xfrm>
            <a:off x="533400" y="1981200"/>
            <a:ext cx="1295400" cy="381000"/>
          </a:xfrm>
          <a:prstGeom prst="ellipse">
            <a:avLst/>
          </a:prstGeom>
          <a:solidFill>
            <a:srgbClr val="FFFE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999800"/>
            </a:prstShdw>
          </a:effectLst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0000FF"/>
                </a:solidFill>
                <a:latin typeface="Arial" charset="0"/>
              </a:rPr>
              <a:t>Cách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3" grpId="0"/>
      <p:bldP spid="389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5464175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Thứ … ngày …. tháng …. năm…</a:t>
            </a: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5418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DIỆN TÍCH XUNG QUANH VÀ DIỆN TÍCH TOÀN PHẦN </a:t>
            </a:r>
          </a:p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CỦA HÌNH LẬP PHƯƠNG</a:t>
            </a:r>
          </a:p>
        </p:txBody>
      </p:sp>
      <p:grpSp>
        <p:nvGrpSpPr>
          <p:cNvPr id="9220" name="Group 6"/>
          <p:cNvGrpSpPr>
            <a:grpSpLocks/>
          </p:cNvGrpSpPr>
          <p:nvPr/>
        </p:nvGrpSpPr>
        <p:grpSpPr bwMode="auto">
          <a:xfrm>
            <a:off x="5562600" y="2438400"/>
            <a:ext cx="3352800" cy="2562225"/>
            <a:chOff x="3792" y="1719"/>
            <a:chExt cx="2112" cy="1614"/>
          </a:xfrm>
        </p:grpSpPr>
        <p:sp>
          <p:nvSpPr>
            <p:cNvPr id="9223" name="Freeform 7"/>
            <p:cNvSpPr>
              <a:spLocks/>
            </p:cNvSpPr>
            <p:nvPr/>
          </p:nvSpPr>
          <p:spPr bwMode="auto">
            <a:xfrm>
              <a:off x="3792" y="1719"/>
              <a:ext cx="1680" cy="1440"/>
            </a:xfrm>
            <a:custGeom>
              <a:avLst/>
              <a:gdLst>
                <a:gd name="T0" fmla="*/ 1104 w 1680"/>
                <a:gd name="T1" fmla="*/ 1440 h 1440"/>
                <a:gd name="T2" fmla="*/ 0 w 1680"/>
                <a:gd name="T3" fmla="*/ 1440 h 1440"/>
                <a:gd name="T4" fmla="*/ 0 w 1680"/>
                <a:gd name="T5" fmla="*/ 480 h 1440"/>
                <a:gd name="T6" fmla="*/ 576 w 1680"/>
                <a:gd name="T7" fmla="*/ 0 h 1440"/>
                <a:gd name="T8" fmla="*/ 1680 w 1680"/>
                <a:gd name="T9" fmla="*/ 0 h 1440"/>
                <a:gd name="T10" fmla="*/ 1680 w 1680"/>
                <a:gd name="T11" fmla="*/ 960 h 1440"/>
                <a:gd name="T12" fmla="*/ 1104 w 1680"/>
                <a:gd name="T13" fmla="*/ 1440 h 14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80"/>
                <a:gd name="T22" fmla="*/ 0 h 1440"/>
                <a:gd name="T23" fmla="*/ 1680 w 1680"/>
                <a:gd name="T24" fmla="*/ 1440 h 14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80" h="1440">
                  <a:moveTo>
                    <a:pt x="1104" y="1440"/>
                  </a:moveTo>
                  <a:lnTo>
                    <a:pt x="0" y="1440"/>
                  </a:lnTo>
                  <a:lnTo>
                    <a:pt x="0" y="480"/>
                  </a:lnTo>
                  <a:lnTo>
                    <a:pt x="576" y="0"/>
                  </a:lnTo>
                  <a:lnTo>
                    <a:pt x="1680" y="0"/>
                  </a:lnTo>
                  <a:lnTo>
                    <a:pt x="1680" y="960"/>
                  </a:lnTo>
                  <a:lnTo>
                    <a:pt x="1104" y="144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/>
            </a:p>
          </p:txBody>
        </p:sp>
        <p:grpSp>
          <p:nvGrpSpPr>
            <p:cNvPr id="9224" name="Group 8"/>
            <p:cNvGrpSpPr>
              <a:grpSpLocks/>
            </p:cNvGrpSpPr>
            <p:nvPr/>
          </p:nvGrpSpPr>
          <p:grpSpPr bwMode="auto">
            <a:xfrm>
              <a:off x="3792" y="1728"/>
              <a:ext cx="2112" cy="1605"/>
              <a:chOff x="3648" y="1737"/>
              <a:chExt cx="2112" cy="1605"/>
            </a:xfrm>
          </p:grpSpPr>
          <p:sp>
            <p:nvSpPr>
              <p:cNvPr id="9225" name="Text Box 9"/>
              <p:cNvSpPr txBox="1">
                <a:spLocks noChangeArrowheads="1"/>
              </p:cNvSpPr>
              <p:nvPr/>
            </p:nvSpPr>
            <p:spPr bwMode="auto">
              <a:xfrm>
                <a:off x="5280" y="2112"/>
                <a:ext cx="48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solidFill>
                      <a:srgbClr val="339933"/>
                    </a:solidFill>
                    <a:latin typeface="Arial" charset="0"/>
                  </a:rPr>
                  <a:t>7cm</a:t>
                </a:r>
              </a:p>
            </p:txBody>
          </p:sp>
          <p:grpSp>
            <p:nvGrpSpPr>
              <p:cNvPr id="9226" name="Group 10"/>
              <p:cNvGrpSpPr>
                <a:grpSpLocks/>
              </p:cNvGrpSpPr>
              <p:nvPr/>
            </p:nvGrpSpPr>
            <p:grpSpPr bwMode="auto">
              <a:xfrm>
                <a:off x="3648" y="1737"/>
                <a:ext cx="1776" cy="1605"/>
                <a:chOff x="3648" y="1728"/>
                <a:chExt cx="1776" cy="1605"/>
              </a:xfrm>
            </p:grpSpPr>
            <p:grpSp>
              <p:nvGrpSpPr>
                <p:cNvPr id="9227" name="Group 11"/>
                <p:cNvGrpSpPr>
                  <a:grpSpLocks/>
                </p:cNvGrpSpPr>
                <p:nvPr/>
              </p:nvGrpSpPr>
              <p:grpSpPr bwMode="auto">
                <a:xfrm>
                  <a:off x="3648" y="1728"/>
                  <a:ext cx="1680" cy="1440"/>
                  <a:chOff x="4176" y="1488"/>
                  <a:chExt cx="1680" cy="1440"/>
                </a:xfrm>
              </p:grpSpPr>
              <p:sp>
                <p:nvSpPr>
                  <p:cNvPr id="9230" name="Freeform 12"/>
                  <p:cNvSpPr>
                    <a:spLocks/>
                  </p:cNvSpPr>
                  <p:nvPr/>
                </p:nvSpPr>
                <p:spPr bwMode="auto">
                  <a:xfrm>
                    <a:off x="4176" y="1968"/>
                    <a:ext cx="1104" cy="960"/>
                  </a:xfrm>
                  <a:custGeom>
                    <a:avLst/>
                    <a:gdLst>
                      <a:gd name="T0" fmla="*/ 0 w 1104"/>
                      <a:gd name="T1" fmla="*/ 0 h 960"/>
                      <a:gd name="T2" fmla="*/ 1104 w 1104"/>
                      <a:gd name="T3" fmla="*/ 0 h 960"/>
                      <a:gd name="T4" fmla="*/ 1104 w 1104"/>
                      <a:gd name="T5" fmla="*/ 960 h 960"/>
                      <a:gd name="T6" fmla="*/ 0 w 1104"/>
                      <a:gd name="T7" fmla="*/ 960 h 960"/>
                      <a:gd name="T8" fmla="*/ 0 w 1104"/>
                      <a:gd name="T9" fmla="*/ 0 h 96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104"/>
                      <a:gd name="T16" fmla="*/ 0 h 960"/>
                      <a:gd name="T17" fmla="*/ 1104 w 1104"/>
                      <a:gd name="T18" fmla="*/ 960 h 96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104" h="960">
                        <a:moveTo>
                          <a:pt x="0" y="0"/>
                        </a:moveTo>
                        <a:lnTo>
                          <a:pt x="1104" y="0"/>
                        </a:lnTo>
                        <a:lnTo>
                          <a:pt x="1104" y="960"/>
                        </a:lnTo>
                        <a:lnTo>
                          <a:pt x="0" y="96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2000"/>
                  </a:p>
                </p:txBody>
              </p:sp>
              <p:sp>
                <p:nvSpPr>
                  <p:cNvPr id="9231" name="Line 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76" y="148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32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80" y="148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33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80" y="244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34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1488"/>
                    <a:ext cx="110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35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5856" y="1488"/>
                    <a:ext cx="0" cy="9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36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76" y="2448"/>
                    <a:ext cx="576" cy="48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37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1488"/>
                    <a:ext cx="0" cy="9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38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2448"/>
                    <a:ext cx="110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228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080" y="3120"/>
                  <a:ext cx="480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>
                      <a:solidFill>
                        <a:srgbClr val="339933"/>
                      </a:solidFill>
                      <a:latin typeface="Arial" charset="0"/>
                    </a:rPr>
                    <a:t>7cm</a:t>
                  </a:r>
                </a:p>
              </p:txBody>
            </p:sp>
            <p:sp>
              <p:nvSpPr>
                <p:cNvPr id="9229" name="Text Box 22"/>
                <p:cNvSpPr txBox="1">
                  <a:spLocks noChangeArrowheads="1"/>
                </p:cNvSpPr>
                <p:nvPr/>
              </p:nvSpPr>
              <p:spPr bwMode="auto">
                <a:xfrm rot="-2675706">
                  <a:off x="4944" y="2793"/>
                  <a:ext cx="480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>
                      <a:solidFill>
                        <a:srgbClr val="339933"/>
                      </a:solidFill>
                      <a:latin typeface="Arial" charset="0"/>
                    </a:rPr>
                    <a:t>7cm</a:t>
                  </a:r>
                </a:p>
              </p:txBody>
            </p:sp>
          </p:grpSp>
        </p:grpSp>
      </p:grp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352425" y="1947863"/>
            <a:ext cx="49530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  <a:latin typeface="Arial" charset="0"/>
              </a:rPr>
              <a:t>		Bài giải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  <a:latin typeface="Arial" charset="0"/>
              </a:rPr>
              <a:t>     Diện tích xung quanh của hình lập ph</a:t>
            </a:r>
            <a:r>
              <a:rPr lang="vi-VN" sz="2000">
                <a:solidFill>
                  <a:srgbClr val="CC00FF"/>
                </a:solidFill>
                <a:latin typeface="Arial" charset="0"/>
              </a:rPr>
              <a:t>ươ</a:t>
            </a:r>
            <a:r>
              <a:rPr lang="en-US" sz="2000">
                <a:solidFill>
                  <a:srgbClr val="CC00FF"/>
                </a:solidFill>
                <a:latin typeface="Arial" charset="0"/>
              </a:rPr>
              <a:t>ng là: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  <a:latin typeface="Arial" charset="0"/>
              </a:rPr>
              <a:t>	(7 x 7) x 4 = 196 (cm</a:t>
            </a:r>
            <a:r>
              <a:rPr lang="en-US" sz="2000" baseline="30000">
                <a:solidFill>
                  <a:srgbClr val="CC00FF"/>
                </a:solidFill>
                <a:latin typeface="Arial" charset="0"/>
              </a:rPr>
              <a:t>2</a:t>
            </a:r>
            <a:r>
              <a:rPr lang="en-US" sz="2000">
                <a:solidFill>
                  <a:srgbClr val="CC00FF"/>
                </a:solidFill>
                <a:latin typeface="Arial" charset="0"/>
              </a:rPr>
              <a:t>)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  <a:latin typeface="Arial" charset="0"/>
              </a:rPr>
              <a:t>     Diện tích toàn phần của hình lập ph</a:t>
            </a:r>
            <a:r>
              <a:rPr lang="vi-VN" sz="2000">
                <a:solidFill>
                  <a:srgbClr val="CC00FF"/>
                </a:solidFill>
                <a:latin typeface="Arial" charset="0"/>
              </a:rPr>
              <a:t>ươ</a:t>
            </a:r>
            <a:r>
              <a:rPr lang="en-US" sz="2000">
                <a:solidFill>
                  <a:srgbClr val="CC00FF"/>
                </a:solidFill>
                <a:latin typeface="Arial" charset="0"/>
              </a:rPr>
              <a:t>ng là: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  <a:latin typeface="Arial" charset="0"/>
              </a:rPr>
              <a:t>	(7 x 7) x 6 = 294 (cm</a:t>
            </a:r>
            <a:r>
              <a:rPr lang="en-US" sz="2000" baseline="30000">
                <a:solidFill>
                  <a:srgbClr val="CC00FF"/>
                </a:solidFill>
                <a:latin typeface="Arial" charset="0"/>
              </a:rPr>
              <a:t>2</a:t>
            </a:r>
            <a:r>
              <a:rPr lang="en-US" sz="2000">
                <a:solidFill>
                  <a:srgbClr val="CC00FF"/>
                </a:solidFill>
                <a:latin typeface="Arial" charset="0"/>
              </a:rPr>
              <a:t>)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  <a:latin typeface="Arial" charset="0"/>
              </a:rPr>
              <a:t>	       Đáp số: 196cm</a:t>
            </a:r>
            <a:r>
              <a:rPr lang="en-US" sz="2000" baseline="30000">
                <a:solidFill>
                  <a:srgbClr val="CC00FF"/>
                </a:solidFill>
                <a:latin typeface="Arial" charset="0"/>
              </a:rPr>
              <a:t>2</a:t>
            </a:r>
            <a:r>
              <a:rPr lang="en-US" sz="2000">
                <a:solidFill>
                  <a:srgbClr val="CC00FF"/>
                </a:solidFill>
                <a:latin typeface="Arial" charset="0"/>
              </a:rPr>
              <a:t>; 294cm</a:t>
            </a:r>
            <a:r>
              <a:rPr lang="en-US" sz="2000" baseline="30000">
                <a:solidFill>
                  <a:srgbClr val="CC00FF"/>
                </a:solidFill>
                <a:latin typeface="Arial" charset="0"/>
              </a:rPr>
              <a:t>2</a:t>
            </a:r>
          </a:p>
        </p:txBody>
      </p:sp>
      <p:sp>
        <p:nvSpPr>
          <p:cNvPr id="36896" name="Oval 32"/>
          <p:cNvSpPr>
            <a:spLocks noChangeArrowheads="1"/>
          </p:cNvSpPr>
          <p:nvPr/>
        </p:nvSpPr>
        <p:spPr bwMode="auto">
          <a:xfrm>
            <a:off x="533400" y="1981200"/>
            <a:ext cx="1295400" cy="381000"/>
          </a:xfrm>
          <a:prstGeom prst="ellipse">
            <a:avLst/>
          </a:prstGeom>
          <a:solidFill>
            <a:srgbClr val="FFFE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999800"/>
            </a:prstShdw>
          </a:effectLst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0000FF"/>
                </a:solidFill>
                <a:latin typeface="Arial" charset="0"/>
              </a:rPr>
              <a:t>Cách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1" grpId="0"/>
      <p:bldP spid="368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Thứ … ngày …. tháng …. năm…</a:t>
            </a: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10243" name="Text Box 78"/>
          <p:cNvSpPr txBox="1">
            <a:spLocks noChangeArrowheads="1"/>
          </p:cNvSpPr>
          <p:nvPr/>
        </p:nvSpPr>
        <p:spPr bwMode="auto">
          <a:xfrm>
            <a:off x="457200" y="914400"/>
            <a:ext cx="617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 b="1">
                <a:solidFill>
                  <a:srgbClr val="0000FF"/>
                </a:solidFill>
                <a:latin typeface="Arial" charset="0"/>
              </a:rPr>
              <a:t>DIỆN TÍCH XUNG QUANH VÀ DIỆN TÍCH TOÀN PHẦN </a:t>
            </a:r>
          </a:p>
          <a:p>
            <a:pPr algn="ctr"/>
            <a:r>
              <a:rPr lang="en-US" sz="1800" b="1">
                <a:solidFill>
                  <a:srgbClr val="0000FF"/>
                </a:solidFill>
                <a:latin typeface="Arial" charset="0"/>
              </a:rPr>
              <a:t>CỦA HÌNH LẬP PHƯƠNG</a:t>
            </a:r>
          </a:p>
        </p:txBody>
      </p:sp>
      <p:sp>
        <p:nvSpPr>
          <p:cNvPr id="25679" name="Text Box 79"/>
          <p:cNvSpPr txBox="1">
            <a:spLocks noChangeArrowheads="1"/>
          </p:cNvSpPr>
          <p:nvPr/>
        </p:nvSpPr>
        <p:spPr bwMode="auto">
          <a:xfrm>
            <a:off x="457200" y="1981200"/>
            <a:ext cx="845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CC00FF"/>
                </a:solidFill>
                <a:latin typeface="Arial" charset="0"/>
              </a:rPr>
              <a:t>Các mặt của hình lập ph</a:t>
            </a:r>
            <a:r>
              <a:rPr lang="vi-VN" i="1">
                <a:solidFill>
                  <a:srgbClr val="CC00FF"/>
                </a:solidFill>
                <a:latin typeface="Arial" charset="0"/>
              </a:rPr>
              <a:t>ươ</a:t>
            </a:r>
            <a:r>
              <a:rPr lang="en-US" i="1">
                <a:solidFill>
                  <a:srgbClr val="CC00FF"/>
                </a:solidFill>
                <a:latin typeface="Arial" charset="0"/>
              </a:rPr>
              <a:t>ng là các hình vuông bằng nhau nên: </a:t>
            </a:r>
          </a:p>
        </p:txBody>
      </p:sp>
      <p:sp>
        <p:nvSpPr>
          <p:cNvPr id="25680" name="Text Box 80"/>
          <p:cNvSpPr txBox="1">
            <a:spLocks noChangeArrowheads="1"/>
          </p:cNvSpPr>
          <p:nvPr/>
        </p:nvSpPr>
        <p:spPr bwMode="auto">
          <a:xfrm>
            <a:off x="533400" y="2913063"/>
            <a:ext cx="82296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-"/>
            </a:pPr>
            <a:r>
              <a:rPr lang="en-US">
                <a:solidFill>
                  <a:srgbClr val="0000CC"/>
                </a:solidFill>
                <a:latin typeface="Arial" charset="0"/>
              </a:rPr>
              <a:t> Diện tích xung quanh của hình lập ph</a:t>
            </a:r>
            <a:r>
              <a:rPr lang="vi-VN">
                <a:solidFill>
                  <a:srgbClr val="0000CC"/>
                </a:solidFill>
                <a:latin typeface="Arial" charset="0"/>
              </a:rPr>
              <a:t>ươ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ng bằng diện tích một mặt nhân với 4. 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>
                <a:solidFill>
                  <a:srgbClr val="0000CC"/>
                </a:solidFill>
                <a:latin typeface="Arial" charset="0"/>
              </a:rPr>
              <a:t> Diện tích toàn phần của hình lập ph</a:t>
            </a:r>
            <a:r>
              <a:rPr lang="vi-VN">
                <a:solidFill>
                  <a:srgbClr val="0000CC"/>
                </a:solidFill>
                <a:latin typeface="Arial" charset="0"/>
              </a:rPr>
              <a:t>ươ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ng bằng diện tích một mặt nhân với 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79" grpId="0"/>
      <p:bldP spid="256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533400" y="76200"/>
            <a:ext cx="5464175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Thứ … ngày …. tháng …. năm…</a:t>
            </a: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29702" name="WordArt 6"/>
          <p:cNvSpPr>
            <a:spLocks noChangeArrowheads="1" noChangeShapeType="1" noTextEdit="1"/>
          </p:cNvSpPr>
          <p:nvPr/>
        </p:nvSpPr>
        <p:spPr bwMode="auto">
          <a:xfrm rot="548499">
            <a:off x="457200" y="15240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1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609600" y="2673350"/>
            <a:ext cx="35052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rgbClr val="339933"/>
                </a:solidFill>
                <a:latin typeface="Arial" charset="0"/>
              </a:rPr>
              <a:t>     Diện tích xung quanh của hình lập phương là: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4356100" y="2667000"/>
            <a:ext cx="4421188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>
                <a:solidFill>
                  <a:srgbClr val="339933"/>
                </a:solidFill>
                <a:latin typeface="Arial" charset="0"/>
              </a:rPr>
              <a:t>   Diện tích toàn phần của hình lập phương là: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695450" y="3843338"/>
            <a:ext cx="1727200" cy="577850"/>
            <a:chOff x="288" y="2121"/>
            <a:chExt cx="1088" cy="364"/>
          </a:xfrm>
        </p:grpSpPr>
        <p:pic>
          <p:nvPicPr>
            <p:cNvPr id="11289" name="Picture 12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0" name="Text Box 16"/>
            <p:cNvSpPr txBox="1">
              <a:spLocks noChangeArrowheads="1"/>
            </p:cNvSpPr>
            <p:nvPr/>
          </p:nvSpPr>
          <p:spPr bwMode="auto">
            <a:xfrm>
              <a:off x="638" y="2137"/>
              <a:ext cx="73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8,25m</a:t>
              </a:r>
              <a:r>
                <a:rPr lang="en-US" b="1" baseline="3000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676400" y="4565650"/>
            <a:ext cx="1277938" cy="577850"/>
            <a:chOff x="276" y="2576"/>
            <a:chExt cx="805" cy="364"/>
          </a:xfrm>
        </p:grpSpPr>
        <p:pic>
          <p:nvPicPr>
            <p:cNvPr id="11287" name="Picture 13" descr="B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8" name="Text Box 17"/>
            <p:cNvSpPr txBox="1">
              <a:spLocks noChangeArrowheads="1"/>
            </p:cNvSpPr>
            <p:nvPr/>
          </p:nvSpPr>
          <p:spPr bwMode="auto">
            <a:xfrm>
              <a:off x="612" y="2600"/>
              <a:ext cx="46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9m</a:t>
              </a:r>
              <a:r>
                <a:rPr lang="en-US" b="1" baseline="3000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695450" y="5365750"/>
            <a:ext cx="1860550" cy="577850"/>
            <a:chOff x="288" y="3080"/>
            <a:chExt cx="1172" cy="364"/>
          </a:xfrm>
        </p:grpSpPr>
        <p:pic>
          <p:nvPicPr>
            <p:cNvPr id="11285" name="Picture 14" descr="C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6" name="Text Box 18"/>
            <p:cNvSpPr txBox="1">
              <a:spLocks noChangeArrowheads="1"/>
            </p:cNvSpPr>
            <p:nvPr/>
          </p:nvSpPr>
          <p:spPr bwMode="auto">
            <a:xfrm>
              <a:off x="624" y="3081"/>
              <a:ext cx="8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11,25m</a:t>
              </a:r>
              <a:r>
                <a:rPr lang="en-US" b="1" baseline="3000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5581650" y="3843338"/>
            <a:ext cx="1898650" cy="577850"/>
            <a:chOff x="288" y="2121"/>
            <a:chExt cx="1196" cy="364"/>
          </a:xfrm>
        </p:grpSpPr>
        <p:pic>
          <p:nvPicPr>
            <p:cNvPr id="11283" name="Picture 41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4" name="Text Box 42"/>
            <p:cNvSpPr txBox="1">
              <a:spLocks noChangeArrowheads="1"/>
            </p:cNvSpPr>
            <p:nvPr/>
          </p:nvSpPr>
          <p:spPr bwMode="auto">
            <a:xfrm>
              <a:off x="638" y="2137"/>
              <a:ext cx="84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13,25m</a:t>
              </a:r>
              <a:r>
                <a:rPr lang="en-US" b="1" baseline="3000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5581650" y="5365750"/>
            <a:ext cx="1704975" cy="577850"/>
            <a:chOff x="288" y="3080"/>
            <a:chExt cx="1074" cy="364"/>
          </a:xfrm>
        </p:grpSpPr>
        <p:pic>
          <p:nvPicPr>
            <p:cNvPr id="11281" name="Picture 44" descr="C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2" name="Text Box 45"/>
            <p:cNvSpPr txBox="1">
              <a:spLocks noChangeArrowheads="1"/>
            </p:cNvSpPr>
            <p:nvPr/>
          </p:nvSpPr>
          <p:spPr bwMode="auto">
            <a:xfrm>
              <a:off x="624" y="3081"/>
              <a:ext cx="73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13,5m</a:t>
              </a:r>
              <a:r>
                <a:rPr lang="en-US" b="1" baseline="3000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5562600" y="4579938"/>
            <a:ext cx="1704975" cy="577850"/>
            <a:chOff x="276" y="2576"/>
            <a:chExt cx="1074" cy="364"/>
          </a:xfrm>
        </p:grpSpPr>
        <p:pic>
          <p:nvPicPr>
            <p:cNvPr id="11279" name="Picture 50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0" name="Text Box 51"/>
            <p:cNvSpPr txBox="1">
              <a:spLocks noChangeArrowheads="1"/>
            </p:cNvSpPr>
            <p:nvPr/>
          </p:nvSpPr>
          <p:spPr bwMode="auto">
            <a:xfrm>
              <a:off x="612" y="2600"/>
              <a:ext cx="73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12,5m</a:t>
              </a:r>
              <a:r>
                <a:rPr lang="en-US" b="1" baseline="3000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sp>
        <p:nvSpPr>
          <p:cNvPr id="29755" name="Line 59"/>
          <p:cNvSpPr>
            <a:spLocks noChangeShapeType="1"/>
          </p:cNvSpPr>
          <p:nvPr/>
        </p:nvSpPr>
        <p:spPr bwMode="auto">
          <a:xfrm>
            <a:off x="4303713" y="28956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56" name="Text Box 60"/>
          <p:cNvSpPr txBox="1">
            <a:spLocks noChangeArrowheads="1"/>
          </p:cNvSpPr>
          <p:nvPr/>
        </p:nvSpPr>
        <p:spPr bwMode="auto">
          <a:xfrm>
            <a:off x="928688" y="1720850"/>
            <a:ext cx="8215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Arial" charset="0"/>
              </a:rPr>
              <a:t>	Tính diện tích xung quanh và diện tích toàn phần của hình lập ph</a:t>
            </a:r>
            <a:r>
              <a:rPr lang="vi-VN">
                <a:solidFill>
                  <a:srgbClr val="0000CC"/>
                </a:solidFill>
                <a:latin typeface="Arial" charset="0"/>
              </a:rPr>
              <a:t>ươ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ng có cạnh 1,5m.</a:t>
            </a:r>
          </a:p>
        </p:txBody>
      </p:sp>
      <p:sp>
        <p:nvSpPr>
          <p:cNvPr id="11278" name="Text Box 67"/>
          <p:cNvSpPr txBox="1">
            <a:spLocks noChangeArrowheads="1"/>
          </p:cNvSpPr>
          <p:nvPr/>
        </p:nvSpPr>
        <p:spPr bwMode="auto">
          <a:xfrm>
            <a:off x="457200" y="914400"/>
            <a:ext cx="5418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DIỆN TÍCH XUNG QUANH VÀ DIỆN TÍCH TOÀN PHẦN </a:t>
            </a:r>
          </a:p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CỦA HÌNH LẬP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  <p:bldP spid="29704" grpId="0"/>
      <p:bldP spid="29707" grpId="0"/>
      <p:bldP spid="29755" grpId="0" animBg="1"/>
      <p:bldP spid="297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5464175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Thứ … ngày …. tháng …. năm…</a:t>
            </a: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1031" name="WordArt 4"/>
          <p:cNvSpPr>
            <a:spLocks noChangeArrowheads="1" noChangeShapeType="1" noTextEdit="1"/>
          </p:cNvSpPr>
          <p:nvPr/>
        </p:nvSpPr>
        <p:spPr bwMode="auto">
          <a:xfrm rot="548499">
            <a:off x="457200" y="15240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1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914400" y="2689225"/>
            <a:ext cx="7467600" cy="3232150"/>
            <a:chOff x="528" y="1392"/>
            <a:chExt cx="4704" cy="2036"/>
          </a:xfrm>
        </p:grpSpPr>
        <p:sp>
          <p:nvSpPr>
            <p:cNvPr id="1035" name="Text Box 50"/>
            <p:cNvSpPr txBox="1">
              <a:spLocks noChangeArrowheads="1"/>
            </p:cNvSpPr>
            <p:nvPr/>
          </p:nvSpPr>
          <p:spPr bwMode="auto">
            <a:xfrm>
              <a:off x="528" y="1392"/>
              <a:ext cx="4704" cy="2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Bài giải</a:t>
              </a:r>
            </a:p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Diện tích xung quanh của hình lập ph</a:t>
              </a:r>
              <a:r>
                <a:rPr lang="vi-VN" b="1">
                  <a:solidFill>
                    <a:srgbClr val="339933"/>
                  </a:solidFill>
                  <a:latin typeface="Arial" charset="0"/>
                </a:rPr>
                <a:t>ươ</a:t>
              </a: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ng là:</a:t>
              </a:r>
            </a:p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(1,5      1,5)       4 = 9 (m</a:t>
              </a:r>
              <a:r>
                <a:rPr lang="en-US" b="1" baseline="30000">
                  <a:solidFill>
                    <a:srgbClr val="339933"/>
                  </a:solidFill>
                  <a:latin typeface="Arial" charset="0"/>
                </a:rPr>
                <a:t>2</a:t>
              </a: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)</a:t>
              </a:r>
            </a:p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Diện tích toàn phần của hình lập ph</a:t>
              </a:r>
              <a:r>
                <a:rPr lang="vi-VN" b="1">
                  <a:solidFill>
                    <a:srgbClr val="339933"/>
                  </a:solidFill>
                  <a:latin typeface="Arial" charset="0"/>
                </a:rPr>
                <a:t>ươ</a:t>
              </a: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ng là:</a:t>
              </a:r>
            </a:p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(1,5     1,5)        6 = 13,5 (m</a:t>
              </a:r>
              <a:r>
                <a:rPr lang="en-US" b="1" baseline="30000">
                  <a:solidFill>
                    <a:srgbClr val="339933"/>
                  </a:solidFill>
                  <a:latin typeface="Arial" charset="0"/>
                </a:rPr>
                <a:t>2</a:t>
              </a: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)</a:t>
              </a:r>
            </a:p>
            <a:p>
              <a:pPr algn="r">
                <a:spcBef>
                  <a:spcPct val="50000"/>
                </a:spcBef>
              </a:pP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Đáp số: 9m</a:t>
              </a:r>
              <a:r>
                <a:rPr lang="en-US" b="1" baseline="30000">
                  <a:solidFill>
                    <a:srgbClr val="339933"/>
                  </a:solidFill>
                  <a:latin typeface="Arial" charset="0"/>
                </a:rPr>
                <a:t>2</a:t>
              </a: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; 13,5m</a:t>
              </a:r>
              <a:r>
                <a:rPr lang="en-US" b="1" baseline="30000">
                  <a:solidFill>
                    <a:srgbClr val="339933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339933"/>
                </a:solidFill>
                <a:latin typeface="Arial" charset="0"/>
              </a:endParaRPr>
            </a:p>
          </p:txBody>
        </p:sp>
        <p:graphicFrame>
          <p:nvGraphicFramePr>
            <p:cNvPr id="1026" name="Object 51"/>
            <p:cNvGraphicFramePr>
              <a:graphicFrameLocks noChangeAspect="1"/>
            </p:cNvGraphicFramePr>
            <p:nvPr/>
          </p:nvGraphicFramePr>
          <p:xfrm>
            <a:off x="2144" y="2154"/>
            <a:ext cx="208" cy="232"/>
          </p:xfrm>
          <a:graphic>
            <a:graphicData uri="http://schemas.openxmlformats.org/presentationml/2006/ole">
              <p:oleObj spid="_x0000_s1026" name="Equation" r:id="rId3" imgW="104760" imgH="114300" progId="Equation.3">
                <p:embed/>
              </p:oleObj>
            </a:graphicData>
          </a:graphic>
        </p:graphicFrame>
        <p:graphicFrame>
          <p:nvGraphicFramePr>
            <p:cNvPr id="1027" name="Object 52"/>
            <p:cNvGraphicFramePr>
              <a:graphicFrameLocks noChangeAspect="1"/>
            </p:cNvGraphicFramePr>
            <p:nvPr/>
          </p:nvGraphicFramePr>
          <p:xfrm>
            <a:off x="2832" y="2154"/>
            <a:ext cx="208" cy="232"/>
          </p:xfrm>
          <a:graphic>
            <a:graphicData uri="http://schemas.openxmlformats.org/presentationml/2006/ole">
              <p:oleObj spid="_x0000_s1027" name="Equation" r:id="rId4" imgW="104760" imgH="114300" progId="Equation.3">
                <p:embed/>
              </p:oleObj>
            </a:graphicData>
          </a:graphic>
        </p:graphicFrame>
        <p:graphicFrame>
          <p:nvGraphicFramePr>
            <p:cNvPr id="1028" name="Object 53"/>
            <p:cNvGraphicFramePr>
              <a:graphicFrameLocks noChangeAspect="1"/>
            </p:cNvGraphicFramePr>
            <p:nvPr/>
          </p:nvGraphicFramePr>
          <p:xfrm>
            <a:off x="2000" y="2818"/>
            <a:ext cx="208" cy="232"/>
          </p:xfrm>
          <a:graphic>
            <a:graphicData uri="http://schemas.openxmlformats.org/presentationml/2006/ole">
              <p:oleObj spid="_x0000_s1028" name="Equation" r:id="rId5" imgW="104760" imgH="114300" progId="Equation.3">
                <p:embed/>
              </p:oleObj>
            </a:graphicData>
          </a:graphic>
        </p:graphicFrame>
        <p:graphicFrame>
          <p:nvGraphicFramePr>
            <p:cNvPr id="1029" name="Object 54"/>
            <p:cNvGraphicFramePr>
              <a:graphicFrameLocks noChangeAspect="1"/>
            </p:cNvGraphicFramePr>
            <p:nvPr/>
          </p:nvGraphicFramePr>
          <p:xfrm>
            <a:off x="2624" y="2818"/>
            <a:ext cx="208" cy="232"/>
          </p:xfrm>
          <a:graphic>
            <a:graphicData uri="http://schemas.openxmlformats.org/presentationml/2006/ole">
              <p:oleObj spid="_x0000_s1029" name="Equation" r:id="rId6" imgW="104760" imgH="114300" progId="Equation.3">
                <p:embed/>
              </p:oleObj>
            </a:graphicData>
          </a:graphic>
        </p:graphicFrame>
      </p:grpSp>
      <p:sp>
        <p:nvSpPr>
          <p:cNvPr id="1033" name="Text Box 55"/>
          <p:cNvSpPr txBox="1">
            <a:spLocks noChangeArrowheads="1"/>
          </p:cNvSpPr>
          <p:nvPr/>
        </p:nvSpPr>
        <p:spPr bwMode="auto">
          <a:xfrm>
            <a:off x="928688" y="1720850"/>
            <a:ext cx="82153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Arial" charset="0"/>
              </a:rPr>
              <a:t>	Tính diện tích xung quanh và diện tích toàn phần của hình lập ph</a:t>
            </a:r>
            <a:r>
              <a:rPr lang="vi-VN">
                <a:solidFill>
                  <a:srgbClr val="0000CC"/>
                </a:solidFill>
                <a:latin typeface="Arial" charset="0"/>
              </a:rPr>
              <a:t>ươ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ng có cạnh 1,5m.</a:t>
            </a:r>
          </a:p>
        </p:txBody>
      </p:sp>
      <p:sp>
        <p:nvSpPr>
          <p:cNvPr id="1034" name="Text Box 56"/>
          <p:cNvSpPr txBox="1">
            <a:spLocks noChangeArrowheads="1"/>
          </p:cNvSpPr>
          <p:nvPr/>
        </p:nvSpPr>
        <p:spPr bwMode="auto">
          <a:xfrm>
            <a:off x="457200" y="914400"/>
            <a:ext cx="5418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DIỆN TÍCH XUNG QUANH VÀ DIỆN TÍCH TOÀN PHẦN </a:t>
            </a:r>
          </a:p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CỦA HÌNH LẬP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533400" y="76200"/>
            <a:ext cx="5464175" cy="7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Thứ … ngày …. tháng …. năm…</a:t>
            </a:r>
          </a:p>
          <a:p>
            <a:pPr algn="ctr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b="1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548499">
            <a:off x="609600" y="14478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2</a:t>
            </a:r>
          </a:p>
        </p:txBody>
      </p:sp>
      <p:sp>
        <p:nvSpPr>
          <p:cNvPr id="12292" name="Text Box 40"/>
          <p:cNvSpPr txBox="1">
            <a:spLocks noChangeArrowheads="1"/>
          </p:cNvSpPr>
          <p:nvPr/>
        </p:nvSpPr>
        <p:spPr bwMode="auto">
          <a:xfrm>
            <a:off x="457200" y="914400"/>
            <a:ext cx="5418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DIỆN TÍCH XUNG QUANH VÀ DIỆN TÍCH TOÀN PHẦN </a:t>
            </a:r>
          </a:p>
          <a:p>
            <a:pPr algn="ctr"/>
            <a:r>
              <a:rPr lang="en-US" sz="1600" b="1">
                <a:solidFill>
                  <a:srgbClr val="0000FF"/>
                </a:solidFill>
                <a:latin typeface="Arial" charset="0"/>
              </a:rPr>
              <a:t>CỦA HÌNH LẬP PHƯƠNG</a:t>
            </a:r>
          </a:p>
        </p:txBody>
      </p:sp>
      <p:sp>
        <p:nvSpPr>
          <p:cNvPr id="31785" name="Text Box 41"/>
          <p:cNvSpPr txBox="1">
            <a:spLocks noChangeArrowheads="1"/>
          </p:cNvSpPr>
          <p:nvPr/>
        </p:nvSpPr>
        <p:spPr bwMode="auto">
          <a:xfrm>
            <a:off x="762000" y="1752600"/>
            <a:ext cx="800100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	Ng</a:t>
            </a:r>
            <a:r>
              <a:rPr lang="vi-VN" sz="2000" b="1" i="1">
                <a:solidFill>
                  <a:srgbClr val="CC00FF"/>
                </a:solidFill>
                <a:latin typeface="Arial" charset="0"/>
              </a:rPr>
              <a:t>ư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ời ta làm một cái hộp không có nắp bằng bìa cứng dạng hình lập ph</a:t>
            </a:r>
            <a:r>
              <a:rPr lang="vi-VN" sz="2000" b="1" i="1">
                <a:solidFill>
                  <a:srgbClr val="CC00FF"/>
                </a:solidFill>
                <a:latin typeface="Arial" charset="0"/>
              </a:rPr>
              <a:t>ươ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ng có cạnh 2,5dm. Tính diện tích bìa cần dùng </a:t>
            </a:r>
            <a:r>
              <a:rPr lang="vi-VN" sz="2000" b="1" i="1">
                <a:solidFill>
                  <a:srgbClr val="CC00FF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ể làm hộp (không tính mép dán)</a:t>
            </a:r>
          </a:p>
        </p:txBody>
      </p:sp>
      <p:sp>
        <p:nvSpPr>
          <p:cNvPr id="31790" name="Text Box 46"/>
          <p:cNvSpPr txBox="1">
            <a:spLocks noChangeArrowheads="1"/>
          </p:cNvSpPr>
          <p:nvPr/>
        </p:nvSpPr>
        <p:spPr bwMode="auto">
          <a:xfrm>
            <a:off x="1447800" y="3352800"/>
            <a:ext cx="5867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b="1">
                <a:solidFill>
                  <a:srgbClr val="339933"/>
                </a:solidFill>
                <a:latin typeface="Arial" charset="0"/>
              </a:rPr>
              <a:t>     Diện tích bìa cần dùng để làm hộp là: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3371850" y="4035425"/>
            <a:ext cx="1727200" cy="577850"/>
            <a:chOff x="288" y="2121"/>
            <a:chExt cx="1088" cy="364"/>
          </a:xfrm>
        </p:grpSpPr>
        <p:pic>
          <p:nvPicPr>
            <p:cNvPr id="12302" name="Picture 48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3" name="Text Box 49"/>
            <p:cNvSpPr txBox="1">
              <a:spLocks noChangeArrowheads="1"/>
            </p:cNvSpPr>
            <p:nvPr/>
          </p:nvSpPr>
          <p:spPr bwMode="auto">
            <a:xfrm>
              <a:off x="638" y="2137"/>
              <a:ext cx="73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37,5m</a:t>
              </a:r>
              <a:r>
                <a:rPr lang="en-US" b="1" baseline="3000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3367088" y="4757738"/>
            <a:ext cx="1892300" cy="577850"/>
            <a:chOff x="276" y="2576"/>
            <a:chExt cx="1192" cy="364"/>
          </a:xfrm>
        </p:grpSpPr>
        <p:pic>
          <p:nvPicPr>
            <p:cNvPr id="12300" name="Picture 51" descr="B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1" name="Text Box 52"/>
            <p:cNvSpPr txBox="1">
              <a:spLocks noChangeArrowheads="1"/>
            </p:cNvSpPr>
            <p:nvPr/>
          </p:nvSpPr>
          <p:spPr bwMode="auto">
            <a:xfrm>
              <a:off x="612" y="2600"/>
              <a:ext cx="85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31,5dm</a:t>
              </a:r>
              <a:r>
                <a:rPr lang="en-US" b="1" baseline="3000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0000FF"/>
                </a:solidFill>
                <a:latin typeface="Arial" charset="0"/>
              </a:endParaRP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3371850" y="5557838"/>
            <a:ext cx="2065338" cy="577850"/>
            <a:chOff x="288" y="3080"/>
            <a:chExt cx="1301" cy="364"/>
          </a:xfrm>
        </p:grpSpPr>
        <p:pic>
          <p:nvPicPr>
            <p:cNvPr id="12298" name="Picture 54" descr="C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Text Box 55"/>
            <p:cNvSpPr txBox="1">
              <a:spLocks noChangeArrowheads="1"/>
            </p:cNvSpPr>
            <p:nvPr/>
          </p:nvSpPr>
          <p:spPr bwMode="auto">
            <a:xfrm>
              <a:off x="624" y="3081"/>
              <a:ext cx="96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31,25dm</a:t>
              </a:r>
              <a:r>
                <a:rPr lang="en-US" b="1" baseline="30000">
                  <a:solidFill>
                    <a:srgbClr val="0000FF"/>
                  </a:solidFill>
                  <a:latin typeface="Arial" charset="0"/>
                </a:rPr>
                <a:t>2</a:t>
              </a:r>
              <a:endParaRPr lang="en-US" b="1">
                <a:solidFill>
                  <a:srgbClr val="0000FF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17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animBg="1"/>
      <p:bldP spid="31785" grpId="0"/>
      <p:bldP spid="3179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565</Words>
  <Application>Microsoft Office PowerPoint</Application>
  <PresentationFormat>On-screen Show (4:3)</PresentationFormat>
  <Paragraphs>113</Paragraphs>
  <Slides>13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Times New Roman</vt:lpstr>
      <vt:lpstr>Arial</vt:lpstr>
      <vt:lpstr>Gulim</vt:lpstr>
      <vt:lpstr>Default Design</vt:lpstr>
      <vt:lpstr>Microsoft Equation 3.0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 Thanh Thao</dc:creator>
  <cp:lastModifiedBy>CSTeam</cp:lastModifiedBy>
  <cp:revision>152</cp:revision>
  <dcterms:created xsi:type="dcterms:W3CDTF">2007-05-02T06:00:07Z</dcterms:created>
  <dcterms:modified xsi:type="dcterms:W3CDTF">2016-06-30T03:35:38Z</dcterms:modified>
</cp:coreProperties>
</file>