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6600" b="1" kern="1200">
        <a:solidFill>
          <a:srgbClr val="00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rgbClr val="00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00FF00"/>
    <a:srgbClr val="FF00FF"/>
    <a:srgbClr val="FF9900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AE9A-A824-4DA4-9388-19619F31B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53A0-DFD8-4760-AD70-64C71645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DCE6-DD38-4EBF-80C0-C24E5BDBF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643B-CC3D-496A-9AEE-89BC3CCCC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ACB7-1FCC-4254-A782-1B3F7F49D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255E-05D9-47CC-BBEE-CC495FB89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B214-5123-4340-90CF-EA3955C8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32EF-9B66-488A-8ABB-6138A4452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CCFD-0851-4BFB-86C2-4EB6D315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83DC-A93B-426C-9190-E92DCA9A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6AC5-6489-48D7-A798-D72BA5BA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7C87-E5A6-45EE-936F-3548F5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25A17F3-2D8E-405E-AFDF-BB52BC07E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u="sng" smtClean="0">
                <a:solidFill>
                  <a:srgbClr val="FF3300"/>
                </a:solidFill>
              </a:rPr>
              <a:t>GIÁO ÁN</a:t>
            </a:r>
            <a:endParaRPr lang="en-US" sz="6600" b="1" smtClean="0">
              <a:solidFill>
                <a:srgbClr val="FF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057400"/>
            <a:ext cx="533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MÔN: TOÁN</a:t>
            </a:r>
            <a:r>
              <a:rPr lang="en-US" sz="36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9800" y="32004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BÀI: HÉC – TA</a:t>
            </a:r>
          </a:p>
        </p:txBody>
      </p:sp>
      <p:pic>
        <p:nvPicPr>
          <p:cNvPr id="3077" name="Picture 6" descr="butterflies_flowers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1663"/>
            <a:ext cx="21336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000" b="1" smtClean="0">
                <a:solidFill>
                  <a:srgbClr val="00FF00"/>
                </a:solidFill>
              </a:rPr>
              <a:t> </a:t>
            </a:r>
            <a:r>
              <a:rPr lang="en-US" sz="5000" b="1" smtClean="0"/>
              <a:t>Một vườn cây ăn trái …..</a:t>
            </a:r>
          </a:p>
        </p:txBody>
      </p:sp>
      <p:pic>
        <p:nvPicPr>
          <p:cNvPr id="12291" name="Picture 4" descr="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Buoi%20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572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1"/>
          <p:cNvSpPr>
            <a:spLocks noChangeArrowheads="1"/>
          </p:cNvSpPr>
          <p:nvPr/>
        </p:nvSpPr>
        <p:spPr bwMode="auto">
          <a:xfrm>
            <a:off x="457200" y="-311150"/>
            <a:ext cx="8229600" cy="22987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66"/>
                </a:solidFill>
              </a:rPr>
              <a:t>Đơn vi đo diện tích (Héc – ta)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00FF00"/>
                </a:solidFill>
              </a:rPr>
              <a:t>Héc - ta viết tắt là : </a:t>
            </a:r>
            <a:r>
              <a:rPr lang="en-US" sz="4000" b="1" smtClean="0">
                <a:solidFill>
                  <a:srgbClr val="FF0066"/>
                </a:solidFill>
              </a:rPr>
              <a:t>ha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Ví dụ</a:t>
            </a: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4600" y="22098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3ha ;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62400" y="22098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5ha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7848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 em hãy nêu bảng đơn vị đo diện tích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km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526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hm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95600" y="3657600"/>
            <a:ext cx="1371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dam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191000" y="3657600"/>
            <a:ext cx="99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dm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172200" y="3657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cm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315200" y="3657600"/>
            <a:ext cx="129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mm</a:t>
            </a:r>
            <a:r>
              <a:rPr lang="en-US" sz="3200" baseline="30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52600" y="4419600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Héc- ta hay còn gọi là hm</a:t>
            </a:r>
            <a:r>
              <a:rPr lang="en-US" sz="3200" b="0" baseline="30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endParaRPr lang="en-US" sz="3200" baseline="30000">
              <a:solidFill>
                <a:srgbClr val="FF0066"/>
              </a:solidFill>
              <a:latin typeface="Arial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124200" y="5181600"/>
            <a:ext cx="2819400" cy="58896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1hm</a:t>
            </a:r>
            <a:r>
              <a:rPr lang="en-US" sz="32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1 ha</a:t>
            </a:r>
            <a:endParaRPr lang="en-US" sz="32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57200" y="5794375"/>
            <a:ext cx="8229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u="sng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Ví dụ</a:t>
            </a:r>
            <a:r>
              <a:rPr lang="en-US" sz="32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3 hm</a:t>
            </a:r>
            <a:r>
              <a:rPr lang="en-US" sz="3200" baseline="300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……ha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562600" y="5867400"/>
            <a:ext cx="53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795463" y="3403600"/>
            <a:ext cx="838200" cy="11080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 animBg="1"/>
      <p:bldP spid="21521" grpId="0"/>
      <p:bldP spid="21522" grpId="0"/>
      <p:bldP spid="215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66"/>
                </a:solidFill>
              </a:rPr>
              <a:t>Ở bảng đơn vị đo diện tích mỗi đơn vị liền nhau hơn kém nhau ……….lần.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15000" y="715963"/>
            <a:ext cx="914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100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1706563"/>
            <a:ext cx="6096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latin typeface="Arial"/>
              </a:rPr>
              <a:t> Như vậy: </a:t>
            </a:r>
            <a:r>
              <a:rPr lang="en-US" sz="32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 hm</a:t>
            </a:r>
            <a:r>
              <a:rPr lang="en-US" sz="3200" b="0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………….m</a:t>
            </a:r>
            <a:r>
              <a:rPr lang="en-US" sz="3200" b="0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486400" y="1660525"/>
            <a:ext cx="1447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10 000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981200" y="3687763"/>
            <a:ext cx="4724400" cy="588962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Nên: 1ha = …………..m</a:t>
            </a:r>
            <a:r>
              <a:rPr lang="en-US" sz="32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419600" y="3565525"/>
            <a:ext cx="1447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10 000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667000" y="2620963"/>
            <a:ext cx="3657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hm</a:t>
            </a:r>
            <a:r>
              <a:rPr lang="en-US" sz="3200" baseline="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còn gọi là ha.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 animBg="1"/>
      <p:bldP spid="22538" grpId="0"/>
      <p:bldP spid="225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4"/>
          <p:cNvSpPr>
            <a:spLocks noChangeArrowheads="1"/>
          </p:cNvSpPr>
          <p:nvPr/>
        </p:nvSpPr>
        <p:spPr bwMode="auto">
          <a:xfrm>
            <a:off x="2590800" y="285750"/>
            <a:ext cx="366713" cy="12573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66"/>
                </a:solidFill>
              </a:rPr>
              <a:t>Thực hành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u="sng" smtClean="0">
                <a:solidFill>
                  <a:srgbClr val="FF00FF"/>
                </a:solidFill>
              </a:rPr>
              <a:t>Bài 1</a:t>
            </a:r>
            <a:r>
              <a:rPr lang="en-US" smtClean="0">
                <a:solidFill>
                  <a:srgbClr val="FF00FF"/>
                </a:solidFill>
              </a:rPr>
              <a:t>: Viết số thích hợp</a:t>
            </a:r>
            <a:r>
              <a:rPr lang="en-US" smtClean="0"/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" y="22860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a) 4 ha   = ………….m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1km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=…………..ha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……..ha =    100 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     75 ha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09800" y="2209800"/>
            <a:ext cx="1295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40 000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62200" y="2681288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100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3030538"/>
            <a:ext cx="838200" cy="1160462"/>
            <a:chOff x="3744" y="1680"/>
            <a:chExt cx="528" cy="731"/>
          </a:xfrm>
        </p:grpSpPr>
        <p:sp>
          <p:nvSpPr>
            <p:cNvPr id="15380" name="Text Box 8"/>
            <p:cNvSpPr txBox="1">
              <a:spLocks noChangeArrowheads="1"/>
            </p:cNvSpPr>
            <p:nvPr/>
          </p:nvSpPr>
          <p:spPr bwMode="auto">
            <a:xfrm>
              <a:off x="3744" y="1680"/>
              <a:ext cx="528" cy="7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1</a:t>
              </a:r>
            </a:p>
            <a:p>
              <a:pPr algn="ctr"/>
              <a:r>
                <a:rPr lang="en-US" sz="2800"/>
                <a:t>100</a:t>
              </a:r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>
              <a:off x="3840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4038600"/>
            <a:ext cx="838200" cy="1160463"/>
            <a:chOff x="288" y="2544"/>
            <a:chExt cx="528" cy="731"/>
          </a:xfrm>
        </p:grpSpPr>
        <p:sp>
          <p:nvSpPr>
            <p:cNvPr id="15378" name="Text Box 12"/>
            <p:cNvSpPr txBox="1">
              <a:spLocks noChangeArrowheads="1"/>
            </p:cNvSpPr>
            <p:nvPr/>
          </p:nvSpPr>
          <p:spPr bwMode="auto">
            <a:xfrm>
              <a:off x="288" y="2544"/>
              <a:ext cx="528" cy="7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3</a:t>
              </a:r>
            </a:p>
            <a:p>
              <a:pPr algn="ctr"/>
              <a:r>
                <a:rPr lang="en-US" sz="2800"/>
                <a:t>4</a:t>
              </a:r>
            </a:p>
          </p:txBody>
        </p:sp>
        <p:sp>
          <p:nvSpPr>
            <p:cNvPr id="15379" name="Line 13"/>
            <p:cNvSpPr>
              <a:spLocks noChangeShapeType="1"/>
            </p:cNvSpPr>
            <p:nvPr/>
          </p:nvSpPr>
          <p:spPr bwMode="auto">
            <a:xfrm>
              <a:off x="384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724400" y="26670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b) 60 000m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= ……..ha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800 000m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= …….. ha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…………..ha =    18 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…………..ha =  270 km</a:t>
            </a:r>
            <a:r>
              <a:rPr lang="en-US" sz="2800" b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620000" y="25908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6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467600" y="31242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80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181600" y="3657600"/>
            <a:ext cx="1219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1 800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105400" y="4129088"/>
            <a:ext cx="1371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27 000</a:t>
            </a:r>
          </a:p>
        </p:txBody>
      </p:sp>
      <p:grpSp>
        <p:nvGrpSpPr>
          <p:cNvPr id="15375" name="Group 26"/>
          <p:cNvGrpSpPr>
            <a:grpSpLocks/>
          </p:cNvGrpSpPr>
          <p:nvPr/>
        </p:nvGrpSpPr>
        <p:grpSpPr bwMode="auto">
          <a:xfrm>
            <a:off x="76200" y="-679450"/>
            <a:ext cx="2362200" cy="3111500"/>
            <a:chOff x="4080" y="4"/>
            <a:chExt cx="1488" cy="1960"/>
          </a:xfrm>
        </p:grpSpPr>
        <p:sp>
          <p:nvSpPr>
            <p:cNvPr id="15376" name="AutoShape 23"/>
            <p:cNvSpPr>
              <a:spLocks noChangeArrowheads="1"/>
            </p:cNvSpPr>
            <p:nvPr/>
          </p:nvSpPr>
          <p:spPr bwMode="auto">
            <a:xfrm>
              <a:off x="4080" y="4"/>
              <a:ext cx="1488" cy="1960"/>
            </a:xfrm>
            <a:prstGeom prst="irregularSeal1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7" name="Text Box 25"/>
            <p:cNvSpPr txBox="1">
              <a:spLocks noChangeArrowheads="1"/>
            </p:cNvSpPr>
            <p:nvPr/>
          </p:nvSpPr>
          <p:spPr bwMode="auto">
            <a:xfrm rot="-1800000">
              <a:off x="4422" y="596"/>
              <a:ext cx="980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Cố lên. </a:t>
              </a:r>
            </a:p>
            <a:p>
              <a:r>
                <a:rPr lang="en-US" sz="2000"/>
                <a:t>Cố lên 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70" grpId="0"/>
      <p:bldP spid="23571" grpId="0"/>
      <p:bldP spid="23572" grpId="0"/>
      <p:bldP spid="23573" grpId="0"/>
      <p:bldP spid="235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2296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n-US" u="sng" smtClean="0"/>
              <a:t>Bài 2:</a:t>
            </a:r>
            <a:r>
              <a:rPr lang="en-US" smtClean="0"/>
              <a:t>   Diện tích rừng Cúc Phương là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22 200 ha.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Viết số đo diện tích khu rừng = ……km</a:t>
            </a:r>
            <a:r>
              <a:rPr lang="en-US" baseline="30000" smtClean="0"/>
              <a:t>2</a:t>
            </a:r>
            <a:r>
              <a:rPr lang="en-US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590800"/>
            <a:ext cx="64008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Bài giải</a:t>
            </a:r>
            <a:r>
              <a:rPr lang="en-US" smtClean="0"/>
              <a:t/>
            </a:r>
            <a:br>
              <a:rPr lang="en-US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3200" smtClean="0"/>
              <a:t> Diện tích rừng Cúc Phương</a:t>
            </a:r>
            <a:br>
              <a:rPr lang="en-US" sz="3200" smtClean="0"/>
            </a:br>
            <a:r>
              <a:rPr lang="en-US" sz="3200" smtClean="0"/>
              <a:t>22 200ha = ………..km</a:t>
            </a:r>
            <a:r>
              <a:rPr lang="en-US" sz="3200" baseline="30000" smtClean="0"/>
              <a:t>2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68625" y="4525963"/>
            <a:ext cx="32051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Đáp số:</a:t>
            </a:r>
            <a:r>
              <a:rPr lang="en-US" sz="3200" b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222 km</a:t>
            </a:r>
            <a:r>
              <a:rPr lang="en-US" sz="3200" b="0" baseline="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91000" y="3763963"/>
            <a:ext cx="1295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chemeClr val="hlink"/>
              </a:buClr>
              <a:buSzPct val="80000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5410200" cy="4068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u="sng" smtClean="0"/>
              <a:t>Bài 3</a:t>
            </a:r>
            <a:r>
              <a:rPr lang="en-US" sz="2800" smtClean="0"/>
              <a:t>: Đúng ghi Đ, sai ghi 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a) 85km2 &lt; 850ha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b) 51ha &gt; 60 000m2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c) 4dm27cm2 = 4        dm2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                                   </a:t>
            </a:r>
          </a:p>
        </p:txBody>
      </p:sp>
      <p:grpSp>
        <p:nvGrpSpPr>
          <p:cNvPr id="17411" name="Group 18"/>
          <p:cNvGrpSpPr>
            <a:grpSpLocks/>
          </p:cNvGrpSpPr>
          <p:nvPr/>
        </p:nvGrpSpPr>
        <p:grpSpPr bwMode="auto">
          <a:xfrm>
            <a:off x="6934200" y="1731963"/>
            <a:ext cx="184150" cy="2936875"/>
            <a:chOff x="4368" y="1811"/>
            <a:chExt cx="116" cy="1850"/>
          </a:xfrm>
        </p:grpSpPr>
        <p:sp>
          <p:nvSpPr>
            <p:cNvPr id="17419" name="Rectangle 10"/>
            <p:cNvSpPr>
              <a:spLocks noChangeArrowheads="1"/>
            </p:cNvSpPr>
            <p:nvPr/>
          </p:nvSpPr>
          <p:spPr bwMode="auto">
            <a:xfrm>
              <a:off x="4368" y="1811"/>
              <a:ext cx="116" cy="6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0" name="Rectangle 11"/>
            <p:cNvSpPr>
              <a:spLocks noChangeArrowheads="1"/>
            </p:cNvSpPr>
            <p:nvPr/>
          </p:nvSpPr>
          <p:spPr bwMode="auto">
            <a:xfrm>
              <a:off x="4368" y="2339"/>
              <a:ext cx="116" cy="6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Rectangle 12"/>
            <p:cNvSpPr>
              <a:spLocks noChangeArrowheads="1"/>
            </p:cNvSpPr>
            <p:nvPr/>
          </p:nvSpPr>
          <p:spPr bwMode="auto">
            <a:xfrm>
              <a:off x="4368" y="2963"/>
              <a:ext cx="116" cy="6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12" name="Group 25"/>
          <p:cNvGrpSpPr>
            <a:grpSpLocks/>
          </p:cNvGrpSpPr>
          <p:nvPr/>
        </p:nvGrpSpPr>
        <p:grpSpPr bwMode="auto">
          <a:xfrm>
            <a:off x="3581400" y="3640138"/>
            <a:ext cx="914400" cy="1160462"/>
            <a:chOff x="4560" y="1056"/>
            <a:chExt cx="576" cy="731"/>
          </a:xfrm>
        </p:grpSpPr>
        <p:sp>
          <p:nvSpPr>
            <p:cNvPr id="17417" name="Text Box 26"/>
            <p:cNvSpPr txBox="1">
              <a:spLocks noChangeArrowheads="1"/>
            </p:cNvSpPr>
            <p:nvPr/>
          </p:nvSpPr>
          <p:spPr bwMode="auto">
            <a:xfrm>
              <a:off x="4560" y="1056"/>
              <a:ext cx="576" cy="7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0">
                  <a:solidFill>
                    <a:schemeClr val="tx1"/>
                  </a:solidFill>
                </a:rPr>
                <a:t>7</a:t>
              </a:r>
            </a:p>
            <a:p>
              <a:pPr algn="ctr"/>
              <a:r>
                <a:rPr lang="en-US" sz="2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18" name="Line 27"/>
            <p:cNvSpPr>
              <a:spLocks noChangeShapeType="1"/>
            </p:cNvSpPr>
            <p:nvPr/>
          </p:nvSpPr>
          <p:spPr bwMode="auto">
            <a:xfrm>
              <a:off x="4656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024688" y="2881313"/>
            <a:ext cx="53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Đ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010400" y="2062163"/>
            <a:ext cx="53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029450" y="3852863"/>
            <a:ext cx="53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</a:p>
        </p:txBody>
      </p:sp>
      <p:sp>
        <p:nvSpPr>
          <p:cNvPr id="17416" name="AutoShape 31"/>
          <p:cNvSpPr>
            <a:spLocks noChangeArrowheads="1"/>
          </p:cNvSpPr>
          <p:nvPr/>
        </p:nvSpPr>
        <p:spPr bwMode="auto">
          <a:xfrm rot="-1258043">
            <a:off x="6096000" y="381000"/>
            <a:ext cx="2286000" cy="1143000"/>
          </a:xfrm>
          <a:prstGeom prst="cloudCallout">
            <a:avLst>
              <a:gd name="adj1" fmla="val -6458"/>
              <a:gd name="adj2" fmla="val -27019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Nhanh tay lên nào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/>
      <p:bldP spid="24605" grpId="0"/>
      <p:bldP spid="24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u="sng" smtClean="0"/>
              <a:t>Bài 4</a:t>
            </a:r>
            <a:r>
              <a:rPr lang="en-US" smtClean="0"/>
              <a:t>:   Diện tích một trường đại học là 12ha. Tòa nhà chính của trường được xây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0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dựng trên mảnh đất bằng       diện tích của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trường. Hỏi diện tích mảnh đất dùng để xây tòa nhà đó là bao nhiêu m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105400" y="1354138"/>
            <a:ext cx="838200" cy="1160462"/>
            <a:chOff x="2256" y="2208"/>
            <a:chExt cx="528" cy="899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2256" y="2208"/>
              <a:ext cx="528" cy="8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1</a:t>
              </a:r>
            </a:p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40</a:t>
              </a:r>
            </a:p>
          </p:txBody>
        </p:sp>
        <p:sp>
          <p:nvSpPr>
            <p:cNvPr id="18447" name="Line 5"/>
            <p:cNvSpPr>
              <a:spLocks noChangeShapeType="1"/>
            </p:cNvSpPr>
            <p:nvPr/>
          </p:nvSpPr>
          <p:spPr bwMode="auto">
            <a:xfrm>
              <a:off x="2352" y="26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4114800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FF0066"/>
                </a:solidFill>
              </a:rPr>
              <a:t>Tóm tắt: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362200" y="4114800"/>
            <a:ext cx="381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 trường : ……..ha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19600" y="40386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362200" y="4876800"/>
            <a:ext cx="4953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 mảnh đất : ……..S trường</a:t>
            </a:r>
            <a:endParaRPr lang="en-US" sz="2800" baseline="3000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4648200"/>
            <a:ext cx="838200" cy="1160463"/>
            <a:chOff x="2256" y="2208"/>
            <a:chExt cx="528" cy="899"/>
          </a:xfrm>
        </p:grpSpPr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256" y="2208"/>
              <a:ext cx="528" cy="8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1</a:t>
              </a:r>
            </a:p>
            <a:p>
              <a:pPr marL="342900" indent="-342900" algn="ctr" eaLnBrk="1" hangingPunct="1">
                <a:buClr>
                  <a:schemeClr val="hlink"/>
                </a:buClr>
                <a:buSzPct val="80000"/>
                <a:defRPr/>
              </a:pP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40</a:t>
              </a: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352" y="26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239000" y="4910138"/>
            <a:ext cx="1676400" cy="519112"/>
            <a:chOff x="4560" y="2901"/>
            <a:chExt cx="1056" cy="327"/>
          </a:xfrm>
        </p:grpSpPr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>
              <a:off x="4560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4923" y="2901"/>
              <a:ext cx="6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? m</a:t>
              </a:r>
              <a:r>
                <a:rPr lang="en-US" sz="2800" baseline="3000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7" grpId="0"/>
      <p:bldP spid="276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09675"/>
            <a:ext cx="54864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Đổi </a:t>
            </a:r>
            <a:r>
              <a:rPr lang="en-US" sz="2800" b="1" smtClean="0">
                <a:solidFill>
                  <a:srgbClr val="00CC00"/>
                </a:solidFill>
              </a:rPr>
              <a:t>12 ha = ……………m</a:t>
            </a:r>
            <a:r>
              <a:rPr lang="en-US" sz="2800" b="1" baseline="30000" smtClean="0">
                <a:solidFill>
                  <a:srgbClr val="00CC00"/>
                </a:solidFill>
              </a:rPr>
              <a:t>2</a:t>
            </a:r>
            <a:endParaRPr lang="en-US" sz="2800" b="1" smtClean="0">
              <a:solidFill>
                <a:srgbClr val="00CC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29000" y="1133475"/>
            <a:ext cx="152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120 000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124075"/>
            <a:ext cx="6096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Diện tích đất để xây toà nhà.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343400" y="2671763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3 000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47800" y="2719388"/>
            <a:ext cx="5410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120 000 : 40  = ………….(m2)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95600" y="3738563"/>
            <a:ext cx="3276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Đáp số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3 000 m</a:t>
            </a:r>
            <a:r>
              <a:rPr lang="en-US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581400" y="228600"/>
            <a:ext cx="152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8677" grpId="0"/>
      <p:bldP spid="28678" grpId="0"/>
      <p:bldP spid="28680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 rot="601988">
            <a:off x="1838325" y="-528638"/>
            <a:ext cx="6010275" cy="3111501"/>
          </a:xfrm>
          <a:prstGeom prst="irregularSeal1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00"/>
                </a:solidFill>
              </a:rPr>
              <a:t>MỤC TIÊU</a:t>
            </a: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- Biết tên gọi, kí hiệu, độ lớn của đơn vị đo diện tích héc- ta; quan hệ giữa héc- ta với mét vuông.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4008438"/>
            <a:ext cx="723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Biết chuyển đổi các đơn vị đo diện tích và vận dụng để giải các bài toán có liên quan.</a:t>
            </a:r>
            <a:endParaRPr lang="en-US" sz="320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Kiểm tra bài cũ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smtClean="0">
                <a:solidFill>
                  <a:schemeClr val="hlink"/>
                </a:solidFill>
              </a:rPr>
              <a:t>Bài tập 1 </a:t>
            </a:r>
            <a:r>
              <a:rPr lang="en-US" b="1" smtClean="0">
                <a:solidFill>
                  <a:schemeClr val="hlink"/>
                </a:solidFill>
              </a:rPr>
              <a:t>: Điền dấu &gt;&lt;=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2544763"/>
            <a:ext cx="502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2dm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7cm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……. 207cm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971800" y="2514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=</a:t>
            </a:r>
            <a:endParaRPr lang="en-US" sz="3200" b="0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0" y="3382963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300 mm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…… 2cm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89 mm</a:t>
            </a:r>
            <a:r>
              <a:rPr lang="en-US" sz="3200" b="0" baseline="30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3382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</a:rPr>
              <a:t>&gt;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019800" y="1371600"/>
          <a:ext cx="3048000" cy="2514600"/>
        </p:xfrm>
        <a:graphic>
          <a:graphicData uri="http://schemas.openxmlformats.org/presentationml/2006/ole">
            <p:oleObj spid="_x0000_s5128" name="Clip" r:id="rId3" imgW="4006850" imgH="2857500" progId="MS_ClipArt_Gallery.2">
              <p:embed/>
            </p:oleObj>
          </a:graphicData>
        </a:graphic>
      </p:graphicFrame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76200" y="-755650"/>
            <a:ext cx="2286000" cy="3113088"/>
            <a:chOff x="4080" y="-89"/>
            <a:chExt cx="1488" cy="2147"/>
          </a:xfrm>
        </p:grpSpPr>
        <p:sp>
          <p:nvSpPr>
            <p:cNvPr id="5130" name="AutoShape 11"/>
            <p:cNvSpPr>
              <a:spLocks noChangeArrowheads="1"/>
            </p:cNvSpPr>
            <p:nvPr/>
          </p:nvSpPr>
          <p:spPr bwMode="auto">
            <a:xfrm>
              <a:off x="4080" y="-89"/>
              <a:ext cx="1488" cy="2147"/>
            </a:xfrm>
            <a:prstGeom prst="irregularSeal1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 rot="-1800000">
              <a:off x="4434" y="592"/>
              <a:ext cx="980" cy="5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Cố lên. </a:t>
              </a:r>
            </a:p>
            <a:p>
              <a:r>
                <a:rPr lang="en-US" sz="2000"/>
                <a:t>Cố lên 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  <p:bldP spid="12293" grpId="0"/>
      <p:bldP spid="12294" grpId="0"/>
      <p:bldP spid="12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5"/>
          <p:cNvSpPr>
            <a:spLocks noChangeArrowheads="1"/>
          </p:cNvSpPr>
          <p:nvPr/>
        </p:nvSpPr>
        <p:spPr bwMode="auto">
          <a:xfrm>
            <a:off x="76200" y="-755650"/>
            <a:ext cx="2286000" cy="3111500"/>
          </a:xfrm>
          <a:prstGeom prst="irregularSeal1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Kiểm tra bài cũ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smtClean="0">
                <a:solidFill>
                  <a:schemeClr val="hlink"/>
                </a:solidFill>
              </a:rPr>
              <a:t>Bài tập 2 </a:t>
            </a:r>
            <a:r>
              <a:rPr lang="en-US" sz="2800" b="1" smtClean="0">
                <a:solidFill>
                  <a:schemeClr val="hlink"/>
                </a:solidFill>
              </a:rPr>
              <a:t>: Để lát một căn phòng, người ta dùng hết 150 viên gạch hình vuông, có cạnh là a = 40cm. Tính diện tích căn phòng. Biết diện tích phần mạch vữa không đáng kể.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chemeClr val="tx1"/>
                </a:solidFill>
              </a:rPr>
              <a:t>Tóm tắt: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95600" y="4525963"/>
            <a:ext cx="327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Lát: …….. viên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676400" y="5715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Tính: S căn phòng = ? m</a:t>
            </a:r>
            <a:r>
              <a:rPr lang="en-US" sz="3200" baseline="30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895600" y="3810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= …. cm</a:t>
            </a: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3581400" y="3733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962400" y="4419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6155" name="Text Box 76"/>
          <p:cNvSpPr txBox="1">
            <a:spLocks noChangeArrowheads="1"/>
          </p:cNvSpPr>
          <p:nvPr/>
        </p:nvSpPr>
        <p:spPr bwMode="auto">
          <a:xfrm rot="-1800000">
            <a:off x="620713" y="231775"/>
            <a:ext cx="15049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Cố lên. </a:t>
            </a:r>
          </a:p>
          <a:p>
            <a:r>
              <a:rPr lang="en-US" sz="2000"/>
              <a:t>Cố lên !!!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362575" y="3509963"/>
            <a:ext cx="3476625" cy="1976437"/>
            <a:chOff x="3378" y="2211"/>
            <a:chExt cx="2190" cy="1245"/>
          </a:xfrm>
        </p:grpSpPr>
        <p:sp>
          <p:nvSpPr>
            <p:cNvPr id="6157" name="Rectangle 66"/>
            <p:cNvSpPr>
              <a:spLocks noChangeArrowheads="1"/>
            </p:cNvSpPr>
            <p:nvPr/>
          </p:nvSpPr>
          <p:spPr bwMode="auto">
            <a:xfrm>
              <a:off x="4377" y="246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5271" y="3207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4972" y="3207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4676" y="3207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377" y="3207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4080" y="3207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5271" y="2958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4972" y="2958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4676" y="2958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4377" y="2958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4080" y="2958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5271" y="2709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4972" y="2709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676" y="2709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377" y="2709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080" y="2709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5271" y="2460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4972" y="2460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4676" y="2460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4377" y="2460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4080" y="2460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271" y="2211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972" y="2211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4676" y="2211"/>
              <a:ext cx="2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4377" y="2211"/>
              <a:ext cx="2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0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4080" y="2211"/>
              <a:ext cx="2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 b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     </a:t>
              </a:r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4080" y="2211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41"/>
            <p:cNvSpPr>
              <a:spLocks noChangeShapeType="1"/>
            </p:cNvSpPr>
            <p:nvPr/>
          </p:nvSpPr>
          <p:spPr bwMode="auto">
            <a:xfrm>
              <a:off x="4080" y="2460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42"/>
            <p:cNvSpPr>
              <a:spLocks noChangeShapeType="1"/>
            </p:cNvSpPr>
            <p:nvPr/>
          </p:nvSpPr>
          <p:spPr bwMode="auto">
            <a:xfrm>
              <a:off x="4080" y="2709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43"/>
            <p:cNvSpPr>
              <a:spLocks noChangeShapeType="1"/>
            </p:cNvSpPr>
            <p:nvPr/>
          </p:nvSpPr>
          <p:spPr bwMode="auto">
            <a:xfrm>
              <a:off x="4080" y="295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4080" y="3207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45"/>
            <p:cNvSpPr>
              <a:spLocks noChangeShapeType="1"/>
            </p:cNvSpPr>
            <p:nvPr/>
          </p:nvSpPr>
          <p:spPr bwMode="auto">
            <a:xfrm>
              <a:off x="4080" y="3456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6"/>
            <p:cNvSpPr>
              <a:spLocks noChangeShapeType="1"/>
            </p:cNvSpPr>
            <p:nvPr/>
          </p:nvSpPr>
          <p:spPr bwMode="auto">
            <a:xfrm>
              <a:off x="4080" y="2211"/>
              <a:ext cx="0" cy="12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47"/>
            <p:cNvSpPr>
              <a:spLocks noChangeShapeType="1"/>
            </p:cNvSpPr>
            <p:nvPr/>
          </p:nvSpPr>
          <p:spPr bwMode="auto">
            <a:xfrm>
              <a:off x="4377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8"/>
            <p:cNvSpPr>
              <a:spLocks noChangeShapeType="1"/>
            </p:cNvSpPr>
            <p:nvPr/>
          </p:nvSpPr>
          <p:spPr bwMode="auto">
            <a:xfrm>
              <a:off x="4676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49"/>
            <p:cNvSpPr>
              <a:spLocks noChangeShapeType="1"/>
            </p:cNvSpPr>
            <p:nvPr/>
          </p:nvSpPr>
          <p:spPr bwMode="auto">
            <a:xfrm>
              <a:off x="4972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50"/>
            <p:cNvSpPr>
              <a:spLocks noChangeShapeType="1"/>
            </p:cNvSpPr>
            <p:nvPr/>
          </p:nvSpPr>
          <p:spPr bwMode="auto">
            <a:xfrm>
              <a:off x="5271" y="2211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51"/>
            <p:cNvSpPr>
              <a:spLocks noChangeShapeType="1"/>
            </p:cNvSpPr>
            <p:nvPr/>
          </p:nvSpPr>
          <p:spPr bwMode="auto">
            <a:xfrm>
              <a:off x="5568" y="2211"/>
              <a:ext cx="0" cy="12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70"/>
            <p:cNvSpPr>
              <a:spLocks noChangeShapeType="1"/>
            </p:cNvSpPr>
            <p:nvPr/>
          </p:nvSpPr>
          <p:spPr bwMode="auto">
            <a:xfrm>
              <a:off x="3378" y="2592"/>
              <a:ext cx="70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Text Box 77"/>
            <p:cNvSpPr txBox="1">
              <a:spLocks noChangeArrowheads="1"/>
            </p:cNvSpPr>
            <p:nvPr/>
          </p:nvSpPr>
          <p:spPr bwMode="auto">
            <a:xfrm>
              <a:off x="4176" y="2400"/>
              <a:ext cx="2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0">
                  <a:solidFill>
                    <a:schemeClr val="tx1"/>
                  </a:solidFill>
                </a:rPr>
                <a:t>{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0" grpId="0"/>
      <p:bldP spid="13322" grpId="0"/>
      <p:bldP spid="13323" grpId="0"/>
      <p:bldP spid="13321" grpId="0"/>
      <p:bldP spid="13384" grpId="0"/>
      <p:bldP spid="13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b="1" u="sng" smtClean="0">
                <a:solidFill>
                  <a:schemeClr val="tx1"/>
                </a:solidFill>
              </a:rPr>
              <a:t>Giải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Diện tích căn phòng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40 x 40 x 150 =................(cm</a:t>
            </a:r>
            <a:r>
              <a:rPr lang="en-US" sz="3200" b="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81400" y="23622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240 000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324600" y="2438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= ……m</a:t>
            </a:r>
            <a:r>
              <a:rPr lang="en-US" sz="3200" b="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81800" y="23622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24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34000" y="32766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Đáp số</a:t>
            </a:r>
            <a:r>
              <a:rPr lang="en-US" sz="32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:………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781800" y="32305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24 m</a:t>
            </a:r>
            <a:r>
              <a:rPr lang="en-US" sz="3200" b="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6" grpId="0"/>
      <p:bldP spid="14347" grpId="0"/>
      <p:bldP spid="14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09800"/>
            <a:ext cx="9144000" cy="4568825"/>
          </a:xfrm>
          <a:noFill/>
        </p:spPr>
      </p:pic>
      <p:sp>
        <p:nvSpPr>
          <p:cNvPr id="8195" name="AutoShape 8"/>
          <p:cNvSpPr>
            <a:spLocks noChangeArrowheads="1"/>
          </p:cNvSpPr>
          <p:nvPr/>
        </p:nvSpPr>
        <p:spPr bwMode="auto">
          <a:xfrm rot="-546938">
            <a:off x="4271963" y="-58738"/>
            <a:ext cx="346075" cy="207327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u="sng" smtClean="0">
                <a:solidFill>
                  <a:srgbClr val="FFFF66"/>
                </a:solidFill>
              </a:rPr>
              <a:t>Bài mới</a:t>
            </a:r>
            <a:endParaRPr lang="en-US" sz="6000" b="1" smtClean="0">
              <a:solidFill>
                <a:srgbClr val="FFFF66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15200" y="63388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FF"/>
                </a:solidFill>
              </a:rPr>
              <a:t>Cánh đồng lúa</a:t>
            </a:r>
          </a:p>
        </p:txBody>
      </p:sp>
      <p:sp>
        <p:nvSpPr>
          <p:cNvPr id="15367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19400" y="3200400"/>
            <a:ext cx="3657600" cy="1098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Héc - 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/>
          <p:cNvSpPr>
            <a:spLocks noChangeArrowheads="1"/>
          </p:cNvSpPr>
          <p:nvPr/>
        </p:nvSpPr>
        <p:spPr bwMode="auto">
          <a:xfrm>
            <a:off x="2362200" y="95250"/>
            <a:ext cx="4495800" cy="12573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9" name="Text Box 4">
            <a:hlinkClick r:id="" action="ppaction://noaction" highlightClick="1"/>
          </p:cNvPr>
          <p:cNvSpPr>
            <a:spLocks noChangeArrowheads="1"/>
          </p:cNvSpPr>
          <p:nvPr>
            <p:ph type="title"/>
          </p:nvPr>
        </p:nvSpPr>
        <p:spPr>
          <a:xfrm>
            <a:off x="533400" y="76200"/>
            <a:ext cx="8229600" cy="1139825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6000" b="1" smtClean="0">
                <a:solidFill>
                  <a:srgbClr val="FFFF00"/>
                </a:solidFill>
                <a:effectLst/>
              </a:rPr>
              <a:t>Héc -  ta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Héc –ta là một đơn vị dùng để đo những diện tích lớn như: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3352800" cy="311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</a:rPr>
              <a:t>MỘT CÁNH RỪNG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628900"/>
            <a:ext cx="5638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" y="228600"/>
            <a:ext cx="3352800" cy="613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</a:rPr>
              <a:t>MỘT VƯỜN CHÈ HOẶC VƯỜN CÀ PHÊ</a:t>
            </a:r>
          </a:p>
        </p:txBody>
      </p:sp>
      <p:pic>
        <p:nvPicPr>
          <p:cNvPr id="10243" name="Picture 6" descr="che(dung)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4308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ay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70802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-5400000">
            <a:off x="-2674937" y="3040062"/>
            <a:ext cx="670560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/>
              <a:t>MỘT CÁNH ĐỒNG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466</TotalTime>
  <Words>579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Calibri</vt:lpstr>
      <vt:lpstr>Ripple</vt:lpstr>
      <vt:lpstr>Microsoft Clip Gallery</vt:lpstr>
      <vt:lpstr>GIÁO ÁN</vt:lpstr>
      <vt:lpstr>MỤC TIÊU</vt:lpstr>
      <vt:lpstr>Kiểm tra bài cũ</vt:lpstr>
      <vt:lpstr>Kiểm tra bài cũ</vt:lpstr>
      <vt:lpstr>Giải</vt:lpstr>
      <vt:lpstr>Bài mới</vt:lpstr>
      <vt:lpstr>Héc -  ta</vt:lpstr>
      <vt:lpstr>Slide 8</vt:lpstr>
      <vt:lpstr>Slide 9</vt:lpstr>
      <vt:lpstr>Slide 10</vt:lpstr>
      <vt:lpstr>Đơn vi đo diện tích (Héc – ta)</vt:lpstr>
      <vt:lpstr>Ở bảng đơn vị đo diện tích mỗi đơn vị liền nhau hơn kém nhau ……….lần.</vt:lpstr>
      <vt:lpstr>Thực hành</vt:lpstr>
      <vt:lpstr>Bài giải   Diện tích rừng Cúc Phương 22 200ha = ………..km2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</dc:title>
  <dc:creator>thanhtin</dc:creator>
  <cp:lastModifiedBy>CSTeam</cp:lastModifiedBy>
  <cp:revision>14</cp:revision>
  <dcterms:created xsi:type="dcterms:W3CDTF">2009-12-05T17:32:52Z</dcterms:created>
  <dcterms:modified xsi:type="dcterms:W3CDTF">2016-06-30T03:33:58Z</dcterms:modified>
</cp:coreProperties>
</file>