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311" r:id="rId3"/>
    <p:sldId id="301" r:id="rId4"/>
    <p:sldId id="303" r:id="rId5"/>
    <p:sldId id="304" r:id="rId6"/>
    <p:sldId id="306" r:id="rId7"/>
    <p:sldId id="278" r:id="rId8"/>
    <p:sldId id="258" r:id="rId9"/>
    <p:sldId id="308" r:id="rId10"/>
    <p:sldId id="295" r:id="rId11"/>
    <p:sldId id="310" r:id="rId12"/>
    <p:sldId id="296" r:id="rId13"/>
    <p:sldId id="259" r:id="rId14"/>
    <p:sldId id="298" r:id="rId15"/>
    <p:sldId id="313" r:id="rId16"/>
    <p:sldId id="309" r:id="rId17"/>
    <p:sldId id="30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00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us-ascii"/>
  <p:clrMru>
    <a:srgbClr val="FF6600"/>
    <a:srgbClr val="FF9900"/>
    <a:srgbClr val="808000"/>
    <a:srgbClr val="3333CC"/>
    <a:srgbClr val="0033CC"/>
    <a:srgbClr val="000099"/>
    <a:srgbClr val="0000CC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47" autoAdjust="0"/>
    <p:restoredTop sz="94621" autoAdjust="0"/>
  </p:normalViewPr>
  <p:slideViewPr>
    <p:cSldViewPr>
      <p:cViewPr varScale="1">
        <p:scale>
          <a:sx n="41" d="100"/>
          <a:sy n="41" d="100"/>
        </p:scale>
        <p:origin x="-12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F5D55FC-87A1-482A-B69C-D6A3CC13EA8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D80CB71-1023-49BB-810E-2B5D88028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80FD34-8DEB-4131-A554-4DB5717651C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8DD185B-EC52-4134-80BD-3A3557E9D330}" type="slidenum">
              <a:rPr lang="en-US" sz="1200">
                <a:solidFill>
                  <a:schemeClr val="tx1"/>
                </a:solidFill>
              </a:rPr>
              <a:pPr algn="r"/>
              <a:t>9</a:t>
            </a:fld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4B6EE-118F-47A6-930C-25B7A8208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1AF3D-F6B7-41CE-AFDA-39AC1FEDF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CFCCC-4BE0-4550-BC20-41B3B2410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660-6EB5-45AB-A721-068302495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5787E-8344-46AB-90C5-1D3C69B6B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3D2BF-575A-40F6-AE72-AAA7D6439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28058-BD4C-4DF7-80D7-189E2298B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5805C-B48E-46B2-BA8A-D95530895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EE08A-D507-42A7-A9E3-5B145124C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0A226-E2B4-4A38-A2E2-FD3217174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F98DD-C4A5-41F0-A16C-8E01F8344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5C34AFB-70FD-49E9-AE80-959D0B87E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1295400" y="23622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400">
              <a:solidFill>
                <a:srgbClr val="800000"/>
              </a:solidFill>
              <a:latin typeface="Arial" pitchFamily="34" charset="0"/>
            </a:endParaRPr>
          </a:p>
        </p:txBody>
      </p:sp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7620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400" b="1" u="sng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52" name="WordArt 64"/>
          <p:cNvSpPr>
            <a:spLocks noChangeArrowheads="1" noChangeShapeType="1" noTextEdit="1"/>
          </p:cNvSpPr>
          <p:nvPr/>
        </p:nvSpPr>
        <p:spPr bwMode="auto">
          <a:xfrm>
            <a:off x="1295400" y="685800"/>
            <a:ext cx="6477000" cy="12954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MÔN TOÁN  5</a:t>
            </a:r>
          </a:p>
        </p:txBody>
      </p:sp>
      <p:sp>
        <p:nvSpPr>
          <p:cNvPr id="2053" name="Text Box 66"/>
          <p:cNvSpPr txBox="1">
            <a:spLocks noChangeArrowheads="1"/>
          </p:cNvSpPr>
          <p:nvPr/>
        </p:nvSpPr>
        <p:spPr bwMode="auto">
          <a:xfrm>
            <a:off x="914400" y="2667000"/>
            <a:ext cx="792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Tiết 52: Trừ hai số thập phân</a:t>
            </a:r>
          </a:p>
        </p:txBody>
      </p:sp>
      <p:pic>
        <p:nvPicPr>
          <p:cNvPr id="2054" name="Picture 67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" y="2057400"/>
            <a:ext cx="22764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68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4014788"/>
            <a:ext cx="4724400" cy="28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762000" y="1600200"/>
            <a:ext cx="777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solidFill>
                  <a:schemeClr val="tx2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2146300"/>
            <a:ext cx="8610600" cy="2308225"/>
          </a:xfrm>
          <a:prstGeom prst="rect">
            <a:avLst/>
          </a:prstGeom>
          <a:solidFill>
            <a:srgbClr val="0000A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/>
            </a:r>
            <a:br>
              <a:rPr lang="en-US" sz="2400" b="1" i="1">
                <a:solidFill>
                  <a:srgbClr val="FFFF00"/>
                </a:solidFill>
                <a:latin typeface="Arial" pitchFamily="34" charset="0"/>
              </a:rPr>
            </a:br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-Viết số trừ dưới số bị trừ sao cho các chữ số ở cùng một hàng đặt  thẳng cột với nhau.</a:t>
            </a:r>
            <a:br>
              <a:rPr lang="en-US" sz="2400" b="1" i="1">
                <a:solidFill>
                  <a:srgbClr val="FFFF00"/>
                </a:solidFill>
                <a:latin typeface="Arial" pitchFamily="34" charset="0"/>
              </a:rPr>
            </a:br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 Trừ như trừ các số tự nhiên.</a:t>
            </a:r>
            <a:br>
              <a:rPr lang="en-US" sz="2400" b="1" i="1">
                <a:solidFill>
                  <a:srgbClr val="FFFF00"/>
                </a:solidFill>
                <a:latin typeface="Arial" pitchFamily="34" charset="0"/>
              </a:rPr>
            </a:br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 Viết dấu phẩy ở hiệu thẳng cột với các dấu phẩy của số bị trừ và số trừ.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719638"/>
            <a:ext cx="8610600" cy="1570037"/>
          </a:xfrm>
          <a:prstGeom prst="rect">
            <a:avLst/>
          </a:prstGeom>
          <a:solidFill>
            <a:srgbClr val="0000A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9933"/>
                </a:solidFill>
                <a:latin typeface="Arial" pitchFamily="34" charset="0"/>
              </a:rPr>
              <a:t>Chú ý: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Nếu số chữ số ở phần thập phân của số bị trừ ít hơn  số chữ số ở phần thập phân của số trừ, thì ta có thể viết thêm một số thích hợp chữ số 0 vào bên phải phần thập phân của số bị trừ, rồi trừ như trừ các số tự nhiên.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1644650"/>
            <a:ext cx="8610600" cy="830263"/>
          </a:xfrm>
          <a:prstGeom prst="rect">
            <a:avLst/>
          </a:prstGeom>
          <a:solidFill>
            <a:srgbClr val="0000A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  <a:latin typeface="Arial" pitchFamily="34" charset="0"/>
              </a:rPr>
              <a:t> Muốn trừ một số thập phân cho một số thập phân ta làm như sau: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57200" y="-15240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pitchFamily="34" charset="0"/>
              </a:rPr>
              <a:t>                 </a:t>
            </a:r>
            <a:endParaRPr lang="en-US" sz="2400" b="1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                         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09800" y="914400"/>
            <a:ext cx="4038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286000" y="842963"/>
            <a:ext cx="533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  <a:p>
            <a:pPr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457200" y="1143000"/>
            <a:ext cx="2819400" cy="619125"/>
          </a:xfrm>
          <a:prstGeom prst="cloudCallout">
            <a:avLst>
              <a:gd name="adj1" fmla="val -49269"/>
              <a:gd name="adj2" fmla="val 2051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Arial" pitchFamily="34" charset="0"/>
              </a:rPr>
              <a:t>GHI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82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E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6200" y="1219200"/>
            <a:ext cx="236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34,9 – 23,79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47800" y="381000"/>
            <a:ext cx="4724400" cy="4619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rial" pitchFamily="34" charset="0"/>
              </a:rPr>
              <a:t>ĐÚNG GHI Đ, SAI GHI S</a:t>
            </a:r>
          </a:p>
        </p:txBody>
      </p:sp>
      <p:sp>
        <p:nvSpPr>
          <p:cNvPr id="4" name="Flowchart: Connector 3"/>
          <p:cNvSpPr/>
          <p:nvPr/>
        </p:nvSpPr>
        <p:spPr>
          <a:xfrm>
            <a:off x="1066800" y="1981200"/>
            <a:ext cx="762000" cy="7620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a </a:t>
            </a:r>
          </a:p>
        </p:txBody>
      </p:sp>
      <p:sp>
        <p:nvSpPr>
          <p:cNvPr id="5" name="Flowchart: Connector 4"/>
          <p:cNvSpPr/>
          <p:nvPr/>
        </p:nvSpPr>
        <p:spPr>
          <a:xfrm>
            <a:off x="4038600" y="1981200"/>
            <a:ext cx="762000" cy="838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b 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6781800" y="1981200"/>
            <a:ext cx="762000" cy="6858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bg1">
                    <a:lumMod val="95000"/>
                    <a:lumOff val="5000"/>
                  </a:schemeClr>
                </a:solidFill>
              </a:rPr>
              <a:t>c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048000"/>
            <a:ext cx="13716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34,9</a:t>
            </a:r>
            <a:b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</a:b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23,79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90600" y="4038600"/>
            <a:ext cx="990600" cy="1588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9600" y="3200400"/>
            <a:ext cx="609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4114800"/>
            <a:ext cx="1219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11,29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62400" y="3048000"/>
            <a:ext cx="19812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34,9</a:t>
            </a:r>
            <a:r>
              <a:rPr lang="en-US" sz="2800">
                <a:solidFill>
                  <a:schemeClr val="tx1"/>
                </a:solidFill>
                <a:latin typeface="Arial"/>
              </a:rPr>
              <a:t/>
            </a:r>
            <a:br>
              <a:rPr lang="en-US" sz="2800">
                <a:solidFill>
                  <a:schemeClr val="tx1"/>
                </a:solidFill>
                <a:latin typeface="Arial"/>
              </a:rPr>
            </a:b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23,79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10000" y="4038600"/>
            <a:ext cx="1219200" cy="1588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81400" y="3276600"/>
            <a:ext cx="609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62400" y="4038600"/>
            <a:ext cx="1143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11,11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3200" y="2971800"/>
            <a:ext cx="21336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tx1"/>
                </a:solidFill>
                <a:latin typeface="Arial"/>
              </a:rPr>
              <a:t>  </a:t>
            </a: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3</a:t>
            </a:r>
            <a:r>
              <a:rPr lang="en-US" sz="2800">
                <a:solidFill>
                  <a:schemeClr val="tx1"/>
                </a:solidFill>
                <a:latin typeface="Arial"/>
              </a:rPr>
              <a:t> </a:t>
            </a: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4,9</a:t>
            </a:r>
            <a:r>
              <a:rPr lang="en-US" sz="2800">
                <a:solidFill>
                  <a:schemeClr val="tx1"/>
                </a:solidFill>
                <a:latin typeface="Arial"/>
              </a:rPr>
              <a:t/>
            </a:r>
            <a:br>
              <a:rPr lang="en-US" sz="2800">
                <a:solidFill>
                  <a:schemeClr val="tx1"/>
                </a:solidFill>
                <a:latin typeface="Arial"/>
              </a:rPr>
            </a:b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23,7 9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6400800" y="4038600"/>
            <a:ext cx="1371600" cy="1588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172200" y="3200400"/>
            <a:ext cx="381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77000" y="3992563"/>
            <a:ext cx="1371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1">
                    <a:lumMod val="95000"/>
                    <a:lumOff val="5000"/>
                  </a:schemeClr>
                </a:solidFill>
                <a:latin typeface="Arial"/>
              </a:rPr>
              <a:t> 20,7 0</a:t>
            </a:r>
          </a:p>
        </p:txBody>
      </p:sp>
      <p:sp>
        <p:nvSpPr>
          <p:cNvPr id="8" name="Flowchart: Connector 4"/>
          <p:cNvSpPr>
            <a:spLocks noChangeArrowheads="1"/>
          </p:cNvSpPr>
          <p:nvPr/>
        </p:nvSpPr>
        <p:spPr bwMode="auto">
          <a:xfrm>
            <a:off x="4038600" y="1981200"/>
            <a:ext cx="762000" cy="838200"/>
          </a:xfrm>
          <a:prstGeom prst="flowChartConnector">
            <a:avLst/>
          </a:prstGeom>
          <a:solidFill>
            <a:srgbClr val="FF0000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D0D0D"/>
                </a:solidFill>
                <a:latin typeface="Arial" pitchFamily="34" charset="0"/>
              </a:rPr>
              <a:t>Đ </a:t>
            </a:r>
          </a:p>
        </p:txBody>
      </p:sp>
      <p:sp>
        <p:nvSpPr>
          <p:cNvPr id="13" name="Flowchart: Connector 4"/>
          <p:cNvSpPr>
            <a:spLocks noChangeArrowheads="1"/>
          </p:cNvSpPr>
          <p:nvPr/>
        </p:nvSpPr>
        <p:spPr bwMode="auto">
          <a:xfrm>
            <a:off x="6781800" y="1905000"/>
            <a:ext cx="762000" cy="838200"/>
          </a:xfrm>
          <a:prstGeom prst="flowChartConnector">
            <a:avLst/>
          </a:prstGeom>
          <a:solidFill>
            <a:srgbClr val="FFCC00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D0D0D"/>
                </a:solidFill>
                <a:latin typeface="Arial" pitchFamily="34" charset="0"/>
              </a:rPr>
              <a:t>S </a:t>
            </a:r>
          </a:p>
        </p:txBody>
      </p:sp>
      <p:sp>
        <p:nvSpPr>
          <p:cNvPr id="18" name="Flowchart: Connector 4"/>
          <p:cNvSpPr>
            <a:spLocks noChangeArrowheads="1"/>
          </p:cNvSpPr>
          <p:nvPr/>
        </p:nvSpPr>
        <p:spPr bwMode="auto">
          <a:xfrm>
            <a:off x="1066800" y="1981200"/>
            <a:ext cx="762000" cy="838200"/>
          </a:xfrm>
          <a:prstGeom prst="flowChartConnector">
            <a:avLst/>
          </a:prstGeom>
          <a:solidFill>
            <a:srgbClr val="FFCC00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0D0D0D"/>
                </a:solidFill>
                <a:latin typeface="Arial" pitchFamily="34" charset="0"/>
              </a:rPr>
              <a:t>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/>
      <p:bldP spid="10" grpId="0"/>
      <p:bldP spid="11" grpId="0"/>
      <p:bldP spid="12" grpId="0"/>
      <p:bldP spid="15" grpId="0"/>
      <p:bldP spid="16" grpId="0"/>
      <p:bldP spid="17" grpId="0"/>
      <p:bldP spid="25" grpId="0"/>
      <p:bldP spid="26" grpId="0"/>
      <p:bldP spid="8" grpId="0" animBg="1"/>
      <p:bldP spid="13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762000" y="1600200"/>
            <a:ext cx="777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0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609600" y="20875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Bài tập</a:t>
            </a:r>
          </a:p>
        </p:txBody>
      </p:sp>
      <p:sp>
        <p:nvSpPr>
          <p:cNvPr id="4" name="Flowchart: Connector 3"/>
          <p:cNvSpPr/>
          <p:nvPr/>
        </p:nvSpPr>
        <p:spPr>
          <a:xfrm>
            <a:off x="609600" y="2713038"/>
            <a:ext cx="381000" cy="33496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1143000" y="2620963"/>
            <a:ext cx="1828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2000">
                <a:solidFill>
                  <a:schemeClr val="tx1"/>
                </a:solidFill>
                <a:latin typeface="Arial" pitchFamily="34" charset="0"/>
              </a:rPr>
            </a:br>
            <a:endParaRPr lang="en-US" sz="2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9163" y="4122738"/>
            <a:ext cx="1171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53,6</a:t>
            </a:r>
          </a:p>
        </p:txBody>
      </p:sp>
      <p:sp>
        <p:nvSpPr>
          <p:cNvPr id="13319" name="TextBox 14"/>
          <p:cNvSpPr txBox="1">
            <a:spLocks noChangeArrowheads="1"/>
          </p:cNvSpPr>
          <p:nvPr/>
        </p:nvSpPr>
        <p:spPr bwMode="auto">
          <a:xfrm>
            <a:off x="1219200" y="2544763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Tính: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00400" y="41148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3,45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86600" y="4068763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3,813</a:t>
            </a:r>
          </a:p>
        </p:txBody>
      </p:sp>
      <p:sp>
        <p:nvSpPr>
          <p:cNvPr id="13322" name="TextBox 2"/>
          <p:cNvSpPr txBox="1">
            <a:spLocks noChangeArrowheads="1"/>
          </p:cNvSpPr>
          <p:nvPr/>
        </p:nvSpPr>
        <p:spPr bwMode="auto">
          <a:xfrm>
            <a:off x="609600" y="2087563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Bài tập</a:t>
            </a:r>
          </a:p>
        </p:txBody>
      </p:sp>
      <p:sp>
        <p:nvSpPr>
          <p:cNvPr id="13323" name="TextBox 14"/>
          <p:cNvSpPr txBox="1">
            <a:spLocks noChangeArrowheads="1"/>
          </p:cNvSpPr>
          <p:nvPr/>
        </p:nvSpPr>
        <p:spPr bwMode="auto">
          <a:xfrm>
            <a:off x="1219200" y="2544763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Tính:</a:t>
            </a:r>
          </a:p>
        </p:txBody>
      </p:sp>
      <p:sp>
        <p:nvSpPr>
          <p:cNvPr id="13324" name="Text Box 23"/>
          <p:cNvSpPr txBox="1">
            <a:spLocks noChangeArrowheads="1"/>
          </p:cNvSpPr>
          <p:nvPr/>
        </p:nvSpPr>
        <p:spPr bwMode="auto">
          <a:xfrm>
            <a:off x="1066800" y="220663"/>
            <a:ext cx="579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3325" name="Text Box 24"/>
          <p:cNvSpPr txBox="1">
            <a:spLocks noChangeArrowheads="1"/>
          </p:cNvSpPr>
          <p:nvPr/>
        </p:nvSpPr>
        <p:spPr bwMode="auto">
          <a:xfrm>
            <a:off x="914400" y="0"/>
            <a:ext cx="7315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</p:txBody>
      </p:sp>
      <p:sp>
        <p:nvSpPr>
          <p:cNvPr id="13326" name="Text Box 25"/>
          <p:cNvSpPr txBox="1">
            <a:spLocks noChangeArrowheads="1"/>
          </p:cNvSpPr>
          <p:nvPr/>
        </p:nvSpPr>
        <p:spPr bwMode="auto">
          <a:xfrm>
            <a:off x="1447800" y="990600"/>
            <a:ext cx="5791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</a:t>
            </a:r>
            <a:r>
              <a:rPr lang="en-US" sz="24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  <a:p>
            <a:endParaRPr lang="en-US" sz="2400">
              <a:solidFill>
                <a:srgbClr val="FFFF99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3327" name="TextBox 4"/>
          <p:cNvSpPr txBox="1">
            <a:spLocks noChangeArrowheads="1"/>
          </p:cNvSpPr>
          <p:nvPr/>
        </p:nvSpPr>
        <p:spPr bwMode="auto">
          <a:xfrm>
            <a:off x="76200" y="2697163"/>
            <a:ext cx="1828800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20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78,2              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24,6</a:t>
            </a:r>
          </a:p>
        </p:txBody>
      </p:sp>
      <p:sp>
        <p:nvSpPr>
          <p:cNvPr id="13328" name="TextBox 9"/>
          <p:cNvSpPr txBox="1">
            <a:spLocks noChangeArrowheads="1"/>
          </p:cNvSpPr>
          <p:nvPr/>
        </p:nvSpPr>
        <p:spPr bwMode="auto">
          <a:xfrm>
            <a:off x="2286000" y="3048000"/>
            <a:ext cx="236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5,12 </a:t>
            </a:r>
          </a:p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1,67           </a:t>
            </a:r>
          </a:p>
        </p:txBody>
      </p:sp>
      <p:sp>
        <p:nvSpPr>
          <p:cNvPr id="13329" name="TextBox 10"/>
          <p:cNvSpPr txBox="1">
            <a:spLocks noChangeArrowheads="1"/>
          </p:cNvSpPr>
          <p:nvPr/>
        </p:nvSpPr>
        <p:spPr bwMode="auto">
          <a:xfrm>
            <a:off x="2971800" y="3162300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200400" y="4152900"/>
            <a:ext cx="1143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1" name="TextBox 13"/>
          <p:cNvSpPr txBox="1">
            <a:spLocks noChangeArrowheads="1"/>
          </p:cNvSpPr>
          <p:nvPr/>
        </p:nvSpPr>
        <p:spPr bwMode="auto">
          <a:xfrm>
            <a:off x="6153150" y="3048000"/>
            <a:ext cx="2895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4,36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0,547</a:t>
            </a:r>
          </a:p>
        </p:txBody>
      </p:sp>
      <p:sp>
        <p:nvSpPr>
          <p:cNvPr id="13332" name="TextBox 14"/>
          <p:cNvSpPr txBox="1">
            <a:spLocks noChangeArrowheads="1"/>
          </p:cNvSpPr>
          <p:nvPr/>
        </p:nvSpPr>
        <p:spPr bwMode="auto">
          <a:xfrm>
            <a:off x="6910388" y="3160713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7219950" y="4110038"/>
            <a:ext cx="1085850" cy="4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4" name="TextBox 5"/>
          <p:cNvSpPr txBox="1">
            <a:spLocks noChangeArrowheads="1"/>
          </p:cNvSpPr>
          <p:nvPr/>
        </p:nvSpPr>
        <p:spPr bwMode="auto">
          <a:xfrm>
            <a:off x="685800" y="30861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4191000"/>
            <a:ext cx="10668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5186363" y="4092575"/>
            <a:ext cx="1519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36,107</a:t>
            </a:r>
          </a:p>
        </p:txBody>
      </p:sp>
      <p:sp>
        <p:nvSpPr>
          <p:cNvPr id="13337" name="TextBox 4"/>
          <p:cNvSpPr txBox="1">
            <a:spLocks noChangeArrowheads="1"/>
          </p:cNvSpPr>
          <p:nvPr/>
        </p:nvSpPr>
        <p:spPr bwMode="auto">
          <a:xfrm>
            <a:off x="4343400" y="2667000"/>
            <a:ext cx="2286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20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60,203              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24,096</a:t>
            </a:r>
          </a:p>
        </p:txBody>
      </p:sp>
      <p:sp>
        <p:nvSpPr>
          <p:cNvPr id="13338" name="TextBox 5"/>
          <p:cNvSpPr txBox="1">
            <a:spLocks noChangeArrowheads="1"/>
          </p:cNvSpPr>
          <p:nvPr/>
        </p:nvSpPr>
        <p:spPr bwMode="auto">
          <a:xfrm>
            <a:off x="4724400" y="31242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10" name="Straight Connector 7"/>
          <p:cNvCxnSpPr/>
          <p:nvPr/>
        </p:nvCxnSpPr>
        <p:spPr>
          <a:xfrm>
            <a:off x="5181600" y="4114800"/>
            <a:ext cx="1371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9"/>
          <p:cNvSpPr>
            <a:spLocks noChangeArrowheads="1"/>
          </p:cNvSpPr>
          <p:nvPr/>
        </p:nvSpPr>
        <p:spPr bwMode="auto">
          <a:xfrm>
            <a:off x="2514600" y="3352800"/>
            <a:ext cx="38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3276600" y="42672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Rectangle 22"/>
          <p:cNvSpPr>
            <a:spLocks noChangeArrowheads="1"/>
          </p:cNvSpPr>
          <p:nvPr/>
        </p:nvSpPr>
        <p:spPr bwMode="auto">
          <a:xfrm>
            <a:off x="3048000" y="4267200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1" name="Rectangle 26"/>
          <p:cNvSpPr>
            <a:spLocks noChangeArrowheads="1"/>
          </p:cNvSpPr>
          <p:nvPr/>
        </p:nvSpPr>
        <p:spPr bwMode="auto">
          <a:xfrm>
            <a:off x="2743200" y="3810000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2" name="Rectangle 28"/>
          <p:cNvSpPr>
            <a:spLocks noChangeArrowheads="1"/>
          </p:cNvSpPr>
          <p:nvPr/>
        </p:nvSpPr>
        <p:spPr bwMode="auto">
          <a:xfrm>
            <a:off x="4724400" y="3505200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3" name="Rectangle 33"/>
          <p:cNvSpPr>
            <a:spLocks noChangeArrowheads="1"/>
          </p:cNvSpPr>
          <p:nvPr/>
        </p:nvSpPr>
        <p:spPr bwMode="auto">
          <a:xfrm>
            <a:off x="1828800" y="5638800"/>
            <a:ext cx="373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2800" b="1">
              <a:solidFill>
                <a:srgbClr val="FFCC00"/>
              </a:solidFill>
              <a:latin typeface="Arial" pitchFamily="34" charset="0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609600" y="1843088"/>
            <a:ext cx="6096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345" name="TextBox 8"/>
          <p:cNvSpPr txBox="1">
            <a:spLocks noChangeArrowheads="1"/>
          </p:cNvSpPr>
          <p:nvPr/>
        </p:nvSpPr>
        <p:spPr bwMode="auto">
          <a:xfrm>
            <a:off x="1371600" y="1843088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Đặt tính rồi tính:</a:t>
            </a:r>
            <a:endParaRPr 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651125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84,5 </a:t>
            </a:r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–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21,7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52800" y="2651125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9,28 – 3,645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71600" y="3687763"/>
            <a:ext cx="990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84,5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21,7</a:t>
            </a:r>
            <a:endParaRPr lang="en-US" sz="24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66800" y="3840163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  <a:endParaRPr lang="en-US" sz="400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143000" y="4678363"/>
            <a:ext cx="12192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71600" y="46783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62,8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57600" y="3657600"/>
            <a:ext cx="1676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9,28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3,645</a:t>
            </a:r>
            <a:endParaRPr 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1400" y="38100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0" y="4648200"/>
            <a:ext cx="12192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10000" y="4602163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5,635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248400" y="2651125"/>
            <a:ext cx="2209800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itchFamily="34" charset="0"/>
              </a:rPr>
              <a:t>  57 – 4,25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53200" y="361315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57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705600" y="39925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4,25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324600" y="3886200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324600" y="4602163"/>
            <a:ext cx="13208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934200" y="35814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,00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477000" y="45720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52,75</a:t>
            </a:r>
          </a:p>
        </p:txBody>
      </p:sp>
      <p:sp>
        <p:nvSpPr>
          <p:cNvPr id="2" name="TextBox 29"/>
          <p:cNvSpPr txBox="1">
            <a:spLocks noChangeArrowheads="1"/>
          </p:cNvSpPr>
          <p:nvPr/>
        </p:nvSpPr>
        <p:spPr bwMode="auto">
          <a:xfrm>
            <a:off x="4495800" y="36576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0</a:t>
            </a:r>
          </a:p>
        </p:txBody>
      </p:sp>
      <p:sp>
        <p:nvSpPr>
          <p:cNvPr id="14364" name="Rectangle 65"/>
          <p:cNvSpPr>
            <a:spLocks noChangeArrowheads="1"/>
          </p:cNvSpPr>
          <p:nvPr/>
        </p:nvSpPr>
        <p:spPr bwMode="auto">
          <a:xfrm>
            <a:off x="1066800" y="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4365" name="Rectangle 66"/>
          <p:cNvSpPr>
            <a:spLocks noChangeArrowheads="1"/>
          </p:cNvSpPr>
          <p:nvPr/>
        </p:nvSpPr>
        <p:spPr bwMode="auto">
          <a:xfrm>
            <a:off x="2133600" y="9906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7" grpId="0"/>
      <p:bldP spid="18" grpId="0"/>
      <p:bldP spid="21" grpId="0"/>
      <p:bldP spid="24" grpId="0" animBg="1"/>
      <p:bldP spid="25" grpId="0"/>
      <p:bldP spid="26" grpId="0"/>
      <p:bldP spid="27" grpId="0"/>
      <p:bldP spid="30" grpId="0"/>
      <p:bldP spid="3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533400" y="1524000"/>
            <a:ext cx="4572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bg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9200" y="1371600"/>
            <a:ext cx="7543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Một thùng đựng 17,65 </a:t>
            </a:r>
            <a:r>
              <a:rPr lang="en-US" sz="28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dầu. Người ta lấy ở thùng ra 3,5 </a:t>
            </a:r>
            <a:r>
              <a:rPr lang="en-US" sz="2800" i="1">
                <a:solidFill>
                  <a:schemeClr val="tx1"/>
                </a:solidFill>
                <a:latin typeface="Arial" pitchFamily="34" charset="0"/>
              </a:rPr>
              <a:t>l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dầu, sau đó lại lấy ra 2,75 </a:t>
            </a:r>
            <a:r>
              <a:rPr lang="en-US" sz="2800" i="1">
                <a:solidFill>
                  <a:schemeClr val="tx1"/>
                </a:solidFill>
                <a:latin typeface="Arial" pitchFamily="34" charset="0"/>
              </a:rPr>
              <a:t>l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nữa. Hỏi trong thùng còn bao nhiêu </a:t>
            </a:r>
            <a:r>
              <a:rPr lang="en-US" sz="28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dầu?</a:t>
            </a:r>
          </a:p>
        </p:txBody>
      </p:sp>
      <p:sp>
        <p:nvSpPr>
          <p:cNvPr id="15364" name="Rectangle 18"/>
          <p:cNvSpPr>
            <a:spLocks noChangeArrowheads="1"/>
          </p:cNvSpPr>
          <p:nvPr/>
        </p:nvSpPr>
        <p:spPr bwMode="auto">
          <a:xfrm>
            <a:off x="2590800" y="9144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</p:txBody>
      </p:sp>
      <p:sp>
        <p:nvSpPr>
          <p:cNvPr id="15365" name="Rectangle 20"/>
          <p:cNvSpPr>
            <a:spLocks noChangeArrowheads="1"/>
          </p:cNvSpPr>
          <p:nvPr/>
        </p:nvSpPr>
        <p:spPr bwMode="auto">
          <a:xfrm>
            <a:off x="1905000" y="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1371600" y="33528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66"/>
                </a:solidFill>
                <a:latin typeface="Arial" pitchFamily="34" charset="0"/>
              </a:rPr>
              <a:t>Tóm tắt: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048000" y="3427413"/>
            <a:ext cx="5715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Thùng dầu có: 17,65 l dầu</a:t>
            </a:r>
          </a:p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Lần đầu lấy: 3,5 </a:t>
            </a:r>
            <a:r>
              <a:rPr lang="en-US" sz="2400" i="1">
                <a:solidFill>
                  <a:schemeClr val="tx1"/>
                </a:solidFill>
                <a:latin typeface="Arial" pitchFamily="34" charset="0"/>
              </a:rPr>
              <a:t>l</a:t>
            </a:r>
          </a:p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Lần sau lấy: 2,75 </a:t>
            </a:r>
            <a:r>
              <a:rPr lang="en-US" sz="2400" i="1">
                <a:solidFill>
                  <a:schemeClr val="tx1"/>
                </a:solidFill>
                <a:latin typeface="Arial" pitchFamily="34" charset="0"/>
              </a:rPr>
              <a:t>l</a:t>
            </a:r>
          </a:p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Trong thùng còn lại …. lít dầu?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2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1676400" y="228600"/>
            <a:ext cx="594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</a:t>
            </a:r>
          </a:p>
          <a:p>
            <a:pPr algn="ctr"/>
            <a:r>
              <a:rPr lang="en-US" sz="2000" b="1" u="sng">
                <a:solidFill>
                  <a:schemeClr val="tx1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286000" y="11430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381000" y="3657600"/>
            <a:ext cx="4572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Cách 1: </a:t>
            </a:r>
            <a:r>
              <a:rPr lang="en-US" sz="2000" u="sng">
                <a:solidFill>
                  <a:schemeClr val="tx1"/>
                </a:solidFill>
                <a:latin typeface="Arial" pitchFamily="34" charset="0"/>
              </a:rPr>
              <a:t>Bài giải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Số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 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dầu còn lại sau khi lấy ra 3,5 l dầu là : 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17,65 – 3,5 = 14,15 (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Số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dầu còn lại trong thùng là: 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14,15 – 2,75 = 11, 40 (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 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  Đáp số :     11, 40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4953000" y="3736975"/>
            <a:ext cx="426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Cách 2 :  </a:t>
            </a:r>
            <a:r>
              <a:rPr lang="en-US" sz="2000" u="sng">
                <a:solidFill>
                  <a:schemeClr val="tx1"/>
                </a:solidFill>
                <a:latin typeface="Arial" pitchFamily="34" charset="0"/>
              </a:rPr>
              <a:t>Bài giải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Số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dầu lấy ra tất cả là :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3,5  +  2,75  = 6,25 (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Số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 l 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dầu còn lại trong thùng là 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17,65  -  6,25  = 11,40 (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   Đáp số : 11,40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2362200" y="1752600"/>
            <a:ext cx="5715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Thùng dầu có: 17,65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Lần đầu lấy: 3,5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Lần sau lấy: 2,75 </a:t>
            </a:r>
            <a:r>
              <a:rPr lang="en-US" sz="2000" i="1">
                <a:solidFill>
                  <a:schemeClr val="tx1"/>
                </a:solidFill>
                <a:latin typeface="Arial" pitchFamily="34" charset="0"/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Trong thùng còn lại …. lít dầu?</a:t>
            </a:r>
          </a:p>
        </p:txBody>
      </p:sp>
      <p:sp>
        <p:nvSpPr>
          <p:cNvPr id="4" name="Flowchart: Connector 3"/>
          <p:cNvSpPr/>
          <p:nvPr/>
        </p:nvSpPr>
        <p:spPr>
          <a:xfrm>
            <a:off x="457200" y="1752600"/>
            <a:ext cx="4572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bg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1066800" y="1752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Tóm tắt:</a:t>
            </a:r>
            <a:r>
              <a:rPr lang="en-US" sz="1600">
                <a:latin typeface="Arial" pitchFamily="34" charset="0"/>
              </a:rPr>
              <a:t> 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609600" y="6248400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</a:t>
            </a:r>
            <a:r>
              <a:rPr lang="en-US" sz="2800">
                <a:latin typeface="Arial" pitchFamily="34" charset="0"/>
              </a:rPr>
              <a:t>a – b – c 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5257800" y="6248400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</a:t>
            </a:r>
            <a:r>
              <a:rPr lang="en-US" sz="2800">
                <a:latin typeface="Arial" pitchFamily="34" charset="0"/>
              </a:rPr>
              <a:t>a – ( b + c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  <p:bldP spid="66567" grpId="0"/>
      <p:bldP spid="66572" grpId="0"/>
      <p:bldP spid="665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762000" y="1600200"/>
            <a:ext cx="777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0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609600" y="1143000"/>
            <a:ext cx="381000" cy="3048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rgbClr val="002060"/>
                </a:solidFill>
              </a:rPr>
              <a:t>1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905000" y="2514600"/>
            <a:ext cx="10668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TextBox 9"/>
          <p:cNvSpPr txBox="1">
            <a:spLocks noChangeArrowheads="1"/>
          </p:cNvSpPr>
          <p:nvPr/>
        </p:nvSpPr>
        <p:spPr bwMode="auto">
          <a:xfrm>
            <a:off x="2590800" y="1524000"/>
            <a:ext cx="236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5,12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1,67</a:t>
            </a:r>
          </a:p>
        </p:txBody>
      </p:sp>
      <p:sp>
        <p:nvSpPr>
          <p:cNvPr id="17414" name="TextBox 10"/>
          <p:cNvSpPr txBox="1">
            <a:spLocks noChangeArrowheads="1"/>
          </p:cNvSpPr>
          <p:nvPr/>
        </p:nvSpPr>
        <p:spPr bwMode="auto">
          <a:xfrm>
            <a:off x="3429000" y="1646238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352800" y="2514600"/>
            <a:ext cx="1143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6" name="TextBox 13"/>
          <p:cNvSpPr txBox="1">
            <a:spLocks noChangeArrowheads="1"/>
          </p:cNvSpPr>
          <p:nvPr/>
        </p:nvSpPr>
        <p:spPr bwMode="auto">
          <a:xfrm>
            <a:off x="3886200" y="1477963"/>
            <a:ext cx="2895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60,203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19,096</a:t>
            </a:r>
          </a:p>
        </p:txBody>
      </p:sp>
      <p:sp>
        <p:nvSpPr>
          <p:cNvPr id="17417" name="TextBox 14"/>
          <p:cNvSpPr txBox="1">
            <a:spLocks noChangeArrowheads="1"/>
          </p:cNvSpPr>
          <p:nvPr/>
        </p:nvSpPr>
        <p:spPr bwMode="auto">
          <a:xfrm>
            <a:off x="4724400" y="1566863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724400" y="2514600"/>
            <a:ext cx="1524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9" name="TextBox 13"/>
          <p:cNvSpPr txBox="1">
            <a:spLocks noChangeArrowheads="1"/>
          </p:cNvSpPr>
          <p:nvPr/>
        </p:nvSpPr>
        <p:spPr bwMode="auto">
          <a:xfrm>
            <a:off x="1981200" y="25447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53,6</a:t>
            </a:r>
          </a:p>
        </p:txBody>
      </p:sp>
      <p:sp>
        <p:nvSpPr>
          <p:cNvPr id="17420" name="TextBox 15"/>
          <p:cNvSpPr txBox="1">
            <a:spLocks noChangeArrowheads="1"/>
          </p:cNvSpPr>
          <p:nvPr/>
        </p:nvSpPr>
        <p:spPr bwMode="auto">
          <a:xfrm>
            <a:off x="3581400" y="2514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3,45</a:t>
            </a:r>
          </a:p>
        </p:txBody>
      </p:sp>
      <p:sp>
        <p:nvSpPr>
          <p:cNvPr id="17421" name="TextBox 17"/>
          <p:cNvSpPr txBox="1">
            <a:spLocks noChangeArrowheads="1"/>
          </p:cNvSpPr>
          <p:nvPr/>
        </p:nvSpPr>
        <p:spPr bwMode="auto">
          <a:xfrm>
            <a:off x="4800600" y="2514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36,107</a:t>
            </a:r>
          </a:p>
        </p:txBody>
      </p:sp>
      <p:sp>
        <p:nvSpPr>
          <p:cNvPr id="17422" name="TextBox 2"/>
          <p:cNvSpPr txBox="1">
            <a:spLocks noChangeArrowheads="1"/>
          </p:cNvSpPr>
          <p:nvPr/>
        </p:nvSpPr>
        <p:spPr bwMode="auto">
          <a:xfrm>
            <a:off x="609600" y="7620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Bài tập</a:t>
            </a:r>
          </a:p>
        </p:txBody>
      </p:sp>
      <p:sp>
        <p:nvSpPr>
          <p:cNvPr id="17423" name="TextBox 4"/>
          <p:cNvSpPr txBox="1">
            <a:spLocks noChangeArrowheads="1"/>
          </p:cNvSpPr>
          <p:nvPr/>
        </p:nvSpPr>
        <p:spPr bwMode="auto">
          <a:xfrm>
            <a:off x="1066800" y="1143000"/>
            <a:ext cx="18288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20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      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78,2              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24,6</a:t>
            </a:r>
          </a:p>
        </p:txBody>
      </p:sp>
      <p:sp>
        <p:nvSpPr>
          <p:cNvPr id="17424" name="TextBox 5"/>
          <p:cNvSpPr txBox="1">
            <a:spLocks noChangeArrowheads="1"/>
          </p:cNvSpPr>
          <p:nvPr/>
        </p:nvSpPr>
        <p:spPr bwMode="auto">
          <a:xfrm>
            <a:off x="1752600" y="16002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sp>
        <p:nvSpPr>
          <p:cNvPr id="17425" name="TextBox 14"/>
          <p:cNvSpPr txBox="1">
            <a:spLocks noChangeArrowheads="1"/>
          </p:cNvSpPr>
          <p:nvPr/>
        </p:nvSpPr>
        <p:spPr bwMode="auto">
          <a:xfrm>
            <a:off x="1219200" y="10668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Tính:</a:t>
            </a:r>
          </a:p>
        </p:txBody>
      </p:sp>
      <p:sp>
        <p:nvSpPr>
          <p:cNvPr id="17426" name="Text Box 23"/>
          <p:cNvSpPr txBox="1">
            <a:spLocks noChangeArrowheads="1"/>
          </p:cNvSpPr>
          <p:nvPr/>
        </p:nvSpPr>
        <p:spPr bwMode="auto">
          <a:xfrm>
            <a:off x="1066800" y="220663"/>
            <a:ext cx="5791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7427" name="Text Box 24"/>
          <p:cNvSpPr txBox="1">
            <a:spLocks noChangeArrowheads="1"/>
          </p:cNvSpPr>
          <p:nvPr/>
        </p:nvSpPr>
        <p:spPr bwMode="auto">
          <a:xfrm>
            <a:off x="762000" y="-161925"/>
            <a:ext cx="7315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u="sng">
                <a:solidFill>
                  <a:schemeClr val="tx1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2400" u="sng">
              <a:latin typeface="Arial" pitchFamily="34" charset="0"/>
            </a:endParaRPr>
          </a:p>
        </p:txBody>
      </p:sp>
      <p:sp>
        <p:nvSpPr>
          <p:cNvPr id="17428" name="Text Box 25"/>
          <p:cNvSpPr txBox="1">
            <a:spLocks noChangeArrowheads="1"/>
          </p:cNvSpPr>
          <p:nvPr/>
        </p:nvSpPr>
        <p:spPr bwMode="auto">
          <a:xfrm>
            <a:off x="1371600" y="762000"/>
            <a:ext cx="5791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latin typeface="Arial" pitchFamily="34" charset="0"/>
              </a:rPr>
              <a:t>              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TRỪ HAI SỐ THẬP PHÂN</a:t>
            </a:r>
          </a:p>
          <a:p>
            <a:endParaRPr lang="en-US" sz="2400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600">
              <a:latin typeface="Arial" pitchFamily="34" charset="0"/>
            </a:endParaRPr>
          </a:p>
        </p:txBody>
      </p:sp>
      <p:sp>
        <p:nvSpPr>
          <p:cNvPr id="17429" name="Text Box 26"/>
          <p:cNvSpPr txBox="1">
            <a:spLocks noChangeArrowheads="1"/>
          </p:cNvSpPr>
          <p:nvPr/>
        </p:nvSpPr>
        <p:spPr bwMode="auto">
          <a:xfrm>
            <a:off x="1203325" y="3390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7430" name="TextBox 16"/>
          <p:cNvSpPr txBox="1">
            <a:spLocks noChangeArrowheads="1"/>
          </p:cNvSpPr>
          <p:nvPr/>
        </p:nvSpPr>
        <p:spPr bwMode="auto">
          <a:xfrm>
            <a:off x="3581400" y="3886200"/>
            <a:ext cx="1752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  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9,28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3,645</a:t>
            </a:r>
            <a:endParaRPr 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31" name="TextBox 17"/>
          <p:cNvSpPr txBox="1">
            <a:spLocks noChangeArrowheads="1"/>
          </p:cNvSpPr>
          <p:nvPr/>
        </p:nvSpPr>
        <p:spPr bwMode="auto">
          <a:xfrm>
            <a:off x="3581400" y="4062413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0" y="5029200"/>
            <a:ext cx="12192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3" name="TextBox 20"/>
          <p:cNvSpPr txBox="1">
            <a:spLocks noChangeArrowheads="1"/>
          </p:cNvSpPr>
          <p:nvPr/>
        </p:nvSpPr>
        <p:spPr bwMode="auto">
          <a:xfrm>
            <a:off x="3886200" y="50292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5,635</a:t>
            </a:r>
          </a:p>
        </p:txBody>
      </p:sp>
      <p:sp>
        <p:nvSpPr>
          <p:cNvPr id="17434" name="TextBox 26"/>
          <p:cNvSpPr txBox="1">
            <a:spLocks noChangeArrowheads="1"/>
          </p:cNvSpPr>
          <p:nvPr/>
        </p:nvSpPr>
        <p:spPr bwMode="auto">
          <a:xfrm>
            <a:off x="6248400" y="403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sp>
        <p:nvSpPr>
          <p:cNvPr id="17435" name="TextBox 29"/>
          <p:cNvSpPr txBox="1">
            <a:spLocks noChangeArrowheads="1"/>
          </p:cNvSpPr>
          <p:nvPr/>
        </p:nvSpPr>
        <p:spPr bwMode="auto">
          <a:xfrm>
            <a:off x="7010400" y="38862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,00</a:t>
            </a:r>
          </a:p>
        </p:txBody>
      </p:sp>
      <p:sp>
        <p:nvSpPr>
          <p:cNvPr id="17436" name="TextBox 33"/>
          <p:cNvSpPr txBox="1">
            <a:spLocks noChangeArrowheads="1"/>
          </p:cNvSpPr>
          <p:nvPr/>
        </p:nvSpPr>
        <p:spPr bwMode="auto">
          <a:xfrm>
            <a:off x="6553200" y="38862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57</a:t>
            </a:r>
          </a:p>
        </p:txBody>
      </p:sp>
      <p:sp>
        <p:nvSpPr>
          <p:cNvPr id="6" name="Flowchart: Connector 7"/>
          <p:cNvSpPr/>
          <p:nvPr/>
        </p:nvSpPr>
        <p:spPr>
          <a:xfrm>
            <a:off x="609600" y="3078163"/>
            <a:ext cx="6096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438" name="TextBox 8"/>
          <p:cNvSpPr txBox="1">
            <a:spLocks noChangeArrowheads="1"/>
          </p:cNvSpPr>
          <p:nvPr/>
        </p:nvSpPr>
        <p:spPr bwMode="auto">
          <a:xfrm>
            <a:off x="1371600" y="3078163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Đặt tính rồi tính:</a:t>
            </a:r>
            <a:endParaRPr 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39" name="TextBox 9"/>
          <p:cNvSpPr txBox="1">
            <a:spLocks noChangeArrowheads="1"/>
          </p:cNvSpPr>
          <p:nvPr/>
        </p:nvSpPr>
        <p:spPr bwMode="auto">
          <a:xfrm>
            <a:off x="762000" y="34290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84,5 – 21,7</a:t>
            </a:r>
          </a:p>
        </p:txBody>
      </p:sp>
      <p:sp>
        <p:nvSpPr>
          <p:cNvPr id="17440" name="TextBox 10"/>
          <p:cNvSpPr txBox="1">
            <a:spLocks noChangeArrowheads="1"/>
          </p:cNvSpPr>
          <p:nvPr/>
        </p:nvSpPr>
        <p:spPr bwMode="auto">
          <a:xfrm>
            <a:off x="3352800" y="34290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9,28 – 3,645</a:t>
            </a:r>
          </a:p>
        </p:txBody>
      </p:sp>
      <p:sp>
        <p:nvSpPr>
          <p:cNvPr id="17441" name="TextBox 11"/>
          <p:cNvSpPr txBox="1">
            <a:spLocks noChangeArrowheads="1"/>
          </p:cNvSpPr>
          <p:nvPr/>
        </p:nvSpPr>
        <p:spPr bwMode="auto">
          <a:xfrm>
            <a:off x="1371600" y="3886200"/>
            <a:ext cx="99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84,5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21,7</a:t>
            </a:r>
            <a:endParaRPr lang="en-US" sz="24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42" name="TextBox 12"/>
          <p:cNvSpPr txBox="1">
            <a:spLocks noChangeArrowheads="1"/>
          </p:cNvSpPr>
          <p:nvPr/>
        </p:nvSpPr>
        <p:spPr bwMode="auto">
          <a:xfrm>
            <a:off x="1066800" y="403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-</a:t>
            </a:r>
            <a:endParaRPr lang="en-US" sz="400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19" name="Straight Connector 14"/>
          <p:cNvCxnSpPr/>
          <p:nvPr/>
        </p:nvCxnSpPr>
        <p:spPr>
          <a:xfrm>
            <a:off x="1219200" y="5105400"/>
            <a:ext cx="12192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4" name="TextBox 15"/>
          <p:cNvSpPr txBox="1">
            <a:spLocks noChangeArrowheads="1"/>
          </p:cNvSpPr>
          <p:nvPr/>
        </p:nvSpPr>
        <p:spPr bwMode="auto">
          <a:xfrm>
            <a:off x="1371600" y="50292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62,8</a:t>
            </a:r>
          </a:p>
        </p:txBody>
      </p:sp>
      <p:sp>
        <p:nvSpPr>
          <p:cNvPr id="17445" name="TextBox 23"/>
          <p:cNvSpPr txBox="1">
            <a:spLocks noChangeArrowheads="1"/>
          </p:cNvSpPr>
          <p:nvPr/>
        </p:nvSpPr>
        <p:spPr bwMode="auto">
          <a:xfrm>
            <a:off x="6172200" y="34290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57 – 4,25</a:t>
            </a:r>
          </a:p>
        </p:txBody>
      </p:sp>
      <p:sp>
        <p:nvSpPr>
          <p:cNvPr id="17446" name="TextBox 25"/>
          <p:cNvSpPr txBox="1">
            <a:spLocks noChangeArrowheads="1"/>
          </p:cNvSpPr>
          <p:nvPr/>
        </p:nvSpPr>
        <p:spPr bwMode="auto">
          <a:xfrm>
            <a:off x="6781800" y="43735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4,25</a:t>
            </a:r>
          </a:p>
        </p:txBody>
      </p:sp>
      <p:sp>
        <p:nvSpPr>
          <p:cNvPr id="17447" name="TextBox 33"/>
          <p:cNvSpPr txBox="1">
            <a:spLocks noChangeArrowheads="1"/>
          </p:cNvSpPr>
          <p:nvPr/>
        </p:nvSpPr>
        <p:spPr bwMode="auto">
          <a:xfrm>
            <a:off x="6553200" y="5059363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52,75</a:t>
            </a:r>
          </a:p>
        </p:txBody>
      </p:sp>
      <p:cxnSp>
        <p:nvCxnSpPr>
          <p:cNvPr id="25" name="Straight Connector 19"/>
          <p:cNvCxnSpPr/>
          <p:nvPr/>
        </p:nvCxnSpPr>
        <p:spPr>
          <a:xfrm>
            <a:off x="6629400" y="4953000"/>
            <a:ext cx="12192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Connector 3"/>
          <p:cNvSpPr/>
          <p:nvPr/>
        </p:nvSpPr>
        <p:spPr>
          <a:xfrm>
            <a:off x="609600" y="5181600"/>
            <a:ext cx="493713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solidFill>
                  <a:srgbClr val="0D0D0D"/>
                </a:solidFill>
              </a:rPr>
              <a:t>3</a:t>
            </a:r>
          </a:p>
        </p:txBody>
      </p:sp>
      <p:sp>
        <p:nvSpPr>
          <p:cNvPr id="17450" name="TextBox 4"/>
          <p:cNvSpPr txBox="1">
            <a:spLocks noChangeArrowheads="1"/>
          </p:cNvSpPr>
          <p:nvPr/>
        </p:nvSpPr>
        <p:spPr bwMode="auto">
          <a:xfrm>
            <a:off x="0" y="55181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Một thùng đựng 17,65 </a:t>
            </a:r>
            <a:r>
              <a:rPr lang="en-US" sz="24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 dầu. Người ta lấy</a:t>
            </a:r>
            <a:r>
              <a:rPr lang="en-US" sz="1600">
                <a:latin typeface="Arial" pitchFamily="34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ở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 thùng đó ra 3,5 </a:t>
            </a:r>
            <a:r>
              <a:rPr lang="en-US" sz="2400" i="1">
                <a:solidFill>
                  <a:schemeClr val="tx1"/>
                </a:solidFill>
                <a:latin typeface="Arial" pitchFamily="34" charset="0"/>
              </a:rPr>
              <a:t>l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dầu, sau đó lại lấy ra 2,75 </a:t>
            </a:r>
            <a:r>
              <a:rPr lang="en-US" sz="2400" i="1">
                <a:solidFill>
                  <a:schemeClr val="tx1"/>
                </a:solidFill>
                <a:latin typeface="Arial" pitchFamily="34" charset="0"/>
              </a:rPr>
              <a:t>l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 nữa. Hỏi trong thùng còn bao nhiêu lít dầu ?</a:t>
            </a:r>
          </a:p>
        </p:txBody>
      </p:sp>
      <p:sp>
        <p:nvSpPr>
          <p:cNvPr id="17451" name="TextBox 13"/>
          <p:cNvSpPr txBox="1">
            <a:spLocks noChangeArrowheads="1"/>
          </p:cNvSpPr>
          <p:nvPr/>
        </p:nvSpPr>
        <p:spPr bwMode="auto">
          <a:xfrm>
            <a:off x="5715000" y="1447800"/>
            <a:ext cx="2895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4,36</a:t>
            </a:r>
            <a:br>
              <a:rPr lang="en-US" sz="280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        0,547</a:t>
            </a:r>
          </a:p>
        </p:txBody>
      </p:sp>
      <p:sp>
        <p:nvSpPr>
          <p:cNvPr id="17452" name="TextBox 14"/>
          <p:cNvSpPr txBox="1">
            <a:spLocks noChangeArrowheads="1"/>
          </p:cNvSpPr>
          <p:nvPr/>
        </p:nvSpPr>
        <p:spPr bwMode="auto">
          <a:xfrm>
            <a:off x="6553200" y="15367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-</a:t>
            </a:r>
          </a:p>
        </p:txBody>
      </p:sp>
      <p:sp>
        <p:nvSpPr>
          <p:cNvPr id="17453" name="TextBox 17"/>
          <p:cNvSpPr txBox="1">
            <a:spLocks noChangeArrowheads="1"/>
          </p:cNvSpPr>
          <p:nvPr/>
        </p:nvSpPr>
        <p:spPr bwMode="auto">
          <a:xfrm>
            <a:off x="6629400" y="2484438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3,813</a:t>
            </a:r>
          </a:p>
        </p:txBody>
      </p:sp>
      <p:sp>
        <p:nvSpPr>
          <p:cNvPr id="17454" name="Line 57"/>
          <p:cNvSpPr>
            <a:spLocks noChangeShapeType="1"/>
          </p:cNvSpPr>
          <p:nvPr/>
        </p:nvSpPr>
        <p:spPr bwMode="auto">
          <a:xfrm>
            <a:off x="6781800" y="2514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5" name="TextBox 29"/>
          <p:cNvSpPr txBox="1">
            <a:spLocks noChangeArrowheads="1"/>
          </p:cNvSpPr>
          <p:nvPr/>
        </p:nvSpPr>
        <p:spPr bwMode="auto">
          <a:xfrm>
            <a:off x="4419600" y="38862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4283075" y="547688"/>
            <a:ext cx="7794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tx1"/>
                </a:solidFill>
                <a:latin typeface="Arial" pitchFamily="34" charset="0"/>
              </a:rPr>
              <a:t>Toán</a:t>
            </a:r>
            <a:endParaRPr lang="en-US" sz="20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865438" y="1066800"/>
            <a:ext cx="3870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TRỪ HAI SỐ THẬP PHÂN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14478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  <a:latin typeface="Arial" pitchFamily="34" charset="0"/>
              </a:rPr>
              <a:t> Muốn trừ một số thập phân cho một số thập phân ta làm như sau:</a:t>
            </a:r>
            <a:endParaRPr lang="en-US" sz="24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95400" y="2438400"/>
            <a:ext cx="6781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-Viết số trừ dưới số bị trừ sao cho các chữ số   ở cùng một hàng đặt  thẳng cột với nhau.</a:t>
            </a:r>
            <a:br>
              <a:rPr lang="en-US" sz="2400" b="1" i="1">
                <a:solidFill>
                  <a:srgbClr val="FFFF00"/>
                </a:solidFill>
                <a:latin typeface="Arial" pitchFamily="34" charset="0"/>
              </a:rPr>
            </a:br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 Trừ như trừ các số tự nhiên.</a:t>
            </a:r>
            <a:br>
              <a:rPr lang="en-US" sz="2400" b="1" i="1">
                <a:solidFill>
                  <a:srgbClr val="FFFF00"/>
                </a:solidFill>
                <a:latin typeface="Arial" pitchFamily="34" charset="0"/>
              </a:rPr>
            </a:br>
            <a:r>
              <a:rPr lang="en-US" sz="2400" b="1" i="1">
                <a:solidFill>
                  <a:srgbClr val="FFFF00"/>
                </a:solidFill>
                <a:latin typeface="Arial" pitchFamily="34" charset="0"/>
              </a:rPr>
              <a:t>- Viết dấu phẩy ở hiệu thẳng cột với các dấu phẩy của số bị trừ và số trừ.</a:t>
            </a:r>
            <a:endParaRPr lang="en-US" sz="24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4724400"/>
            <a:ext cx="8458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9933"/>
                </a:solidFill>
                <a:latin typeface="Arial" pitchFamily="34" charset="0"/>
              </a:rPr>
              <a:t>Chú ý: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Nếu số chữ số ở phần thập phân của số bị trừ ít hơn  số chữ số ở phần thập phân của số trừ, thì ta có thể viết thêm một số thích hợp chữ số 0 vào bên phải phần thập phân của số bị trừ, rồi trừ như trừ các số tự nhiên.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86200"/>
            <a:ext cx="17827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10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4038" y="4953000"/>
            <a:ext cx="1782762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WordArt 11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229600" cy="178593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10319"/>
                <a:gd name="adj2" fmla="val -3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9AC9F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Arial"/>
                <a:cs typeface="Arial"/>
              </a:rPr>
              <a:t>nhiệt liệt chào mừng các thầy cô giáo</a:t>
            </a:r>
          </a:p>
        </p:txBody>
      </p:sp>
      <p:pic>
        <p:nvPicPr>
          <p:cNvPr id="3077" name="Picture 13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049713"/>
            <a:ext cx="345757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Goose Centerfold (online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0"/>
            <a:ext cx="91535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1981200" cy="74453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TRÒ CHƠI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371600" y="388620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Lựa chọn kết quả </a:t>
            </a:r>
            <a:r>
              <a:rPr lang="vi-VN" sz="2400" b="1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úng cho các câu hỏi sau </a:t>
            </a:r>
            <a:r>
              <a:rPr lang="vi-VN" sz="2400" b="1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ây</a:t>
            </a:r>
          </a:p>
        </p:txBody>
      </p:sp>
      <p:sp>
        <p:nvSpPr>
          <p:cNvPr id="4101" name="WordArt 11"/>
          <p:cNvSpPr>
            <a:spLocks noChangeArrowheads="1" noChangeShapeType="1" noTextEdit="1"/>
          </p:cNvSpPr>
          <p:nvPr/>
        </p:nvSpPr>
        <p:spPr bwMode="auto">
          <a:xfrm>
            <a:off x="2057400" y="1828800"/>
            <a:ext cx="5257800" cy="1549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50000">
                      <a:srgbClr val="FF00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ai nhanh ai đúng</a:t>
            </a:r>
            <a:endParaRPr lang="en-US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50000">
                    <a:srgbClr val="FF0000"/>
                  </a:gs>
                  <a:gs pos="100000">
                    <a:srgbClr val="FFFF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102" name="Picture 12" descr="Picture 34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4495800"/>
            <a:ext cx="14716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6" descr="Pictur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685800" y="838200"/>
            <a:ext cx="8001000" cy="2362200"/>
          </a:xfrm>
          <a:prstGeom prst="flowChartAlternateProcess">
            <a:avLst/>
          </a:prstGeom>
          <a:gradFill rotWithShape="1">
            <a:gsLst>
              <a:gs pos="0">
                <a:srgbClr val="009900"/>
              </a:gs>
              <a:gs pos="100000">
                <a:srgbClr val="66FF33"/>
              </a:gs>
            </a:gsLst>
            <a:lin ang="5400000" scaled="1"/>
          </a:gra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62000" y="1524000"/>
            <a:ext cx="7848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3300"/>
                </a:solidFill>
                <a:latin typeface="Arial" pitchFamily="34" charset="0"/>
              </a:rPr>
              <a:t>1 / Điền dấu &lt;, &gt;, =  vào chỗ chấm 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3300"/>
                </a:solidFill>
                <a:latin typeface="Arial" pitchFamily="34" charset="0"/>
              </a:rPr>
              <a:t>           14,7 + 5,6  &lt;   9,8 + 9,75</a:t>
            </a:r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1295400" y="4343400"/>
            <a:ext cx="6781800" cy="1143000"/>
          </a:xfrm>
          <a:prstGeom prst="flowChartAlternateProcess">
            <a:avLst/>
          </a:prstGeom>
          <a:solidFill>
            <a:srgbClr val="FF3300"/>
          </a:solidFill>
          <a:ln w="57150" cmpd="thinThick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Arial" pitchFamily="34" charset="0"/>
              </a:rPr>
              <a:t>Sai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animBg="1"/>
      <p:bldP spid="513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6" descr="Pictur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152400" y="762000"/>
            <a:ext cx="8991600" cy="2209800"/>
          </a:xfrm>
          <a:prstGeom prst="flowChartAlternateProcess">
            <a:avLst/>
          </a:prstGeom>
          <a:gradFill rotWithShape="1">
            <a:gsLst>
              <a:gs pos="0">
                <a:srgbClr val="009900"/>
              </a:gs>
              <a:gs pos="100000">
                <a:srgbClr val="66FF33"/>
              </a:gs>
            </a:gsLst>
            <a:lin ang="5400000" scaled="1"/>
          </a:gra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228600" y="1066800"/>
            <a:ext cx="891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993300"/>
                </a:solidFill>
                <a:latin typeface="Arial" pitchFamily="34" charset="0"/>
              </a:rPr>
              <a:t>2/  Tính bằng cách thuận tiện nhất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993300"/>
                </a:solidFill>
              </a:rPr>
              <a:t> </a:t>
            </a:r>
            <a:r>
              <a:rPr lang="en-US" sz="3200" b="1">
                <a:solidFill>
                  <a:srgbClr val="993300"/>
                </a:solidFill>
                <a:latin typeface="Arial" pitchFamily="34" charset="0"/>
              </a:rPr>
              <a:t>2,96 + 4,58 + 3,04</a:t>
            </a:r>
            <a:r>
              <a:rPr lang="en-US" sz="3200">
                <a:latin typeface="Arial" pitchFamily="34" charset="0"/>
              </a:rPr>
              <a:t> </a:t>
            </a:r>
            <a:r>
              <a:rPr lang="en-US" sz="3200" b="1">
                <a:solidFill>
                  <a:srgbClr val="993300"/>
                </a:solidFill>
                <a:latin typeface="Arial" pitchFamily="34" charset="0"/>
              </a:rPr>
              <a:t> = </a:t>
            </a:r>
            <a:r>
              <a:rPr lang="en-US" sz="2800" b="1">
                <a:solidFill>
                  <a:srgbClr val="993300"/>
                </a:solidFill>
                <a:latin typeface="Arial" pitchFamily="34" charset="0"/>
              </a:rPr>
              <a:t>( 2,96 +3,04 )+ 4,58 = 10,58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7185" name="AutoShape 17"/>
          <p:cNvSpPr>
            <a:spLocks noChangeArrowheads="1"/>
          </p:cNvSpPr>
          <p:nvPr/>
        </p:nvSpPr>
        <p:spPr bwMode="auto">
          <a:xfrm>
            <a:off x="1295400" y="3810000"/>
            <a:ext cx="6781800" cy="1343025"/>
          </a:xfrm>
          <a:prstGeom prst="flowChartAlternateProcess">
            <a:avLst/>
          </a:prstGeom>
          <a:solidFill>
            <a:srgbClr val="FF3300"/>
          </a:solidFill>
          <a:ln w="57150" cmpd="thinThick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Arial" pitchFamily="34" charset="0"/>
              </a:rPr>
              <a:t>Đúng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nimBg="1"/>
      <p:bldP spid="718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990600" y="297180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3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71" name="Rectangle 19"/>
          <p:cNvSpPr>
            <a:spLocks noChangeArrowheads="1"/>
          </p:cNvSpPr>
          <p:nvPr/>
        </p:nvSpPr>
        <p:spPr bwMode="auto">
          <a:xfrm>
            <a:off x="6040438" y="3505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3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72" name="Rectangle 23"/>
          <p:cNvSpPr>
            <a:spLocks noChangeArrowheads="1"/>
          </p:cNvSpPr>
          <p:nvPr/>
        </p:nvSpPr>
        <p:spPr bwMode="auto">
          <a:xfrm>
            <a:off x="6324600" y="4038600"/>
            <a:ext cx="106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7173" name="Rectangle 31"/>
          <p:cNvSpPr>
            <a:spLocks noChangeArrowheads="1"/>
          </p:cNvSpPr>
          <p:nvPr/>
        </p:nvSpPr>
        <p:spPr bwMode="auto">
          <a:xfrm rot="-489985">
            <a:off x="2590800" y="35814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3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74" name="Rectangle 33"/>
          <p:cNvSpPr>
            <a:spLocks noChangeArrowheads="1"/>
          </p:cNvSpPr>
          <p:nvPr/>
        </p:nvSpPr>
        <p:spPr bwMode="auto">
          <a:xfrm>
            <a:off x="609600" y="12954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800" b="1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8199" name="Rectangle 18"/>
          <p:cNvSpPr>
            <a:spLocks noChangeArrowheads="1"/>
          </p:cNvSpPr>
          <p:nvPr/>
        </p:nvSpPr>
        <p:spPr bwMode="auto">
          <a:xfrm>
            <a:off x="1219200" y="38100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u="sng">
                <a:solidFill>
                  <a:schemeClr val="tx1"/>
                </a:solidFill>
                <a:latin typeface="Arial" pitchFamily="34" charset="0"/>
              </a:rPr>
              <a:t>Toán</a:t>
            </a:r>
            <a:endParaRPr lang="en-US" sz="2400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200" name="TextBox 17"/>
          <p:cNvSpPr txBox="1">
            <a:spLocks noChangeArrowheads="1"/>
          </p:cNvSpPr>
          <p:nvPr/>
        </p:nvSpPr>
        <p:spPr bwMode="auto">
          <a:xfrm>
            <a:off x="2286000" y="1219200"/>
            <a:ext cx="464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TRỪ HAI SỐ THẬP PHÂN</a:t>
            </a:r>
          </a:p>
        </p:txBody>
      </p:sp>
      <p:sp>
        <p:nvSpPr>
          <p:cNvPr id="8201" name="TextBox 18"/>
          <p:cNvSpPr txBox="1">
            <a:spLocks noChangeArrowheads="1"/>
          </p:cNvSpPr>
          <p:nvPr/>
        </p:nvSpPr>
        <p:spPr bwMode="auto">
          <a:xfrm>
            <a:off x="304800" y="1981200"/>
            <a:ext cx="8839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Ví dụ  1 :</a:t>
            </a:r>
            <a:r>
              <a:rPr lang="en-US" sz="3200" b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Đường gấp khúc ABC dài 4,29m, trong đó đoạn thẳng AB dài 1,84m. Hỏi đoạn thẳng BC dài bao nhiêu mét ?</a:t>
            </a:r>
            <a:endParaRPr lang="en-US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914400" y="4876800"/>
            <a:ext cx="1524000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438400" y="3962400"/>
            <a:ext cx="1447800" cy="9144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09600" y="3657600"/>
            <a:ext cx="3276600" cy="1509713"/>
            <a:chOff x="609600" y="3581456"/>
            <a:chExt cx="3276600" cy="1508739"/>
          </a:xfrm>
        </p:grpSpPr>
        <p:sp>
          <p:nvSpPr>
            <p:cNvPr id="7193" name="TextBox 14"/>
            <p:cNvSpPr txBox="1">
              <a:spLocks noChangeArrowheads="1"/>
            </p:cNvSpPr>
            <p:nvPr/>
          </p:nvSpPr>
          <p:spPr bwMode="auto">
            <a:xfrm>
              <a:off x="609600" y="4495266"/>
              <a:ext cx="30480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Arial" pitchFamily="34" charset="0"/>
                </a:rPr>
                <a:t>A</a:t>
              </a:r>
            </a:p>
          </p:txBody>
        </p:sp>
        <p:sp>
          <p:nvSpPr>
            <p:cNvPr id="7194" name="TextBox 15"/>
            <p:cNvSpPr txBox="1">
              <a:spLocks noChangeArrowheads="1"/>
            </p:cNvSpPr>
            <p:nvPr/>
          </p:nvSpPr>
          <p:spPr bwMode="auto">
            <a:xfrm>
              <a:off x="2362200" y="4723719"/>
              <a:ext cx="30480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Arial" pitchFamily="34" charset="0"/>
                </a:rPr>
                <a:t>B</a:t>
              </a:r>
            </a:p>
          </p:txBody>
        </p:sp>
        <p:sp>
          <p:nvSpPr>
            <p:cNvPr id="7195" name="TextBox 16"/>
            <p:cNvSpPr txBox="1">
              <a:spLocks noChangeArrowheads="1"/>
            </p:cNvSpPr>
            <p:nvPr/>
          </p:nvSpPr>
          <p:spPr bwMode="auto">
            <a:xfrm>
              <a:off x="3657600" y="3581456"/>
              <a:ext cx="228600" cy="36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Arial" pitchFamily="34" charset="0"/>
                </a:rPr>
                <a:t>C</a:t>
              </a: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219200" y="41751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1,84m</a:t>
            </a:r>
            <a:endParaRPr lang="en-US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-206493">
            <a:off x="2601913" y="4978400"/>
            <a:ext cx="91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Arial" pitchFamily="34" charset="0"/>
              </a:rPr>
              <a:t>4,29m</a:t>
            </a:r>
          </a:p>
        </p:txBody>
      </p:sp>
      <p:sp>
        <p:nvSpPr>
          <p:cNvPr id="23" name="Right Brace 22"/>
          <p:cNvSpPr/>
          <p:nvPr/>
        </p:nvSpPr>
        <p:spPr>
          <a:xfrm rot="14215086">
            <a:off x="2831307" y="3356769"/>
            <a:ext cx="379412" cy="16891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 rot="-2132975">
            <a:off x="2514600" y="3470275"/>
            <a:ext cx="685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rial" pitchFamily="34" charset="0"/>
              </a:rPr>
              <a:t>? m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105400" y="2514600"/>
            <a:ext cx="2362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86000" y="2895600"/>
            <a:ext cx="1905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162800" y="28956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81000" y="33528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724400" y="3657600"/>
            <a:ext cx="4038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pitchFamily="34" charset="0"/>
              </a:rPr>
              <a:t>4,29 - 1,84 =  ?(m)</a:t>
            </a:r>
            <a:endParaRPr lang="en-US" sz="2400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1" name="Arc 30"/>
          <p:cNvSpPr/>
          <p:nvPr/>
        </p:nvSpPr>
        <p:spPr>
          <a:xfrm rot="2580716">
            <a:off x="2767013" y="3663950"/>
            <a:ext cx="457200" cy="280511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Arc 33"/>
          <p:cNvSpPr>
            <a:spLocks noChangeArrowheads="1"/>
          </p:cNvSpPr>
          <p:nvPr/>
        </p:nvSpPr>
        <p:spPr bwMode="auto">
          <a:xfrm rot="10258581">
            <a:off x="914400" y="4124325"/>
            <a:ext cx="2944813" cy="1300163"/>
          </a:xfrm>
          <a:custGeom>
            <a:avLst/>
            <a:gdLst>
              <a:gd name="T0" fmla="*/ 1396207 w 2792412"/>
              <a:gd name="T1" fmla="*/ 0 h 1300162"/>
              <a:gd name="T2" fmla="*/ 1396206 w 2792412"/>
              <a:gd name="T3" fmla="*/ 650081 h 1300162"/>
              <a:gd name="T4" fmla="*/ 2792412 w 2792412"/>
              <a:gd name="T5" fmla="*/ 650081 h 1300162"/>
              <a:gd name="T6" fmla="*/ 11796480 60000 65536"/>
              <a:gd name="T7" fmla="*/ 11796480 60000 65536"/>
              <a:gd name="T8" fmla="*/ 5898240 60000 65536"/>
              <a:gd name="T9" fmla="*/ 1396207 w 2792412"/>
              <a:gd name="T10" fmla="*/ 0 h 1300162"/>
              <a:gd name="T11" fmla="*/ 2792412 w 2792412"/>
              <a:gd name="T12" fmla="*/ 650081 h 13001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92412" h="1300162" stroke="0">
                <a:moveTo>
                  <a:pt x="1396207" y="0"/>
                </a:moveTo>
                <a:lnTo>
                  <a:pt x="1396206" y="0"/>
                </a:lnTo>
                <a:cubicBezTo>
                  <a:pt x="2167309" y="0"/>
                  <a:pt x="2792412" y="291051"/>
                  <a:pt x="2792412" y="650081"/>
                </a:cubicBezTo>
                <a:cubicBezTo>
                  <a:pt x="2792412" y="650081"/>
                  <a:pt x="2792411" y="650082"/>
                  <a:pt x="2792411" y="650083"/>
                </a:cubicBezTo>
                <a:lnTo>
                  <a:pt x="1396206" y="650081"/>
                </a:lnTo>
                <a:close/>
              </a:path>
              <a:path w="2792412" h="1300162" fill="none">
                <a:moveTo>
                  <a:pt x="1396207" y="0"/>
                </a:moveTo>
                <a:lnTo>
                  <a:pt x="1396206" y="0"/>
                </a:lnTo>
                <a:cubicBezTo>
                  <a:pt x="2167309" y="0"/>
                  <a:pt x="2792412" y="291051"/>
                  <a:pt x="2792412" y="650081"/>
                </a:cubicBezTo>
                <a:cubicBezTo>
                  <a:pt x="2792412" y="650081"/>
                  <a:pt x="2792411" y="650082"/>
                  <a:pt x="2792411" y="650083"/>
                </a:cubicBezTo>
              </a:path>
            </a:pathLst>
          </a:custGeom>
          <a:noFill/>
          <a:ln w="9525" algn="ctr">
            <a:solidFill>
              <a:srgbClr val="B6DCDF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ight Brace 22"/>
          <p:cNvSpPr>
            <a:spLocks/>
          </p:cNvSpPr>
          <p:nvPr/>
        </p:nvSpPr>
        <p:spPr bwMode="auto">
          <a:xfrm rot="-5400000">
            <a:off x="1481931" y="3885407"/>
            <a:ext cx="379413" cy="1447800"/>
          </a:xfrm>
          <a:prstGeom prst="rightBrace">
            <a:avLst>
              <a:gd name="adj1" fmla="val 7137"/>
              <a:gd name="adj2" fmla="val 50000"/>
            </a:avLst>
          </a:prstGeom>
          <a:noFill/>
          <a:ln w="9525" algn="ctr">
            <a:solidFill>
              <a:srgbClr val="B6DCDF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1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0" y="9144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Ta có:   4,29m =            cm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0" y="9144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429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57600" y="11430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…………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81200" y="15240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1,84m =            cm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0" y="16764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………..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0" y="1524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184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400800" y="762000"/>
            <a:ext cx="1828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 429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1200" b="1">
                <a:solidFill>
                  <a:schemeClr val="tx1"/>
                </a:solidFill>
                <a:latin typeface="Arial" pitchFamily="34" charset="0"/>
              </a:rPr>
            </a:br>
            <a:r>
              <a:rPr lang="en-US" sz="1200" b="1">
                <a:solidFill>
                  <a:schemeClr val="tx1"/>
                </a:solidFill>
                <a:latin typeface="Arial" pitchFamily="34" charset="0"/>
              </a:rPr>
              <a:t>           </a:t>
            </a:r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184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705600" y="1828800"/>
            <a:ext cx="16764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629400" y="990600"/>
            <a:ext cx="457200" cy="3381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 _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934200" y="1905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5  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867400" y="2514600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245 cm=           m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467600" y="25908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Arial" pitchFamily="34" charset="0"/>
              </a:rPr>
              <a:t>……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620000" y="2514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2,45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81000" y="2476500"/>
            <a:ext cx="5334000" cy="523875"/>
          </a:xfrm>
          <a:prstGeom prst="rect">
            <a:avLst/>
          </a:prstGeom>
          <a:solidFill>
            <a:srgbClr val="0000A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Arial" pitchFamily="34" charset="0"/>
              </a:rPr>
              <a:t>Vậy:   4,29 – 1,84 = 2,45 (m)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895600" y="5029200"/>
            <a:ext cx="1676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124200" y="51054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0" y="32766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Đặt</a:t>
            </a:r>
            <a:r>
              <a:rPr lang="en-US" sz="2400">
                <a:solidFill>
                  <a:schemeClr val="tx1"/>
                </a:solidFill>
              </a:rPr>
              <a:t> tính rồi tính:</a:t>
            </a:r>
          </a:p>
        </p:txBody>
      </p:sp>
      <p:sp>
        <p:nvSpPr>
          <p:cNvPr id="8211" name="TextBox 48"/>
          <p:cNvSpPr txBox="1">
            <a:spLocks noChangeArrowheads="1"/>
          </p:cNvSpPr>
          <p:nvPr/>
        </p:nvSpPr>
        <p:spPr bwMode="auto">
          <a:xfrm>
            <a:off x="1371600" y="228600"/>
            <a:ext cx="4114800" cy="584200"/>
          </a:xfrm>
          <a:prstGeom prst="rect">
            <a:avLst/>
          </a:prstGeom>
          <a:solidFill>
            <a:srgbClr val="0000A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FF00"/>
                </a:solidFill>
                <a:latin typeface="Arial" pitchFamily="34" charset="0"/>
              </a:rPr>
              <a:t>4,29 - 1,84 =  ?(m)</a:t>
            </a:r>
          </a:p>
        </p:txBody>
      </p:sp>
      <p:sp>
        <p:nvSpPr>
          <p:cNvPr id="8212" name="TextBox 22"/>
          <p:cNvSpPr txBox="1">
            <a:spLocks noChangeArrowheads="1"/>
          </p:cNvSpPr>
          <p:nvPr/>
        </p:nvSpPr>
        <p:spPr bwMode="auto">
          <a:xfrm>
            <a:off x="5105400" y="2133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086600" y="1905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858000" y="1905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696200" y="19050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(cm)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124200" y="4038600"/>
            <a:ext cx="114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4,29</a:t>
            </a:r>
            <a:br>
              <a:rPr lang="en-US" sz="2800" b="1">
                <a:solidFill>
                  <a:schemeClr val="tx1"/>
                </a:solidFill>
                <a:latin typeface="Arial" pitchFamily="34" charset="0"/>
              </a:rPr>
            </a:br>
            <a:endParaRPr lang="en-US" sz="2800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819400" y="42672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Arial" pitchFamily="34" charset="0"/>
              </a:rPr>
              <a:t>_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124200" y="44958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1,84</a:t>
            </a:r>
          </a:p>
        </p:txBody>
      </p:sp>
      <p:sp>
        <p:nvSpPr>
          <p:cNvPr id="2" name="TextBox 38"/>
          <p:cNvSpPr txBox="1">
            <a:spLocks noChangeArrowheads="1"/>
          </p:cNvSpPr>
          <p:nvPr/>
        </p:nvSpPr>
        <p:spPr bwMode="auto">
          <a:xfrm>
            <a:off x="3886200" y="5100638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(m)</a:t>
            </a:r>
          </a:p>
        </p:txBody>
      </p:sp>
      <p:sp>
        <p:nvSpPr>
          <p:cNvPr id="3" name="TextBox 38"/>
          <p:cNvSpPr txBox="1">
            <a:spLocks noChangeArrowheads="1"/>
          </p:cNvSpPr>
          <p:nvPr/>
        </p:nvSpPr>
        <p:spPr bwMode="auto">
          <a:xfrm>
            <a:off x="3352800" y="51054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5" name="TextBox 38"/>
          <p:cNvSpPr txBox="1">
            <a:spLocks noChangeArrowheads="1"/>
          </p:cNvSpPr>
          <p:nvPr/>
        </p:nvSpPr>
        <p:spPr bwMode="auto">
          <a:xfrm>
            <a:off x="3429000" y="51054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7" name="TextBox 38"/>
          <p:cNvSpPr txBox="1">
            <a:spLocks noChangeArrowheads="1"/>
          </p:cNvSpPr>
          <p:nvPr/>
        </p:nvSpPr>
        <p:spPr bwMode="auto">
          <a:xfrm>
            <a:off x="3657600" y="51054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8" grpId="1"/>
      <p:bldP spid="9" grpId="0"/>
      <p:bldP spid="10" grpId="0"/>
      <p:bldP spid="10" grpId="1"/>
      <p:bldP spid="11" grpId="0"/>
      <p:bldP spid="12" grpId="0"/>
      <p:bldP spid="24" grpId="0"/>
      <p:bldP spid="27" grpId="0"/>
      <p:bldP spid="28" grpId="0"/>
      <p:bldP spid="29" grpId="0"/>
      <p:bldP spid="29" grpId="1"/>
      <p:bldP spid="30" grpId="0"/>
      <p:bldP spid="32" grpId="0" animBg="1"/>
      <p:bldP spid="39" grpId="0"/>
      <p:bldP spid="47" grpId="0"/>
      <p:bldP spid="26" grpId="0"/>
      <p:bldP spid="31" grpId="0"/>
      <p:bldP spid="33" grpId="0"/>
      <p:bldP spid="34" grpId="0"/>
      <p:bldP spid="35" grpId="0"/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ChangeArrowheads="1"/>
          </p:cNvSpPr>
          <p:nvPr/>
        </p:nvSpPr>
        <p:spPr bwMode="auto">
          <a:xfrm>
            <a:off x="2133600" y="-101600"/>
            <a:ext cx="70104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>
                <a:solidFill>
                  <a:schemeClr val="bg2"/>
                </a:solidFill>
                <a:latin typeface="Arial" pitchFamily="34" charset="0"/>
              </a:rPr>
              <a:t>Muốn trừ hai số thập  phân ta làm nh</a:t>
            </a:r>
            <a:r>
              <a:rPr lang="vi-VN" sz="4000">
                <a:solidFill>
                  <a:schemeClr val="bg2"/>
                </a:solidFill>
                <a:latin typeface="Arial" pitchFamily="34" charset="0"/>
              </a:rPr>
              <a:t>ư</a:t>
            </a:r>
            <a:r>
              <a:rPr lang="en-US" sz="4000">
                <a:solidFill>
                  <a:schemeClr val="bg2"/>
                </a:solidFill>
                <a:latin typeface="Arial" pitchFamily="34" charset="0"/>
              </a:rPr>
              <a:t> sau</a:t>
            </a:r>
            <a:r>
              <a:rPr lang="en-US" sz="4000">
                <a:latin typeface="Arial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Viết số trừ d</a:t>
            </a:r>
            <a:r>
              <a:rPr lang="vi-VN" sz="4000">
                <a:solidFill>
                  <a:schemeClr val="tx1"/>
                </a:solidFill>
                <a:latin typeface="Arial" pitchFamily="34" charset="0"/>
              </a:rPr>
              <a:t>ư</a:t>
            </a: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ới số bị trừ sao cho các chữ số ở cùng một hàng </a:t>
            </a:r>
            <a:r>
              <a:rPr lang="vi-VN" sz="4000">
                <a:solidFill>
                  <a:schemeClr val="tx1"/>
                </a:solidFill>
                <a:latin typeface="Arial" pitchFamily="34" charset="0"/>
              </a:rPr>
              <a:t>đ</a:t>
            </a: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ặt thẳng cột với nhau.</a:t>
            </a:r>
          </a:p>
          <a:p>
            <a:pPr>
              <a:buFontTx/>
              <a:buChar char="-"/>
            </a:pP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Trừ nh</a:t>
            </a:r>
            <a:r>
              <a:rPr lang="vi-VN" sz="4000">
                <a:solidFill>
                  <a:schemeClr val="tx1"/>
                </a:solidFill>
                <a:latin typeface="Arial" pitchFamily="34" charset="0"/>
              </a:rPr>
              <a:t>ư</a:t>
            </a: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 trừ  các số tự nhiên.</a:t>
            </a:r>
          </a:p>
          <a:p>
            <a:pPr>
              <a:buFontTx/>
              <a:buChar char="-"/>
            </a:pPr>
            <a:r>
              <a:rPr lang="en-US" sz="4000">
                <a:solidFill>
                  <a:schemeClr val="tx1"/>
                </a:solidFill>
                <a:latin typeface="Arial" pitchFamily="34" charset="0"/>
              </a:rPr>
              <a:t>Viết dấu phẩy ở hiệu thẳng cột với các dấu phẩy của số bị trừ và số trừ</a:t>
            </a:r>
          </a:p>
        </p:txBody>
      </p:sp>
      <p:sp>
        <p:nvSpPr>
          <p:cNvPr id="9219" name="TextBox 5"/>
          <p:cNvSpPr txBox="1">
            <a:spLocks noChangeArrowheads="1"/>
          </p:cNvSpPr>
          <p:nvPr/>
        </p:nvSpPr>
        <p:spPr bwMode="auto">
          <a:xfrm>
            <a:off x="3657600" y="0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1981200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4 , 2 9</a:t>
            </a:r>
          </a:p>
          <a:p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1 , 8 4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flipH="1">
            <a:off x="0" y="2286000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-</a:t>
            </a:r>
            <a:endParaRPr lang="en-US" sz="1600" b="1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3429000"/>
            <a:ext cx="2057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5052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</a:t>
            </a:r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2   4 5</a:t>
            </a:r>
          </a:p>
        </p:txBody>
      </p:sp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257175" y="35052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Arial" pitchFamily="34" charset="0"/>
              </a:rPr>
              <a:t>    </a:t>
            </a:r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4000" b="1">
                <a:latin typeface="Arial" pitchFamily="34" charset="0"/>
              </a:rPr>
              <a:t>,</a:t>
            </a:r>
            <a:r>
              <a:rPr lang="en-US" sz="4000" b="1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0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762000" y="2057400"/>
            <a:ext cx="777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2617788"/>
            <a:ext cx="5562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Ví dụ 2:         </a:t>
            </a:r>
            <a:r>
              <a:rPr lang="en-US" sz="3200" b="1">
                <a:latin typeface="Arial" pitchFamily="34" charset="0"/>
              </a:rPr>
              <a:t> </a:t>
            </a:r>
            <a:r>
              <a:rPr lang="en-US" sz="3200" b="1">
                <a:solidFill>
                  <a:srgbClr val="FFFF00"/>
                </a:solidFill>
                <a:latin typeface="Arial" pitchFamily="34" charset="0"/>
              </a:rPr>
              <a:t>45,8 – 19,26 =  ?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3151188"/>
            <a:ext cx="48768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pitchFamily="34" charset="0"/>
              </a:rPr>
              <a:t>Ta đặt tính rồi làm như sau: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67175" y="3913188"/>
            <a:ext cx="129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45,8</a:t>
            </a:r>
            <a:br>
              <a:rPr lang="en-US" sz="3200" b="1">
                <a:solidFill>
                  <a:schemeClr val="tx1"/>
                </a:solidFill>
                <a:latin typeface="Arial" pitchFamily="34" charset="0"/>
              </a:rPr>
            </a:br>
            <a:r>
              <a:rPr lang="en-US" sz="3200" b="1">
                <a:solidFill>
                  <a:schemeClr val="tx1"/>
                </a:solidFill>
                <a:latin typeface="Arial" pitchFamily="34" charset="0"/>
              </a:rPr>
              <a:t>19,26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62375" y="4141788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pitchFamily="34" charset="0"/>
              </a:rPr>
              <a:t>-</a:t>
            </a:r>
            <a:endParaRPr lang="en-US" b="1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38575" y="4979988"/>
            <a:ext cx="14478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29175" y="3913188"/>
            <a:ext cx="53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" pitchFamily="34" charset="0"/>
              </a:rPr>
              <a:t>0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4805363" y="4979988"/>
            <a:ext cx="1214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4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4572000" y="4979988"/>
            <a:ext cx="83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5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4495800" y="4860925"/>
            <a:ext cx="53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pitchFamily="34" charset="0"/>
              </a:rPr>
              <a:t>,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267200" y="4979988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6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041775" y="4979988"/>
            <a:ext cx="758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2</a:t>
            </a:r>
          </a:p>
        </p:txBody>
      </p:sp>
      <p:sp>
        <p:nvSpPr>
          <p:cNvPr id="10254" name="Rectangle 17"/>
          <p:cNvSpPr>
            <a:spLocks noChangeArrowheads="1"/>
          </p:cNvSpPr>
          <p:nvPr/>
        </p:nvSpPr>
        <p:spPr bwMode="auto">
          <a:xfrm>
            <a:off x="2514600" y="13716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FF99"/>
                </a:solidFill>
                <a:latin typeface="Arial" pitchFamily="34" charset="0"/>
              </a:rPr>
              <a:t>TRỪ HAI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450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  <p:bldP spid="45068" grpId="0"/>
      <p:bldP spid="45069" grpId="0"/>
      <p:bldP spid="45070" grpId="0"/>
      <p:bldP spid="4507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4183</TotalTime>
  <Words>933</Words>
  <Application>Microsoft Office PowerPoint</Application>
  <PresentationFormat>On-screen Show (4:3)</PresentationFormat>
  <Paragraphs>209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DOAN THI NGOC HUONG</dc:creator>
  <cp:lastModifiedBy>CSTeam</cp:lastModifiedBy>
  <cp:revision>209</cp:revision>
  <dcterms:created xsi:type="dcterms:W3CDTF">2006-11-23T13:23:00Z</dcterms:created>
  <dcterms:modified xsi:type="dcterms:W3CDTF">2016-06-30T03:35:18Z</dcterms:modified>
</cp:coreProperties>
</file>