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sldIdLst>
    <p:sldId id="268" r:id="rId2"/>
    <p:sldId id="258" r:id="rId3"/>
    <p:sldId id="269" r:id="rId4"/>
    <p:sldId id="270" r:id="rId5"/>
    <p:sldId id="272" r:id="rId6"/>
    <p:sldId id="273" r:id="rId7"/>
    <p:sldId id="275" r:id="rId8"/>
    <p:sldId id="276" r:id="rId9"/>
    <p:sldId id="274" r:id="rId10"/>
    <p:sldId id="277" r:id="rId11"/>
    <p:sldId id="278" r:id="rId12"/>
    <p:sldId id="279" r:id="rId13"/>
    <p:sldId id="280" r:id="rId14"/>
    <p:sldId id="281" r:id="rId15"/>
    <p:sldId id="282" r:id="rId16"/>
    <p:sldId id="262" r:id="rId17"/>
    <p:sldId id="283" r:id="rId18"/>
    <p:sldId id="264" r:id="rId19"/>
    <p:sldId id="266"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33CC33"/>
    <a:srgbClr val="FF0000"/>
    <a:srgbClr val="CC0000"/>
    <a:srgbClr val="009900"/>
    <a:srgbClr val="FFFF00"/>
    <a:srgbClr val="FF3300"/>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29" autoAdjust="0"/>
    <p:restoredTop sz="94689" autoAdjust="0"/>
  </p:normalViewPr>
  <p:slideViewPr>
    <p:cSldViewPr>
      <p:cViewPr varScale="1">
        <p:scale>
          <a:sx n="41" d="100"/>
          <a:sy n="41" d="100"/>
        </p:scale>
        <p:origin x="-132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11469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1469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C74FB579-9570-4D13-B0C4-7EBE81A428A0}"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E041B0-2928-4F9B-8E8F-5101F33188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BB6144-6261-454B-86C6-0F48604656C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28C94D-092A-4A9E-ACE2-DDC3B5B575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B23FF4-06F1-4541-BB30-F304833628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079FF-E204-4B01-8547-08BC1B83F5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42945C-5ECD-4FC4-8CDF-FB750F829F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5CD8A3-E83D-4787-B227-97AF58CFA4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88F00F-7ABD-4507-AB72-C5693B4B56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E82216-F91D-4AE7-92BC-3D38340DC6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AEBAD9-B432-4317-9A6E-656F448BBB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73AC35-13D5-4D27-BDC1-DC6DFF95DB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366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3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13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13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0424A61D-C420-4CA4-ABB5-1F48FB764E2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78"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png"/><Relationship Id="rId18" Type="http://schemas.openxmlformats.org/officeDocument/2006/relationships/image" Target="../media/image4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17" Type="http://schemas.openxmlformats.org/officeDocument/2006/relationships/image" Target="../media/image39.jpeg"/><Relationship Id="rId2" Type="http://schemas.openxmlformats.org/officeDocument/2006/relationships/image" Target="../media/image24.png"/><Relationship Id="rId16"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jpeg"/><Relationship Id="rId19" Type="http://schemas.openxmlformats.org/officeDocument/2006/relationships/image" Target="../media/image41.pn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5" name="Text Box 5"/>
          <p:cNvSpPr txBox="1">
            <a:spLocks noChangeArrowheads="1"/>
          </p:cNvSpPr>
          <p:nvPr/>
        </p:nvSpPr>
        <p:spPr bwMode="auto">
          <a:xfrm>
            <a:off x="228600" y="22860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pic>
        <p:nvPicPr>
          <p:cNvPr id="60422" name="Picture 6" descr="untitled"/>
          <p:cNvPicPr>
            <a:picLocks noChangeAspect="1" noChangeArrowheads="1"/>
          </p:cNvPicPr>
          <p:nvPr/>
        </p:nvPicPr>
        <p:blipFill>
          <a:blip r:embed="rId3"/>
          <a:srcRect/>
          <a:stretch>
            <a:fillRect/>
          </a:stretch>
        </p:blipFill>
        <p:spPr bwMode="auto">
          <a:xfrm>
            <a:off x="2124075" y="1341438"/>
            <a:ext cx="5008563" cy="5160962"/>
          </a:xfrm>
          <a:prstGeom prst="rect">
            <a:avLst/>
          </a:prstGeom>
          <a:noFill/>
          <a:ln w="9525">
            <a:noFill/>
            <a:miter lim="800000"/>
            <a:headEnd/>
            <a:tailEnd/>
          </a:ln>
        </p:spPr>
      </p:pic>
      <p:sp>
        <p:nvSpPr>
          <p:cNvPr id="60423" name="WordArt 7"/>
          <p:cNvSpPr>
            <a:spLocks noChangeArrowheads="1" noChangeShapeType="1" noTextEdit="1"/>
          </p:cNvSpPr>
          <p:nvPr/>
        </p:nvSpPr>
        <p:spPr bwMode="auto">
          <a:xfrm>
            <a:off x="2268538" y="2997200"/>
            <a:ext cx="4752975" cy="1152525"/>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gradFill rotWithShape="1">
                  <a:gsLst>
                    <a:gs pos="0">
                      <a:srgbClr val="33CCFF"/>
                    </a:gs>
                    <a:gs pos="100000">
                      <a:srgbClr val="FF0000"/>
                    </a:gs>
                  </a:gsLst>
                  <a:lin ang="5400000" scaled="1"/>
                </a:gradFill>
                <a:effectLst>
                  <a:outerShdw dist="125724" dir="18900000" algn="ctr" rotWithShape="0">
                    <a:srgbClr val="000099"/>
                  </a:outerShdw>
                </a:effectLst>
                <a:latin typeface="Arial"/>
                <a:cs typeface="Arial"/>
              </a:rPr>
              <a:t>Vật chất và năng lượng</a:t>
            </a:r>
            <a:endParaRPr lang="en-US" sz="3600" kern="10" spc="-360">
              <a:ln w="12700">
                <a:solidFill>
                  <a:srgbClr val="000099"/>
                </a:solidFill>
                <a:round/>
                <a:headEnd/>
                <a:tailEnd/>
              </a:ln>
              <a:gradFill rotWithShape="1">
                <a:gsLst>
                  <a:gs pos="0">
                    <a:srgbClr val="33CCFF"/>
                  </a:gs>
                  <a:gs pos="100000">
                    <a:srgbClr val="FF0000"/>
                  </a:gs>
                </a:gsLst>
                <a:lin ang="5400000" scaled="1"/>
              </a:gradFill>
              <a:effectLst>
                <a:outerShdw dist="125724" dir="18900000" algn="ctr" rotWithShape="0">
                  <a:srgbClr val="000099"/>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 calcmode="lin" valueType="num">
                                      <p:cBhvr>
                                        <p:cTn id="7" dur="500" fill="hold"/>
                                        <p:tgtEl>
                                          <p:spTgt spid="60422"/>
                                        </p:tgtEl>
                                        <p:attrNameLst>
                                          <p:attrName>ppt_w</p:attrName>
                                        </p:attrNameLst>
                                      </p:cBhvr>
                                      <p:tavLst>
                                        <p:tav tm="0">
                                          <p:val>
                                            <p:fltVal val="0"/>
                                          </p:val>
                                        </p:tav>
                                        <p:tav tm="100000">
                                          <p:val>
                                            <p:strVal val="#ppt_w"/>
                                          </p:val>
                                        </p:tav>
                                      </p:tavLst>
                                    </p:anim>
                                    <p:anim calcmode="lin" valueType="num">
                                      <p:cBhvr>
                                        <p:cTn id="8" dur="500" fill="hold"/>
                                        <p:tgtEl>
                                          <p:spTgt spid="60422"/>
                                        </p:tgtEl>
                                        <p:attrNameLst>
                                          <p:attrName>ppt_h</p:attrName>
                                        </p:attrNameLst>
                                      </p:cBhvr>
                                      <p:tavLst>
                                        <p:tav tm="0">
                                          <p:val>
                                            <p:fltVal val="0"/>
                                          </p:val>
                                        </p:tav>
                                        <p:tav tm="100000">
                                          <p:val>
                                            <p:strVal val="#ppt_h"/>
                                          </p:val>
                                        </p:tav>
                                      </p:tavLst>
                                    </p:anim>
                                    <p:animEffect transition="in" filter="fade">
                                      <p:cBhvr>
                                        <p:cTn id="9" dur="500"/>
                                        <p:tgtEl>
                                          <p:spTgt spid="604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60423"/>
                                        </p:tgtEl>
                                        <p:attrNameLst>
                                          <p:attrName>style.visibility</p:attrName>
                                        </p:attrNameLst>
                                      </p:cBhvr>
                                      <p:to>
                                        <p:strVal val="visible"/>
                                      </p:to>
                                    </p:set>
                                    <p:anim calcmode="lin" valueType="num">
                                      <p:cBhvr>
                                        <p:cTn id="14" dur="1000" fill="hold"/>
                                        <p:tgtEl>
                                          <p:spTgt spid="604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60423"/>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60423"/>
                                        </p:tgtEl>
                                        <p:attrNameLst>
                                          <p:attrName>ppt_y</p:attrName>
                                        </p:attrNameLst>
                                      </p:cBhvr>
                                      <p:tavLst>
                                        <p:tav tm="0">
                                          <p:val>
                                            <p:strVal val="#ppt_y"/>
                                          </p:val>
                                        </p:tav>
                                        <p:tav tm="100000">
                                          <p:val>
                                            <p:strVal val="#ppt_y"/>
                                          </p:val>
                                        </p:tav>
                                      </p:tavLst>
                                    </p:anim>
                                    <p:animEffect transition="in" filter="fade">
                                      <p:cBhvr>
                                        <p:cTn id="17" dur="10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p:cNvSpPr txBox="1">
            <a:spLocks noChangeArrowheads="1"/>
          </p:cNvSpPr>
          <p:nvPr/>
        </p:nvSpPr>
        <p:spPr bwMode="auto">
          <a:xfrm>
            <a:off x="228600" y="228600"/>
            <a:ext cx="8458200" cy="708025"/>
          </a:xfrm>
          <a:prstGeom prst="rect">
            <a:avLst/>
          </a:prstGeom>
          <a:noFill/>
          <a:ln w="9525">
            <a:noFill/>
            <a:miter lim="800000"/>
            <a:headEnd/>
            <a:tailEnd/>
          </a:ln>
        </p:spPr>
        <p:txBody>
          <a:bodyPr>
            <a:spAutoFit/>
          </a:bodyPr>
          <a:lstStyle/>
          <a:p>
            <a:r>
              <a:rPr lang="en-US" sz="2400" u="sng">
                <a:solidFill>
                  <a:srgbClr val="FF0066"/>
                </a:solidFill>
                <a:latin typeface="Arial" charset="0"/>
              </a:rPr>
              <a:t>Khoa học:                                     </a:t>
            </a:r>
          </a:p>
          <a:p>
            <a:endParaRPr lang="en-US" sz="1600">
              <a:solidFill>
                <a:srgbClr val="FF0066"/>
              </a:solidFill>
              <a:latin typeface="Arial" charset="0"/>
            </a:endParaRPr>
          </a:p>
        </p:txBody>
      </p:sp>
      <p:sp>
        <p:nvSpPr>
          <p:cNvPr id="125962" name="Text Box 10"/>
          <p:cNvSpPr txBox="1">
            <a:spLocks noChangeArrowheads="1"/>
          </p:cNvSpPr>
          <p:nvPr/>
        </p:nvSpPr>
        <p:spPr bwMode="auto">
          <a:xfrm>
            <a:off x="2195513" y="620713"/>
            <a:ext cx="6480175" cy="523875"/>
          </a:xfrm>
          <a:prstGeom prst="rect">
            <a:avLst/>
          </a:prstGeom>
          <a:noFill/>
          <a:ln w="9525">
            <a:noFill/>
            <a:miter lim="800000"/>
            <a:headEnd/>
            <a:tailEnd/>
          </a:ln>
          <a:effectLst/>
        </p:spPr>
        <p:txBody>
          <a:bodyPr>
            <a:spAutoFit/>
          </a:bodyPr>
          <a:lstStyle/>
          <a:p>
            <a:pPr eaLnBrk="1" hangingPunct="1">
              <a:spcBef>
                <a:spcPct val="50000"/>
              </a:spcBef>
              <a:defRPr/>
            </a:pPr>
            <a:r>
              <a:rPr lang="en-US" sz="2800" b="1">
                <a:solidFill>
                  <a:srgbClr val="FFFF00"/>
                </a:solidFill>
                <a:effectLst>
                  <a:outerShdw blurRad="38100" dist="38100" dir="2700000" algn="tl">
                    <a:srgbClr val="000000"/>
                  </a:outerShdw>
                </a:effectLst>
                <a:latin typeface="Arial"/>
              </a:rPr>
              <a:t>Bài 22: Tre, mây, song   </a:t>
            </a:r>
          </a:p>
        </p:txBody>
      </p:sp>
      <p:sp>
        <p:nvSpPr>
          <p:cNvPr id="12292" name="Text Box 11"/>
          <p:cNvSpPr txBox="1">
            <a:spLocks noChangeArrowheads="1"/>
          </p:cNvSpPr>
          <p:nvPr/>
        </p:nvSpPr>
        <p:spPr bwMode="auto">
          <a:xfrm>
            <a:off x="0" y="1196975"/>
            <a:ext cx="8153400" cy="461963"/>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3300"/>
                </a:solidFill>
                <a:latin typeface="Arial" charset="0"/>
              </a:rPr>
              <a:t>1. </a:t>
            </a:r>
            <a:r>
              <a:rPr lang="en-US" sz="2400" b="1" u="sng">
                <a:solidFill>
                  <a:srgbClr val="FF3300"/>
                </a:solidFill>
                <a:latin typeface="Arial" charset="0"/>
              </a:rPr>
              <a:t>Đặc điểm và công dụng của tre, mây, song</a:t>
            </a:r>
            <a:r>
              <a:rPr lang="en-US" sz="2400" b="1">
                <a:solidFill>
                  <a:srgbClr val="FF3300"/>
                </a:solidFill>
                <a:latin typeface="Arial" charset="0"/>
              </a:rPr>
              <a:t>:     </a:t>
            </a:r>
            <a:r>
              <a:rPr lang="en-US" sz="2400" b="1">
                <a:solidFill>
                  <a:srgbClr val="000066"/>
                </a:solidFill>
                <a:latin typeface="Arial" charset="0"/>
              </a:rPr>
              <a:t>          </a:t>
            </a:r>
          </a:p>
        </p:txBody>
      </p:sp>
      <p:pic>
        <p:nvPicPr>
          <p:cNvPr id="125965" name="Picture 13"/>
          <p:cNvPicPr>
            <a:picLocks noChangeAspect="1" noChangeArrowheads="1"/>
          </p:cNvPicPr>
          <p:nvPr>
            <p:ph type="title"/>
          </p:nvPr>
        </p:nvPicPr>
        <p:blipFill>
          <a:blip r:embed="rId2"/>
          <a:srcRect/>
          <a:stretch>
            <a:fillRect/>
          </a:stretch>
        </p:blipFill>
        <p:spPr>
          <a:xfrm>
            <a:off x="0" y="1773238"/>
            <a:ext cx="9144000" cy="5084762"/>
          </a:xfrm>
          <a:noFill/>
        </p:spPr>
      </p:pic>
      <p:sp>
        <p:nvSpPr>
          <p:cNvPr id="125966" name="Text Box 14"/>
          <p:cNvSpPr txBox="1">
            <a:spLocks noChangeArrowheads="1"/>
          </p:cNvSpPr>
          <p:nvPr/>
        </p:nvSpPr>
        <p:spPr bwMode="auto">
          <a:xfrm>
            <a:off x="1547813" y="2420938"/>
            <a:ext cx="5761037" cy="2678112"/>
          </a:xfrm>
          <a:prstGeom prst="rect">
            <a:avLst/>
          </a:prstGeom>
          <a:noFill/>
          <a:ln w="9525">
            <a:noFill/>
            <a:miter lim="800000"/>
            <a:headEnd/>
            <a:tailEnd/>
          </a:ln>
        </p:spPr>
        <p:txBody>
          <a:bodyPr>
            <a:spAutoFit/>
          </a:bodyPr>
          <a:lstStyle/>
          <a:p>
            <a:pPr algn="just" eaLnBrk="1" hangingPunct="1">
              <a:spcBef>
                <a:spcPct val="50000"/>
              </a:spcBef>
            </a:pPr>
            <a:r>
              <a:rPr lang="en-US" sz="2400" b="1">
                <a:solidFill>
                  <a:srgbClr val="009900"/>
                </a:solidFill>
                <a:latin typeface="Arial" charset="0"/>
              </a:rPr>
              <a:t>Tre, mây, song là những loài cây rất quen thuộc với làng quê Việt Nam. Ở nước ta có khoảng 44 loài tre, 33 loài mây, song khác nhau. Do đặc điểm, tính chất của tre, mây, song mà người ta có thể sử dụng chúng vào việc sản xuất nhiều đồ dùng gia đình.</a:t>
            </a:r>
            <a:r>
              <a:rPr lang="en-US" sz="2400" b="1">
                <a:solidFill>
                  <a:srgbClr val="FF3300"/>
                </a:solidFill>
                <a:latin typeface="Arial" charset="0"/>
              </a:rPr>
              <a:t>     </a:t>
            </a:r>
            <a:r>
              <a:rPr lang="en-US" sz="2400" b="1">
                <a:solidFill>
                  <a:srgbClr val="000066"/>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25965"/>
                                        </p:tgtEl>
                                        <p:attrNameLst>
                                          <p:attrName>style.visibility</p:attrName>
                                        </p:attrNameLst>
                                      </p:cBhvr>
                                      <p:to>
                                        <p:strVal val="visible"/>
                                      </p:to>
                                    </p:set>
                                    <p:anim calcmode="lin" valueType="num">
                                      <p:cBhvr>
                                        <p:cTn id="7" dur="1000" fill="hold"/>
                                        <p:tgtEl>
                                          <p:spTgt spid="12596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2596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25965"/>
                                        </p:tgtEl>
                                        <p:attrNameLst>
                                          <p:attrName>ppt_y</p:attrName>
                                        </p:attrNameLst>
                                      </p:cBhvr>
                                      <p:tavLst>
                                        <p:tav tm="0">
                                          <p:val>
                                            <p:strVal val="#ppt_y"/>
                                          </p:val>
                                        </p:tav>
                                        <p:tav tm="100000">
                                          <p:val>
                                            <p:strVal val="#ppt_y"/>
                                          </p:val>
                                        </p:tav>
                                      </p:tavLst>
                                    </p:anim>
                                    <p:animEffect transition="in" filter="fade">
                                      <p:cBhvr>
                                        <p:cTn id="10" dur="1000"/>
                                        <p:tgtEl>
                                          <p:spTgt spid="1259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25966"/>
                                        </p:tgtEl>
                                        <p:attrNameLst>
                                          <p:attrName>style.visibility</p:attrName>
                                        </p:attrNameLst>
                                      </p:cBhvr>
                                      <p:to>
                                        <p:strVal val="visible"/>
                                      </p:to>
                                    </p:set>
                                    <p:anim to="" calcmode="lin" valueType="num">
                                      <p:cBhvr>
                                        <p:cTn id="15" dur="1" fill="hold"/>
                                        <p:tgtEl>
                                          <p:spTgt spid="1259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28600" y="22860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126981" name="Text Box 5"/>
          <p:cNvSpPr txBox="1">
            <a:spLocks noChangeArrowheads="1"/>
          </p:cNvSpPr>
          <p:nvPr/>
        </p:nvSpPr>
        <p:spPr bwMode="auto">
          <a:xfrm>
            <a:off x="2195513" y="6207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
        <p:nvSpPr>
          <p:cNvPr id="126982" name="Text Box 6"/>
          <p:cNvSpPr txBox="1">
            <a:spLocks noChangeArrowheads="1"/>
          </p:cNvSpPr>
          <p:nvPr/>
        </p:nvSpPr>
        <p:spPr bwMode="auto">
          <a:xfrm>
            <a:off x="179388" y="1773238"/>
            <a:ext cx="8153400" cy="519112"/>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2. </a:t>
            </a:r>
            <a:r>
              <a:rPr lang="en-US" sz="2800" b="1" u="sng">
                <a:solidFill>
                  <a:srgbClr val="FF3300"/>
                </a:solidFill>
                <a:latin typeface="Arial" charset="0"/>
              </a:rPr>
              <a:t>Một số đồ dùng làm bằng tre, mây, song:</a:t>
            </a:r>
            <a:r>
              <a:rPr lang="en-US" sz="2800" b="1">
                <a:solidFill>
                  <a:srgbClr val="FF3300"/>
                </a:solidFill>
                <a:latin typeface="Arial" charset="0"/>
              </a:rPr>
              <a:t>     </a:t>
            </a:r>
            <a:r>
              <a:rPr lang="en-US" sz="2800" b="1">
                <a:solidFill>
                  <a:srgbClr val="000066"/>
                </a:solidFill>
                <a:latin typeface="Arial" charset="0"/>
              </a:rPr>
              <a:t>          </a:t>
            </a:r>
          </a:p>
        </p:txBody>
      </p:sp>
      <p:sp>
        <p:nvSpPr>
          <p:cNvPr id="13317" name="Text Box 7"/>
          <p:cNvSpPr txBox="1">
            <a:spLocks noChangeArrowheads="1"/>
          </p:cNvSpPr>
          <p:nvPr/>
        </p:nvSpPr>
        <p:spPr bwMode="auto">
          <a:xfrm>
            <a:off x="179388" y="1196975"/>
            <a:ext cx="81534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1. </a:t>
            </a:r>
            <a:r>
              <a:rPr lang="en-US" sz="2800" b="1" u="sng">
                <a:solidFill>
                  <a:srgbClr val="FF3300"/>
                </a:solidFill>
                <a:latin typeface="Arial" charset="0"/>
              </a:rPr>
              <a:t>Đặc điểm và công dụng của tre, mây, song</a:t>
            </a:r>
            <a:r>
              <a:rPr lang="en-US" sz="2800" b="1">
                <a:solidFill>
                  <a:srgbClr val="FF3300"/>
                </a:solidFill>
                <a:latin typeface="Arial" charset="0"/>
              </a:rPr>
              <a:t>:     </a:t>
            </a:r>
            <a:r>
              <a:rPr lang="en-US" sz="2800" b="1">
                <a:solidFill>
                  <a:srgbClr val="000066"/>
                </a:solidFill>
                <a:latin typeface="Arial" charset="0"/>
              </a:rPr>
              <a:t>          </a:t>
            </a:r>
          </a:p>
        </p:txBody>
      </p:sp>
      <p:graphicFrame>
        <p:nvGraphicFramePr>
          <p:cNvPr id="127015" name="Group 39"/>
          <p:cNvGraphicFramePr>
            <a:graphicFrameLocks noGrp="1"/>
          </p:cNvGraphicFramePr>
          <p:nvPr>
            <p:ph/>
          </p:nvPr>
        </p:nvGraphicFramePr>
        <p:xfrm>
          <a:off x="1908175" y="3573463"/>
          <a:ext cx="4968875" cy="2759075"/>
        </p:xfrm>
        <a:graphic>
          <a:graphicData uri="http://schemas.openxmlformats.org/drawingml/2006/table">
            <a:tbl>
              <a:tblPr/>
              <a:tblGrid>
                <a:gridCol w="936625"/>
                <a:gridCol w="2236788"/>
                <a:gridCol w="1795462"/>
              </a:tblGrid>
              <a:tr h="4953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smtClean="0">
                          <a:ln>
                            <a:noFill/>
                          </a:ln>
                          <a:solidFill>
                            <a:srgbClr val="660033"/>
                          </a:solidFill>
                          <a:effectLst>
                            <a:outerShdw blurRad="38100" dist="38100" dir="2700000" algn="tl">
                              <a:srgbClr val="000000"/>
                            </a:outerShdw>
                          </a:effectLst>
                          <a:latin typeface="Times New Roman" pitchFamily="18" charset="0"/>
                        </a:rPr>
                        <a:t>Hình</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smtClean="0">
                          <a:ln>
                            <a:noFill/>
                          </a:ln>
                          <a:solidFill>
                            <a:srgbClr val="660033"/>
                          </a:solidFill>
                          <a:effectLst>
                            <a:outerShdw blurRad="38100" dist="38100" dir="2700000" algn="tl">
                              <a:srgbClr val="000000"/>
                            </a:outerShdw>
                          </a:effectLst>
                          <a:latin typeface="Times New Roman" pitchFamily="18" charset="0"/>
                        </a:rPr>
                        <a:t>Tên đồ dùng</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smtClean="0">
                          <a:ln>
                            <a:noFill/>
                          </a:ln>
                          <a:solidFill>
                            <a:srgbClr val="660033"/>
                          </a:solidFill>
                          <a:effectLst>
                            <a:outerShdw blurRad="38100" dist="38100" dir="2700000" algn="tl">
                              <a:srgbClr val="000000"/>
                            </a:outerShdw>
                          </a:effectLst>
                          <a:latin typeface="Times New Roman" pitchFamily="18" charset="0"/>
                        </a:rPr>
                        <a:t>Vật liệu</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584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58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603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60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27012" name="Text Box 36"/>
          <p:cNvSpPr txBox="1">
            <a:spLocks noChangeArrowheads="1"/>
          </p:cNvSpPr>
          <p:nvPr/>
        </p:nvSpPr>
        <p:spPr bwMode="auto">
          <a:xfrm>
            <a:off x="323850" y="2349500"/>
            <a:ext cx="8355013" cy="1200150"/>
          </a:xfrm>
          <a:prstGeom prst="rect">
            <a:avLst/>
          </a:prstGeom>
          <a:noFill/>
          <a:ln w="9525">
            <a:noFill/>
            <a:miter lim="800000"/>
            <a:headEnd/>
            <a:tailEnd/>
          </a:ln>
        </p:spPr>
        <p:txBody>
          <a:bodyPr>
            <a:spAutoFit/>
          </a:bodyPr>
          <a:lstStyle/>
          <a:p>
            <a:pPr algn="just" eaLnBrk="1" hangingPunct="1">
              <a:spcBef>
                <a:spcPct val="50000"/>
              </a:spcBef>
            </a:pPr>
            <a:r>
              <a:rPr lang="en-US" sz="2400" b="1">
                <a:solidFill>
                  <a:srgbClr val="FFFF00"/>
                </a:solidFill>
                <a:latin typeface="Arial" charset="0"/>
              </a:rPr>
              <a:t>Quan sát các hình 5, 6, 7/SGK/47, nêu tên từng đồ vật có trong mỗi hình và xác định đồ dùng đó được làm từ vật liệu gì.</a:t>
            </a:r>
            <a:r>
              <a:rPr lang="en-US" sz="2400">
                <a:solidFill>
                  <a:srgbClr val="FFFF00"/>
                </a:solidFill>
                <a:latin typeface="Arial" charset="0"/>
              </a:rPr>
              <a:t> </a:t>
            </a:r>
          </a:p>
        </p:txBody>
      </p:sp>
      <p:grpSp>
        <p:nvGrpSpPr>
          <p:cNvPr id="2" name="Group 80"/>
          <p:cNvGrpSpPr>
            <a:grpSpLocks/>
          </p:cNvGrpSpPr>
          <p:nvPr/>
        </p:nvGrpSpPr>
        <p:grpSpPr bwMode="auto">
          <a:xfrm>
            <a:off x="1908175" y="3573463"/>
            <a:ext cx="4999038" cy="2808287"/>
            <a:chOff x="1202" y="2251"/>
            <a:chExt cx="3149" cy="1769"/>
          </a:xfrm>
        </p:grpSpPr>
        <p:sp>
          <p:nvSpPr>
            <p:cNvPr id="13346" name="Line 40"/>
            <p:cNvSpPr>
              <a:spLocks noChangeShapeType="1"/>
            </p:cNvSpPr>
            <p:nvPr/>
          </p:nvSpPr>
          <p:spPr bwMode="auto">
            <a:xfrm>
              <a:off x="1202" y="2251"/>
              <a:ext cx="0" cy="1769"/>
            </a:xfrm>
            <a:prstGeom prst="line">
              <a:avLst/>
            </a:prstGeom>
            <a:noFill/>
            <a:ln w="28575">
              <a:solidFill>
                <a:srgbClr val="333333"/>
              </a:solidFill>
              <a:round/>
              <a:headEnd/>
              <a:tailEnd/>
            </a:ln>
          </p:spPr>
          <p:txBody>
            <a:bodyPr/>
            <a:lstStyle/>
            <a:p>
              <a:endParaRPr lang="en-US"/>
            </a:p>
          </p:txBody>
        </p:sp>
        <p:sp>
          <p:nvSpPr>
            <p:cNvPr id="13347" name="Line 69"/>
            <p:cNvSpPr>
              <a:spLocks noChangeShapeType="1"/>
            </p:cNvSpPr>
            <p:nvPr/>
          </p:nvSpPr>
          <p:spPr bwMode="auto">
            <a:xfrm>
              <a:off x="1791" y="2251"/>
              <a:ext cx="0" cy="1769"/>
            </a:xfrm>
            <a:prstGeom prst="line">
              <a:avLst/>
            </a:prstGeom>
            <a:noFill/>
            <a:ln w="28575">
              <a:solidFill>
                <a:srgbClr val="333333"/>
              </a:solidFill>
              <a:round/>
              <a:headEnd/>
              <a:tailEnd/>
            </a:ln>
          </p:spPr>
          <p:txBody>
            <a:bodyPr/>
            <a:lstStyle/>
            <a:p>
              <a:endParaRPr lang="en-US"/>
            </a:p>
          </p:txBody>
        </p:sp>
        <p:sp>
          <p:nvSpPr>
            <p:cNvPr id="13348" name="Line 70"/>
            <p:cNvSpPr>
              <a:spLocks noChangeShapeType="1"/>
            </p:cNvSpPr>
            <p:nvPr/>
          </p:nvSpPr>
          <p:spPr bwMode="auto">
            <a:xfrm>
              <a:off x="3198" y="2251"/>
              <a:ext cx="0" cy="1769"/>
            </a:xfrm>
            <a:prstGeom prst="line">
              <a:avLst/>
            </a:prstGeom>
            <a:noFill/>
            <a:ln w="28575">
              <a:solidFill>
                <a:srgbClr val="333333"/>
              </a:solidFill>
              <a:round/>
              <a:headEnd/>
              <a:tailEnd/>
            </a:ln>
          </p:spPr>
          <p:txBody>
            <a:bodyPr/>
            <a:lstStyle/>
            <a:p>
              <a:endParaRPr lang="en-US"/>
            </a:p>
          </p:txBody>
        </p:sp>
        <p:sp>
          <p:nvSpPr>
            <p:cNvPr id="13349" name="Line 71"/>
            <p:cNvSpPr>
              <a:spLocks noChangeShapeType="1"/>
            </p:cNvSpPr>
            <p:nvPr/>
          </p:nvSpPr>
          <p:spPr bwMode="auto">
            <a:xfrm>
              <a:off x="4332" y="2251"/>
              <a:ext cx="0" cy="1769"/>
            </a:xfrm>
            <a:prstGeom prst="line">
              <a:avLst/>
            </a:prstGeom>
            <a:noFill/>
            <a:ln w="28575">
              <a:solidFill>
                <a:srgbClr val="333333"/>
              </a:solidFill>
              <a:round/>
              <a:headEnd/>
              <a:tailEnd/>
            </a:ln>
          </p:spPr>
          <p:txBody>
            <a:bodyPr/>
            <a:lstStyle/>
            <a:p>
              <a:endParaRPr lang="en-US"/>
            </a:p>
          </p:txBody>
        </p:sp>
        <p:sp>
          <p:nvSpPr>
            <p:cNvPr id="13350" name="Line 72"/>
            <p:cNvSpPr>
              <a:spLocks noChangeShapeType="1"/>
            </p:cNvSpPr>
            <p:nvPr/>
          </p:nvSpPr>
          <p:spPr bwMode="auto">
            <a:xfrm>
              <a:off x="1202" y="2251"/>
              <a:ext cx="3130" cy="0"/>
            </a:xfrm>
            <a:prstGeom prst="line">
              <a:avLst/>
            </a:prstGeom>
            <a:noFill/>
            <a:ln w="28575">
              <a:solidFill>
                <a:srgbClr val="333333"/>
              </a:solidFill>
              <a:round/>
              <a:headEnd/>
              <a:tailEnd/>
            </a:ln>
          </p:spPr>
          <p:txBody>
            <a:bodyPr/>
            <a:lstStyle/>
            <a:p>
              <a:endParaRPr lang="en-US"/>
            </a:p>
          </p:txBody>
        </p:sp>
        <p:sp>
          <p:nvSpPr>
            <p:cNvPr id="13351" name="Line 73"/>
            <p:cNvSpPr>
              <a:spLocks noChangeShapeType="1"/>
            </p:cNvSpPr>
            <p:nvPr/>
          </p:nvSpPr>
          <p:spPr bwMode="auto">
            <a:xfrm>
              <a:off x="1221" y="3278"/>
              <a:ext cx="3130" cy="0"/>
            </a:xfrm>
            <a:prstGeom prst="line">
              <a:avLst/>
            </a:prstGeom>
            <a:noFill/>
            <a:ln w="28575">
              <a:solidFill>
                <a:srgbClr val="333333"/>
              </a:solidFill>
              <a:round/>
              <a:headEnd/>
              <a:tailEnd/>
            </a:ln>
          </p:spPr>
          <p:txBody>
            <a:bodyPr/>
            <a:lstStyle/>
            <a:p>
              <a:endParaRPr lang="en-US"/>
            </a:p>
          </p:txBody>
        </p:sp>
        <p:sp>
          <p:nvSpPr>
            <p:cNvPr id="13352" name="Line 74"/>
            <p:cNvSpPr>
              <a:spLocks noChangeShapeType="1"/>
            </p:cNvSpPr>
            <p:nvPr/>
          </p:nvSpPr>
          <p:spPr bwMode="auto">
            <a:xfrm>
              <a:off x="1202" y="2568"/>
              <a:ext cx="3130" cy="0"/>
            </a:xfrm>
            <a:prstGeom prst="line">
              <a:avLst/>
            </a:prstGeom>
            <a:noFill/>
            <a:ln w="28575">
              <a:solidFill>
                <a:srgbClr val="333333"/>
              </a:solidFill>
              <a:round/>
              <a:headEnd/>
              <a:tailEnd/>
            </a:ln>
          </p:spPr>
          <p:txBody>
            <a:bodyPr/>
            <a:lstStyle/>
            <a:p>
              <a:endParaRPr lang="en-US"/>
            </a:p>
          </p:txBody>
        </p:sp>
        <p:sp>
          <p:nvSpPr>
            <p:cNvPr id="13353" name="Line 76"/>
            <p:cNvSpPr>
              <a:spLocks noChangeShapeType="1"/>
            </p:cNvSpPr>
            <p:nvPr/>
          </p:nvSpPr>
          <p:spPr bwMode="auto">
            <a:xfrm>
              <a:off x="1215" y="3992"/>
              <a:ext cx="3130" cy="0"/>
            </a:xfrm>
            <a:prstGeom prst="line">
              <a:avLst/>
            </a:prstGeom>
            <a:noFill/>
            <a:ln w="28575">
              <a:solidFill>
                <a:srgbClr val="333333"/>
              </a:solidFill>
              <a:round/>
              <a:headEnd/>
              <a:tailEnd/>
            </a:ln>
          </p:spPr>
          <p:txBody>
            <a:bodyPr/>
            <a:lstStyle/>
            <a:p>
              <a:endParaRPr lang="en-US"/>
            </a:p>
          </p:txBody>
        </p:sp>
        <p:sp>
          <p:nvSpPr>
            <p:cNvPr id="13354" name="Line 77"/>
            <p:cNvSpPr>
              <a:spLocks noChangeShapeType="1"/>
            </p:cNvSpPr>
            <p:nvPr/>
          </p:nvSpPr>
          <p:spPr bwMode="auto">
            <a:xfrm>
              <a:off x="1216" y="2922"/>
              <a:ext cx="3130" cy="0"/>
            </a:xfrm>
            <a:prstGeom prst="line">
              <a:avLst/>
            </a:prstGeom>
            <a:noFill/>
            <a:ln w="28575">
              <a:solidFill>
                <a:srgbClr val="333333"/>
              </a:solidFill>
              <a:round/>
              <a:headEnd/>
              <a:tailEnd/>
            </a:ln>
          </p:spPr>
          <p:txBody>
            <a:bodyPr/>
            <a:lstStyle/>
            <a:p>
              <a:endParaRPr lang="en-US"/>
            </a:p>
          </p:txBody>
        </p:sp>
        <p:sp>
          <p:nvSpPr>
            <p:cNvPr id="13355" name="Line 78"/>
            <p:cNvSpPr>
              <a:spLocks noChangeShapeType="1"/>
            </p:cNvSpPr>
            <p:nvPr/>
          </p:nvSpPr>
          <p:spPr bwMode="auto">
            <a:xfrm>
              <a:off x="1208" y="3634"/>
              <a:ext cx="3130" cy="0"/>
            </a:xfrm>
            <a:prstGeom prst="line">
              <a:avLst/>
            </a:prstGeom>
            <a:noFill/>
            <a:ln w="28575">
              <a:solidFill>
                <a:srgbClr val="333333"/>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6982"/>
                                        </p:tgtEl>
                                        <p:attrNameLst>
                                          <p:attrName>style.visibility</p:attrName>
                                        </p:attrNameLst>
                                      </p:cBhvr>
                                      <p:to>
                                        <p:strVal val="visible"/>
                                      </p:to>
                                    </p:set>
                                    <p:anim to="" calcmode="lin" valueType="num">
                                      <p:cBhvr>
                                        <p:cTn id="7" dur="1" fill="hold"/>
                                        <p:tgtEl>
                                          <p:spTgt spid="126982"/>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27012"/>
                                        </p:tgtEl>
                                        <p:attrNameLst>
                                          <p:attrName>style.visibility</p:attrName>
                                        </p:attrNameLst>
                                      </p:cBhvr>
                                      <p:to>
                                        <p:strVal val="visible"/>
                                      </p:to>
                                    </p:set>
                                    <p:animEffect transition="in" filter="wheel(4)">
                                      <p:cBhvr>
                                        <p:cTn id="12" dur="2000"/>
                                        <p:tgtEl>
                                          <p:spTgt spid="127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27015"/>
                                        </p:tgtEl>
                                        <p:attrNameLst>
                                          <p:attrName>style.visibility</p:attrName>
                                        </p:attrNameLst>
                                      </p:cBhvr>
                                      <p:to>
                                        <p:strVal val="visible"/>
                                      </p:to>
                                    </p:set>
                                    <p:animEffect transition="in" filter="slide(fromBottom)">
                                      <p:cBhvr>
                                        <p:cTn id="17" dur="500"/>
                                        <p:tgtEl>
                                          <p:spTgt spid="127015"/>
                                        </p:tgtEl>
                                      </p:cBhvr>
                                    </p:animEffect>
                                  </p:childTnLst>
                                </p:cTn>
                              </p:par>
                              <p:par>
                                <p:cTn id="18" presetID="1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Bottom)">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2" grpId="0"/>
      <p:bldP spid="1270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152400" y="5080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130056" name="Text Box 8"/>
          <p:cNvSpPr txBox="1">
            <a:spLocks noChangeArrowheads="1"/>
          </p:cNvSpPr>
          <p:nvPr/>
        </p:nvSpPr>
        <p:spPr bwMode="auto">
          <a:xfrm>
            <a:off x="2195513" y="4302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
        <p:nvSpPr>
          <p:cNvPr id="14340" name="Text Box 9"/>
          <p:cNvSpPr txBox="1">
            <a:spLocks noChangeArrowheads="1"/>
          </p:cNvSpPr>
          <p:nvPr/>
        </p:nvSpPr>
        <p:spPr bwMode="auto">
          <a:xfrm>
            <a:off x="250825" y="819150"/>
            <a:ext cx="81534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1. </a:t>
            </a:r>
            <a:r>
              <a:rPr lang="en-US" sz="2800" b="1" u="sng">
                <a:solidFill>
                  <a:srgbClr val="FF3300"/>
                </a:solidFill>
                <a:latin typeface="Arial" charset="0"/>
              </a:rPr>
              <a:t>Đặc điểm và công dụng của tre, mây, song</a:t>
            </a:r>
            <a:r>
              <a:rPr lang="en-US" sz="2800" b="1">
                <a:solidFill>
                  <a:srgbClr val="FF3300"/>
                </a:solidFill>
                <a:latin typeface="Arial" charset="0"/>
              </a:rPr>
              <a:t>:     </a:t>
            </a:r>
            <a:r>
              <a:rPr lang="en-US" sz="2800" b="1">
                <a:solidFill>
                  <a:srgbClr val="000066"/>
                </a:solidFill>
                <a:latin typeface="Arial" charset="0"/>
              </a:rPr>
              <a:t>          </a:t>
            </a:r>
          </a:p>
        </p:txBody>
      </p:sp>
      <p:sp>
        <p:nvSpPr>
          <p:cNvPr id="14341" name="Text Box 10"/>
          <p:cNvSpPr txBox="1">
            <a:spLocks noChangeArrowheads="1"/>
          </p:cNvSpPr>
          <p:nvPr/>
        </p:nvSpPr>
        <p:spPr bwMode="auto">
          <a:xfrm>
            <a:off x="258763" y="1254125"/>
            <a:ext cx="81534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2. </a:t>
            </a:r>
            <a:r>
              <a:rPr lang="en-US" sz="2800" b="1" u="sng">
                <a:solidFill>
                  <a:srgbClr val="FF3300"/>
                </a:solidFill>
                <a:latin typeface="Arial" charset="0"/>
              </a:rPr>
              <a:t>Một số đồ dùng làm bằng tre, mây, song:</a:t>
            </a:r>
            <a:r>
              <a:rPr lang="en-US" sz="2800" b="1">
                <a:solidFill>
                  <a:srgbClr val="FF3300"/>
                </a:solidFill>
                <a:latin typeface="Arial" charset="0"/>
              </a:rPr>
              <a:t>     </a:t>
            </a:r>
            <a:r>
              <a:rPr lang="en-US" sz="2800" b="1">
                <a:solidFill>
                  <a:srgbClr val="000066"/>
                </a:solidFill>
                <a:latin typeface="Arial" charset="0"/>
              </a:rPr>
              <a:t>          </a:t>
            </a:r>
          </a:p>
        </p:txBody>
      </p:sp>
      <p:grpSp>
        <p:nvGrpSpPr>
          <p:cNvPr id="2" name="Group 21"/>
          <p:cNvGrpSpPr>
            <a:grpSpLocks/>
          </p:cNvGrpSpPr>
          <p:nvPr/>
        </p:nvGrpSpPr>
        <p:grpSpPr bwMode="auto">
          <a:xfrm>
            <a:off x="4859338" y="1844675"/>
            <a:ext cx="3552825" cy="2409825"/>
            <a:chOff x="3061" y="1162"/>
            <a:chExt cx="2238" cy="1518"/>
          </a:xfrm>
        </p:grpSpPr>
        <p:pic>
          <p:nvPicPr>
            <p:cNvPr id="14352" name="Picture 17"/>
            <p:cNvPicPr>
              <a:picLocks noChangeAspect="1" noChangeArrowheads="1"/>
            </p:cNvPicPr>
            <p:nvPr/>
          </p:nvPicPr>
          <p:blipFill>
            <a:blip r:embed="rId2"/>
            <a:srcRect/>
            <a:stretch>
              <a:fillRect/>
            </a:stretch>
          </p:blipFill>
          <p:spPr bwMode="auto">
            <a:xfrm>
              <a:off x="3061" y="1162"/>
              <a:ext cx="2238" cy="1518"/>
            </a:xfrm>
            <a:prstGeom prst="rect">
              <a:avLst/>
            </a:prstGeom>
            <a:noFill/>
            <a:ln w="9525">
              <a:noFill/>
              <a:miter lim="800000"/>
              <a:headEnd/>
              <a:tailEnd/>
            </a:ln>
          </p:spPr>
        </p:pic>
        <p:sp>
          <p:nvSpPr>
            <p:cNvPr id="14353" name="Oval 18"/>
            <p:cNvSpPr>
              <a:spLocks noChangeArrowheads="1"/>
            </p:cNvSpPr>
            <p:nvPr/>
          </p:nvSpPr>
          <p:spPr bwMode="auto">
            <a:xfrm>
              <a:off x="3091" y="1192"/>
              <a:ext cx="288" cy="288"/>
            </a:xfrm>
            <a:prstGeom prst="ellipse">
              <a:avLst/>
            </a:prstGeom>
            <a:noFill/>
            <a:ln w="28575">
              <a:solidFill>
                <a:srgbClr val="0066FF"/>
              </a:solidFill>
              <a:round/>
              <a:headEnd/>
              <a:tailEnd/>
            </a:ln>
          </p:spPr>
          <p:txBody>
            <a:bodyPr wrap="none" anchor="ctr"/>
            <a:lstStyle/>
            <a:p>
              <a:pPr algn="ctr" eaLnBrk="1" hangingPunct="1"/>
              <a:r>
                <a:rPr lang="en-US" sz="2800" b="1">
                  <a:solidFill>
                    <a:srgbClr val="CC0000"/>
                  </a:solidFill>
                  <a:latin typeface="Arial" charset="0"/>
                </a:rPr>
                <a:t>5</a:t>
              </a:r>
            </a:p>
          </p:txBody>
        </p:sp>
      </p:grpSp>
      <p:grpSp>
        <p:nvGrpSpPr>
          <p:cNvPr id="3" name="Group 20"/>
          <p:cNvGrpSpPr>
            <a:grpSpLocks/>
          </p:cNvGrpSpPr>
          <p:nvPr/>
        </p:nvGrpSpPr>
        <p:grpSpPr bwMode="auto">
          <a:xfrm>
            <a:off x="468313" y="1844675"/>
            <a:ext cx="3705225" cy="2457450"/>
            <a:chOff x="295" y="1162"/>
            <a:chExt cx="2334" cy="1548"/>
          </a:xfrm>
        </p:grpSpPr>
        <p:pic>
          <p:nvPicPr>
            <p:cNvPr id="14350" name="Picture 5"/>
            <p:cNvPicPr>
              <a:picLocks noChangeAspect="1" noChangeArrowheads="1"/>
            </p:cNvPicPr>
            <p:nvPr/>
          </p:nvPicPr>
          <p:blipFill>
            <a:blip r:embed="rId3"/>
            <a:srcRect/>
            <a:stretch>
              <a:fillRect/>
            </a:stretch>
          </p:blipFill>
          <p:spPr bwMode="auto">
            <a:xfrm>
              <a:off x="295" y="1162"/>
              <a:ext cx="2334" cy="1548"/>
            </a:xfrm>
            <a:prstGeom prst="rect">
              <a:avLst/>
            </a:prstGeom>
            <a:noFill/>
            <a:ln w="9525">
              <a:noFill/>
              <a:miter lim="800000"/>
              <a:headEnd/>
              <a:tailEnd/>
            </a:ln>
          </p:spPr>
        </p:pic>
        <p:sp>
          <p:nvSpPr>
            <p:cNvPr id="14351" name="Oval 19"/>
            <p:cNvSpPr>
              <a:spLocks noChangeArrowheads="1"/>
            </p:cNvSpPr>
            <p:nvPr/>
          </p:nvSpPr>
          <p:spPr bwMode="auto">
            <a:xfrm>
              <a:off x="2290" y="1207"/>
              <a:ext cx="288" cy="288"/>
            </a:xfrm>
            <a:prstGeom prst="ellipse">
              <a:avLst/>
            </a:prstGeom>
            <a:noFill/>
            <a:ln w="28575">
              <a:solidFill>
                <a:srgbClr val="0066FF"/>
              </a:solidFill>
              <a:round/>
              <a:headEnd/>
              <a:tailEnd/>
            </a:ln>
          </p:spPr>
          <p:txBody>
            <a:bodyPr wrap="none" anchor="ctr"/>
            <a:lstStyle/>
            <a:p>
              <a:pPr algn="ctr" eaLnBrk="1" hangingPunct="1"/>
              <a:r>
                <a:rPr lang="en-US" sz="2800" b="1">
                  <a:solidFill>
                    <a:srgbClr val="CC0000"/>
                  </a:solidFill>
                  <a:latin typeface="Arial" charset="0"/>
                </a:rPr>
                <a:t>4</a:t>
              </a:r>
            </a:p>
          </p:txBody>
        </p:sp>
      </p:grpSp>
      <p:grpSp>
        <p:nvGrpSpPr>
          <p:cNvPr id="4" name="Group 22"/>
          <p:cNvGrpSpPr>
            <a:grpSpLocks/>
          </p:cNvGrpSpPr>
          <p:nvPr/>
        </p:nvGrpSpPr>
        <p:grpSpPr bwMode="auto">
          <a:xfrm>
            <a:off x="0" y="4419600"/>
            <a:ext cx="4572000" cy="2438400"/>
            <a:chOff x="0" y="2784"/>
            <a:chExt cx="2880" cy="1536"/>
          </a:xfrm>
        </p:grpSpPr>
        <p:pic>
          <p:nvPicPr>
            <p:cNvPr id="14348" name="Picture 23"/>
            <p:cNvPicPr>
              <a:picLocks noChangeAspect="1" noChangeArrowheads="1"/>
            </p:cNvPicPr>
            <p:nvPr/>
          </p:nvPicPr>
          <p:blipFill>
            <a:blip r:embed="rId4"/>
            <a:srcRect/>
            <a:stretch>
              <a:fillRect/>
            </a:stretch>
          </p:blipFill>
          <p:spPr bwMode="auto">
            <a:xfrm>
              <a:off x="0" y="2795"/>
              <a:ext cx="2880" cy="1525"/>
            </a:xfrm>
            <a:prstGeom prst="rect">
              <a:avLst/>
            </a:prstGeom>
            <a:noFill/>
            <a:ln w="9525">
              <a:noFill/>
              <a:miter lim="800000"/>
              <a:headEnd/>
              <a:tailEnd/>
            </a:ln>
          </p:spPr>
        </p:pic>
        <p:sp>
          <p:nvSpPr>
            <p:cNvPr id="14349" name="Oval 24"/>
            <p:cNvSpPr>
              <a:spLocks noChangeArrowheads="1"/>
            </p:cNvSpPr>
            <p:nvPr/>
          </p:nvSpPr>
          <p:spPr bwMode="auto">
            <a:xfrm>
              <a:off x="2544" y="2784"/>
              <a:ext cx="288" cy="288"/>
            </a:xfrm>
            <a:prstGeom prst="ellipse">
              <a:avLst/>
            </a:prstGeom>
            <a:noFill/>
            <a:ln w="28575">
              <a:solidFill>
                <a:srgbClr val="0066FF"/>
              </a:solidFill>
              <a:round/>
              <a:headEnd/>
              <a:tailEnd/>
            </a:ln>
          </p:spPr>
          <p:txBody>
            <a:bodyPr wrap="none" anchor="ctr"/>
            <a:lstStyle/>
            <a:p>
              <a:pPr algn="ctr" eaLnBrk="1" hangingPunct="1"/>
              <a:r>
                <a:rPr lang="en-US" sz="2800" b="1">
                  <a:solidFill>
                    <a:srgbClr val="CC0000"/>
                  </a:solidFill>
                  <a:latin typeface="Arial" charset="0"/>
                </a:rPr>
                <a:t>6</a:t>
              </a:r>
            </a:p>
          </p:txBody>
        </p:sp>
      </p:grpSp>
      <p:grpSp>
        <p:nvGrpSpPr>
          <p:cNvPr id="5" name="Group 25"/>
          <p:cNvGrpSpPr>
            <a:grpSpLocks/>
          </p:cNvGrpSpPr>
          <p:nvPr/>
        </p:nvGrpSpPr>
        <p:grpSpPr bwMode="auto">
          <a:xfrm>
            <a:off x="4572000" y="4398963"/>
            <a:ext cx="4572000" cy="2459037"/>
            <a:chOff x="2592" y="2771"/>
            <a:chExt cx="3168" cy="1549"/>
          </a:xfrm>
        </p:grpSpPr>
        <p:pic>
          <p:nvPicPr>
            <p:cNvPr id="14346" name="Picture 26"/>
            <p:cNvPicPr>
              <a:picLocks noChangeAspect="1" noChangeArrowheads="1"/>
            </p:cNvPicPr>
            <p:nvPr/>
          </p:nvPicPr>
          <p:blipFill>
            <a:blip r:embed="rId5"/>
            <a:srcRect/>
            <a:stretch>
              <a:fillRect/>
            </a:stretch>
          </p:blipFill>
          <p:spPr bwMode="auto">
            <a:xfrm>
              <a:off x="2592" y="2771"/>
              <a:ext cx="3168" cy="1549"/>
            </a:xfrm>
            <a:prstGeom prst="rect">
              <a:avLst/>
            </a:prstGeom>
            <a:noFill/>
            <a:ln w="9525">
              <a:noFill/>
              <a:miter lim="800000"/>
              <a:headEnd/>
              <a:tailEnd/>
            </a:ln>
          </p:spPr>
        </p:pic>
        <p:sp>
          <p:nvSpPr>
            <p:cNvPr id="14347" name="Oval 27"/>
            <p:cNvSpPr>
              <a:spLocks noChangeArrowheads="1"/>
            </p:cNvSpPr>
            <p:nvPr/>
          </p:nvSpPr>
          <p:spPr bwMode="auto">
            <a:xfrm>
              <a:off x="5424" y="2784"/>
              <a:ext cx="288" cy="288"/>
            </a:xfrm>
            <a:prstGeom prst="ellipse">
              <a:avLst/>
            </a:prstGeom>
            <a:noFill/>
            <a:ln w="28575">
              <a:solidFill>
                <a:srgbClr val="0066FF"/>
              </a:solidFill>
              <a:round/>
              <a:headEnd/>
              <a:tailEnd/>
            </a:ln>
          </p:spPr>
          <p:txBody>
            <a:bodyPr wrap="none" anchor="ctr"/>
            <a:lstStyle/>
            <a:p>
              <a:pPr algn="ctr" eaLnBrk="1" hangingPunct="1"/>
              <a:r>
                <a:rPr lang="en-US" sz="2800" b="1">
                  <a:solidFill>
                    <a:srgbClr val="CC0000"/>
                  </a:solidFill>
                  <a:latin typeface="Arial" charset="0"/>
                </a:rPr>
                <a:t>7</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2"/>
          <p:cNvSpPr txBox="1">
            <a:spLocks noChangeArrowheads="1"/>
          </p:cNvSpPr>
          <p:nvPr/>
        </p:nvSpPr>
        <p:spPr bwMode="auto">
          <a:xfrm>
            <a:off x="214313" y="5715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131105" name="Text Box 33"/>
          <p:cNvSpPr txBox="1">
            <a:spLocks noChangeArrowheads="1"/>
          </p:cNvSpPr>
          <p:nvPr/>
        </p:nvSpPr>
        <p:spPr bwMode="auto">
          <a:xfrm>
            <a:off x="2195513" y="4302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
        <p:nvSpPr>
          <p:cNvPr id="15364" name="Text Box 34"/>
          <p:cNvSpPr txBox="1">
            <a:spLocks noChangeArrowheads="1"/>
          </p:cNvSpPr>
          <p:nvPr/>
        </p:nvSpPr>
        <p:spPr bwMode="auto">
          <a:xfrm>
            <a:off x="250825" y="890588"/>
            <a:ext cx="8153400" cy="519112"/>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1. </a:t>
            </a:r>
            <a:r>
              <a:rPr lang="en-US" sz="2800" b="1" u="sng">
                <a:solidFill>
                  <a:srgbClr val="FF3300"/>
                </a:solidFill>
                <a:latin typeface="Arial" charset="0"/>
              </a:rPr>
              <a:t>Đặc điểm và công dụng của tre, mây, song</a:t>
            </a:r>
            <a:r>
              <a:rPr lang="en-US" sz="2800" b="1">
                <a:solidFill>
                  <a:srgbClr val="FF3300"/>
                </a:solidFill>
                <a:latin typeface="Arial" charset="0"/>
              </a:rPr>
              <a:t>:     </a:t>
            </a:r>
            <a:r>
              <a:rPr lang="en-US" sz="2800" b="1">
                <a:solidFill>
                  <a:srgbClr val="000066"/>
                </a:solidFill>
                <a:latin typeface="Arial" charset="0"/>
              </a:rPr>
              <a:t>          </a:t>
            </a:r>
          </a:p>
        </p:txBody>
      </p:sp>
      <p:sp>
        <p:nvSpPr>
          <p:cNvPr id="15365" name="Text Box 35"/>
          <p:cNvSpPr txBox="1">
            <a:spLocks noChangeArrowheads="1"/>
          </p:cNvSpPr>
          <p:nvPr/>
        </p:nvSpPr>
        <p:spPr bwMode="auto">
          <a:xfrm>
            <a:off x="244475" y="1282700"/>
            <a:ext cx="81534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2. </a:t>
            </a:r>
            <a:r>
              <a:rPr lang="en-US" sz="2800" b="1" u="sng">
                <a:solidFill>
                  <a:srgbClr val="FF3300"/>
                </a:solidFill>
                <a:latin typeface="Arial" charset="0"/>
              </a:rPr>
              <a:t>Một số đồ dùng làm bằng tre, mây, song:</a:t>
            </a:r>
            <a:r>
              <a:rPr lang="en-US" sz="2800" b="1">
                <a:solidFill>
                  <a:srgbClr val="FF3300"/>
                </a:solidFill>
                <a:latin typeface="Arial" charset="0"/>
              </a:rPr>
              <a:t>     </a:t>
            </a:r>
            <a:r>
              <a:rPr lang="en-US" sz="2800" b="1">
                <a:solidFill>
                  <a:srgbClr val="000066"/>
                </a:solidFill>
                <a:latin typeface="Arial" charset="0"/>
              </a:rPr>
              <a:t>          </a:t>
            </a:r>
          </a:p>
        </p:txBody>
      </p:sp>
      <p:graphicFrame>
        <p:nvGraphicFramePr>
          <p:cNvPr id="131145" name="Group 73"/>
          <p:cNvGraphicFramePr>
            <a:graphicFrameLocks noGrp="1"/>
          </p:cNvGraphicFramePr>
          <p:nvPr>
            <p:ph/>
          </p:nvPr>
        </p:nvGraphicFramePr>
        <p:xfrm>
          <a:off x="3708400" y="1989138"/>
          <a:ext cx="5130800" cy="4775200"/>
        </p:xfrm>
        <a:graphic>
          <a:graphicData uri="http://schemas.openxmlformats.org/drawingml/2006/table">
            <a:tbl>
              <a:tblPr/>
              <a:tblGrid>
                <a:gridCol w="965200"/>
                <a:gridCol w="2311400"/>
                <a:gridCol w="1854200"/>
              </a:tblGrid>
              <a:tr h="8572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smtClean="0">
                          <a:ln>
                            <a:noFill/>
                          </a:ln>
                          <a:solidFill>
                            <a:srgbClr val="660033"/>
                          </a:solidFill>
                          <a:effectLst>
                            <a:outerShdw blurRad="38100" dist="38100" dir="2700000" algn="tl">
                              <a:srgbClr val="000000"/>
                            </a:outerShdw>
                          </a:effectLst>
                          <a:latin typeface="Times New Roman" pitchFamily="18" charset="0"/>
                        </a:rPr>
                        <a:t>Hình</a:t>
                      </a:r>
                    </a:p>
                  </a:txBody>
                  <a:tcPr marL="0" marR="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smtClean="0">
                          <a:ln>
                            <a:noFill/>
                          </a:ln>
                          <a:solidFill>
                            <a:srgbClr val="660033"/>
                          </a:solidFill>
                          <a:effectLst>
                            <a:outerShdw blurRad="38100" dist="38100" dir="2700000" algn="tl">
                              <a:srgbClr val="000000"/>
                            </a:outerShdw>
                          </a:effectLst>
                          <a:latin typeface="Times New Roman" pitchFamily="18" charset="0"/>
                        </a:rPr>
                        <a:t>Tên đồ dùng</a:t>
                      </a:r>
                    </a:p>
                  </a:txBody>
                  <a:tcPr marL="0" marR="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1" i="0" u="none" strike="noStrike" cap="none" normalizeH="0" baseline="0" smtClean="0">
                          <a:ln>
                            <a:noFill/>
                          </a:ln>
                          <a:solidFill>
                            <a:srgbClr val="660033"/>
                          </a:solidFill>
                          <a:effectLst>
                            <a:outerShdw blurRad="38100" dist="38100" dir="2700000" algn="tl">
                              <a:srgbClr val="000000"/>
                            </a:outerShdw>
                          </a:effectLst>
                          <a:latin typeface="Times New Roman" pitchFamily="18" charset="0"/>
                        </a:rPr>
                        <a:t>Vật liệu</a:t>
                      </a:r>
                    </a:p>
                  </a:txBody>
                  <a:tcPr marL="0" marR="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r>
              <a:tr h="10112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96678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9699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969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pSp>
        <p:nvGrpSpPr>
          <p:cNvPr id="2" name="Group 62"/>
          <p:cNvGrpSpPr>
            <a:grpSpLocks/>
          </p:cNvGrpSpPr>
          <p:nvPr/>
        </p:nvGrpSpPr>
        <p:grpSpPr bwMode="auto">
          <a:xfrm>
            <a:off x="3708400" y="1989138"/>
            <a:ext cx="5184775" cy="4868862"/>
            <a:chOff x="1202" y="2251"/>
            <a:chExt cx="3149" cy="1769"/>
          </a:xfrm>
        </p:grpSpPr>
        <p:sp>
          <p:nvSpPr>
            <p:cNvPr id="15417" name="Line 63"/>
            <p:cNvSpPr>
              <a:spLocks noChangeShapeType="1"/>
            </p:cNvSpPr>
            <p:nvPr/>
          </p:nvSpPr>
          <p:spPr bwMode="auto">
            <a:xfrm>
              <a:off x="1202" y="2251"/>
              <a:ext cx="0" cy="1769"/>
            </a:xfrm>
            <a:prstGeom prst="line">
              <a:avLst/>
            </a:prstGeom>
            <a:noFill/>
            <a:ln w="28575">
              <a:solidFill>
                <a:srgbClr val="333333"/>
              </a:solidFill>
              <a:round/>
              <a:headEnd/>
              <a:tailEnd/>
            </a:ln>
          </p:spPr>
          <p:txBody>
            <a:bodyPr/>
            <a:lstStyle/>
            <a:p>
              <a:endParaRPr lang="en-US"/>
            </a:p>
          </p:txBody>
        </p:sp>
        <p:sp>
          <p:nvSpPr>
            <p:cNvPr id="15418" name="Line 64"/>
            <p:cNvSpPr>
              <a:spLocks noChangeShapeType="1"/>
            </p:cNvSpPr>
            <p:nvPr/>
          </p:nvSpPr>
          <p:spPr bwMode="auto">
            <a:xfrm>
              <a:off x="1791" y="2251"/>
              <a:ext cx="0" cy="1769"/>
            </a:xfrm>
            <a:prstGeom prst="line">
              <a:avLst/>
            </a:prstGeom>
            <a:noFill/>
            <a:ln w="28575">
              <a:solidFill>
                <a:srgbClr val="333333"/>
              </a:solidFill>
              <a:round/>
              <a:headEnd/>
              <a:tailEnd/>
            </a:ln>
          </p:spPr>
          <p:txBody>
            <a:bodyPr/>
            <a:lstStyle/>
            <a:p>
              <a:endParaRPr lang="en-US"/>
            </a:p>
          </p:txBody>
        </p:sp>
        <p:sp>
          <p:nvSpPr>
            <p:cNvPr id="15419" name="Line 65"/>
            <p:cNvSpPr>
              <a:spLocks noChangeShapeType="1"/>
            </p:cNvSpPr>
            <p:nvPr/>
          </p:nvSpPr>
          <p:spPr bwMode="auto">
            <a:xfrm>
              <a:off x="3198" y="2251"/>
              <a:ext cx="0" cy="1769"/>
            </a:xfrm>
            <a:prstGeom prst="line">
              <a:avLst/>
            </a:prstGeom>
            <a:noFill/>
            <a:ln w="28575">
              <a:solidFill>
                <a:srgbClr val="333333"/>
              </a:solidFill>
              <a:round/>
              <a:headEnd/>
              <a:tailEnd/>
            </a:ln>
          </p:spPr>
          <p:txBody>
            <a:bodyPr/>
            <a:lstStyle/>
            <a:p>
              <a:endParaRPr lang="en-US"/>
            </a:p>
          </p:txBody>
        </p:sp>
        <p:sp>
          <p:nvSpPr>
            <p:cNvPr id="15420" name="Line 66"/>
            <p:cNvSpPr>
              <a:spLocks noChangeShapeType="1"/>
            </p:cNvSpPr>
            <p:nvPr/>
          </p:nvSpPr>
          <p:spPr bwMode="auto">
            <a:xfrm>
              <a:off x="4332" y="2251"/>
              <a:ext cx="0" cy="1769"/>
            </a:xfrm>
            <a:prstGeom prst="line">
              <a:avLst/>
            </a:prstGeom>
            <a:noFill/>
            <a:ln w="28575">
              <a:solidFill>
                <a:srgbClr val="333333"/>
              </a:solidFill>
              <a:round/>
              <a:headEnd/>
              <a:tailEnd/>
            </a:ln>
          </p:spPr>
          <p:txBody>
            <a:bodyPr/>
            <a:lstStyle/>
            <a:p>
              <a:endParaRPr lang="en-US"/>
            </a:p>
          </p:txBody>
        </p:sp>
        <p:sp>
          <p:nvSpPr>
            <p:cNvPr id="15421" name="Line 67"/>
            <p:cNvSpPr>
              <a:spLocks noChangeShapeType="1"/>
            </p:cNvSpPr>
            <p:nvPr/>
          </p:nvSpPr>
          <p:spPr bwMode="auto">
            <a:xfrm>
              <a:off x="1202" y="2251"/>
              <a:ext cx="3130" cy="0"/>
            </a:xfrm>
            <a:prstGeom prst="line">
              <a:avLst/>
            </a:prstGeom>
            <a:noFill/>
            <a:ln w="28575">
              <a:solidFill>
                <a:srgbClr val="333333"/>
              </a:solidFill>
              <a:round/>
              <a:headEnd/>
              <a:tailEnd/>
            </a:ln>
          </p:spPr>
          <p:txBody>
            <a:bodyPr/>
            <a:lstStyle/>
            <a:p>
              <a:endParaRPr lang="en-US"/>
            </a:p>
          </p:txBody>
        </p:sp>
        <p:sp>
          <p:nvSpPr>
            <p:cNvPr id="15422" name="Line 68"/>
            <p:cNvSpPr>
              <a:spLocks noChangeShapeType="1"/>
            </p:cNvSpPr>
            <p:nvPr/>
          </p:nvSpPr>
          <p:spPr bwMode="auto">
            <a:xfrm>
              <a:off x="1221" y="3278"/>
              <a:ext cx="3130" cy="0"/>
            </a:xfrm>
            <a:prstGeom prst="line">
              <a:avLst/>
            </a:prstGeom>
            <a:noFill/>
            <a:ln w="28575">
              <a:solidFill>
                <a:srgbClr val="333333"/>
              </a:solidFill>
              <a:round/>
              <a:headEnd/>
              <a:tailEnd/>
            </a:ln>
          </p:spPr>
          <p:txBody>
            <a:bodyPr/>
            <a:lstStyle/>
            <a:p>
              <a:endParaRPr lang="en-US"/>
            </a:p>
          </p:txBody>
        </p:sp>
        <p:sp>
          <p:nvSpPr>
            <p:cNvPr id="15423" name="Line 69"/>
            <p:cNvSpPr>
              <a:spLocks noChangeShapeType="1"/>
            </p:cNvSpPr>
            <p:nvPr/>
          </p:nvSpPr>
          <p:spPr bwMode="auto">
            <a:xfrm>
              <a:off x="1202" y="2568"/>
              <a:ext cx="3130" cy="0"/>
            </a:xfrm>
            <a:prstGeom prst="line">
              <a:avLst/>
            </a:prstGeom>
            <a:noFill/>
            <a:ln w="28575">
              <a:solidFill>
                <a:srgbClr val="333333"/>
              </a:solidFill>
              <a:round/>
              <a:headEnd/>
              <a:tailEnd/>
            </a:ln>
          </p:spPr>
          <p:txBody>
            <a:bodyPr/>
            <a:lstStyle/>
            <a:p>
              <a:endParaRPr lang="en-US"/>
            </a:p>
          </p:txBody>
        </p:sp>
        <p:sp>
          <p:nvSpPr>
            <p:cNvPr id="15424" name="Line 70"/>
            <p:cNvSpPr>
              <a:spLocks noChangeShapeType="1"/>
            </p:cNvSpPr>
            <p:nvPr/>
          </p:nvSpPr>
          <p:spPr bwMode="auto">
            <a:xfrm>
              <a:off x="1215" y="3992"/>
              <a:ext cx="3130" cy="0"/>
            </a:xfrm>
            <a:prstGeom prst="line">
              <a:avLst/>
            </a:prstGeom>
            <a:noFill/>
            <a:ln w="28575">
              <a:solidFill>
                <a:srgbClr val="333333"/>
              </a:solidFill>
              <a:round/>
              <a:headEnd/>
              <a:tailEnd/>
            </a:ln>
          </p:spPr>
          <p:txBody>
            <a:bodyPr/>
            <a:lstStyle/>
            <a:p>
              <a:endParaRPr lang="en-US"/>
            </a:p>
          </p:txBody>
        </p:sp>
        <p:sp>
          <p:nvSpPr>
            <p:cNvPr id="15425" name="Line 71"/>
            <p:cNvSpPr>
              <a:spLocks noChangeShapeType="1"/>
            </p:cNvSpPr>
            <p:nvPr/>
          </p:nvSpPr>
          <p:spPr bwMode="auto">
            <a:xfrm>
              <a:off x="1216" y="2922"/>
              <a:ext cx="3130" cy="0"/>
            </a:xfrm>
            <a:prstGeom prst="line">
              <a:avLst/>
            </a:prstGeom>
            <a:noFill/>
            <a:ln w="28575">
              <a:solidFill>
                <a:srgbClr val="333333"/>
              </a:solidFill>
              <a:round/>
              <a:headEnd/>
              <a:tailEnd/>
            </a:ln>
          </p:spPr>
          <p:txBody>
            <a:bodyPr/>
            <a:lstStyle/>
            <a:p>
              <a:endParaRPr lang="en-US"/>
            </a:p>
          </p:txBody>
        </p:sp>
        <p:sp>
          <p:nvSpPr>
            <p:cNvPr id="15426" name="Line 72"/>
            <p:cNvSpPr>
              <a:spLocks noChangeShapeType="1"/>
            </p:cNvSpPr>
            <p:nvPr/>
          </p:nvSpPr>
          <p:spPr bwMode="auto">
            <a:xfrm>
              <a:off x="1208" y="3634"/>
              <a:ext cx="3130" cy="0"/>
            </a:xfrm>
            <a:prstGeom prst="line">
              <a:avLst/>
            </a:prstGeom>
            <a:noFill/>
            <a:ln w="28575">
              <a:solidFill>
                <a:srgbClr val="333333"/>
              </a:solidFill>
              <a:round/>
              <a:headEnd/>
              <a:tailEnd/>
            </a:ln>
          </p:spPr>
          <p:txBody>
            <a:bodyPr/>
            <a:lstStyle/>
            <a:p>
              <a:endParaRPr lang="en-US"/>
            </a:p>
          </p:txBody>
        </p:sp>
      </p:grpSp>
      <p:sp>
        <p:nvSpPr>
          <p:cNvPr id="131174" name="Text Box 102"/>
          <p:cNvSpPr txBox="1">
            <a:spLocks noChangeArrowheads="1"/>
          </p:cNvSpPr>
          <p:nvPr/>
        </p:nvSpPr>
        <p:spPr bwMode="auto">
          <a:xfrm>
            <a:off x="3995738" y="3068638"/>
            <a:ext cx="4572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CC0000"/>
                </a:solidFill>
                <a:latin typeface="Arial" charset="0"/>
              </a:rPr>
              <a:t>4</a:t>
            </a:r>
          </a:p>
        </p:txBody>
      </p:sp>
      <p:sp>
        <p:nvSpPr>
          <p:cNvPr id="131175" name="Text Box 103"/>
          <p:cNvSpPr txBox="1">
            <a:spLocks noChangeArrowheads="1"/>
          </p:cNvSpPr>
          <p:nvPr/>
        </p:nvSpPr>
        <p:spPr bwMode="auto">
          <a:xfrm>
            <a:off x="3983038" y="3933825"/>
            <a:ext cx="4572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CC0000"/>
                </a:solidFill>
                <a:latin typeface="Arial" charset="0"/>
              </a:rPr>
              <a:t>5</a:t>
            </a:r>
          </a:p>
        </p:txBody>
      </p:sp>
      <p:sp>
        <p:nvSpPr>
          <p:cNvPr id="131176" name="Text Box 104"/>
          <p:cNvSpPr txBox="1">
            <a:spLocks noChangeArrowheads="1"/>
          </p:cNvSpPr>
          <p:nvPr/>
        </p:nvSpPr>
        <p:spPr bwMode="auto">
          <a:xfrm>
            <a:off x="3995738" y="4941888"/>
            <a:ext cx="4572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CC0000"/>
                </a:solidFill>
                <a:latin typeface="Arial" charset="0"/>
              </a:rPr>
              <a:t>6</a:t>
            </a:r>
          </a:p>
        </p:txBody>
      </p:sp>
      <p:sp>
        <p:nvSpPr>
          <p:cNvPr id="131177" name="Text Box 105"/>
          <p:cNvSpPr txBox="1">
            <a:spLocks noChangeArrowheads="1"/>
          </p:cNvSpPr>
          <p:nvPr/>
        </p:nvSpPr>
        <p:spPr bwMode="auto">
          <a:xfrm>
            <a:off x="3995738" y="5878513"/>
            <a:ext cx="4572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CC0000"/>
                </a:solidFill>
                <a:latin typeface="Arial" charset="0"/>
              </a:rPr>
              <a:t>7</a:t>
            </a:r>
          </a:p>
        </p:txBody>
      </p:sp>
      <p:sp>
        <p:nvSpPr>
          <p:cNvPr id="131178" name="Text Box 106"/>
          <p:cNvSpPr txBox="1">
            <a:spLocks noChangeArrowheads="1"/>
          </p:cNvSpPr>
          <p:nvPr/>
        </p:nvSpPr>
        <p:spPr bwMode="auto">
          <a:xfrm>
            <a:off x="4643438" y="2997200"/>
            <a:ext cx="2819400" cy="701675"/>
          </a:xfrm>
          <a:prstGeom prst="rect">
            <a:avLst/>
          </a:prstGeom>
          <a:noFill/>
          <a:ln w="9525">
            <a:noFill/>
            <a:miter lim="800000"/>
            <a:headEnd/>
            <a:tailEnd/>
          </a:ln>
        </p:spPr>
        <p:txBody>
          <a:bodyPr>
            <a:spAutoFit/>
          </a:bodyPr>
          <a:lstStyle/>
          <a:p>
            <a:pPr eaLnBrk="1" hangingPunct="1"/>
            <a:r>
              <a:rPr lang="en-US" sz="2000">
                <a:solidFill>
                  <a:srgbClr val="000000"/>
                </a:solidFill>
                <a:latin typeface="Arial" charset="0"/>
              </a:rPr>
              <a:t>- </a:t>
            </a:r>
            <a:r>
              <a:rPr lang="en-US" sz="2000" b="1">
                <a:solidFill>
                  <a:srgbClr val="000000"/>
                </a:solidFill>
                <a:latin typeface="Arial" charset="0"/>
              </a:rPr>
              <a:t>Ống đựng nước</a:t>
            </a:r>
          </a:p>
          <a:p>
            <a:pPr eaLnBrk="1" hangingPunct="1"/>
            <a:r>
              <a:rPr lang="en-US" sz="2000" b="1">
                <a:solidFill>
                  <a:srgbClr val="000000"/>
                </a:solidFill>
                <a:latin typeface="Arial" charset="0"/>
              </a:rPr>
              <a:t>- Đòn gánh</a:t>
            </a:r>
          </a:p>
        </p:txBody>
      </p:sp>
      <p:sp>
        <p:nvSpPr>
          <p:cNvPr id="131179" name="Text Box 107"/>
          <p:cNvSpPr txBox="1">
            <a:spLocks noChangeArrowheads="1"/>
          </p:cNvSpPr>
          <p:nvPr/>
        </p:nvSpPr>
        <p:spPr bwMode="auto">
          <a:xfrm>
            <a:off x="4713288" y="3817938"/>
            <a:ext cx="2514600" cy="830262"/>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0000"/>
                </a:solidFill>
                <a:latin typeface="Arial" charset="0"/>
              </a:rPr>
              <a:t>- Bàn ghế tiếp khách</a:t>
            </a:r>
          </a:p>
        </p:txBody>
      </p:sp>
      <p:sp>
        <p:nvSpPr>
          <p:cNvPr id="131180" name="Text Box 108"/>
          <p:cNvSpPr txBox="1">
            <a:spLocks noChangeArrowheads="1"/>
          </p:cNvSpPr>
          <p:nvPr/>
        </p:nvSpPr>
        <p:spPr bwMode="auto">
          <a:xfrm>
            <a:off x="4859338" y="4941888"/>
            <a:ext cx="1447800" cy="457200"/>
          </a:xfrm>
          <a:prstGeom prst="rect">
            <a:avLst/>
          </a:prstGeom>
          <a:noFill/>
          <a:ln w="9525">
            <a:noFill/>
            <a:miter lim="800000"/>
            <a:headEnd/>
            <a:tailEnd/>
          </a:ln>
        </p:spPr>
        <p:txBody>
          <a:bodyPr>
            <a:spAutoFit/>
          </a:bodyPr>
          <a:lstStyle/>
          <a:p>
            <a:pPr eaLnBrk="1" hangingPunct="1">
              <a:spcBef>
                <a:spcPct val="50000"/>
              </a:spcBef>
            </a:pPr>
            <a:r>
              <a:rPr lang="en-US" sz="2400" b="1">
                <a:solidFill>
                  <a:srgbClr val="000000"/>
                </a:solidFill>
                <a:latin typeface="Arial" charset="0"/>
              </a:rPr>
              <a:t>- Rổ</a:t>
            </a:r>
          </a:p>
        </p:txBody>
      </p:sp>
      <p:sp>
        <p:nvSpPr>
          <p:cNvPr id="131181" name="Text Box 109"/>
          <p:cNvSpPr txBox="1">
            <a:spLocks noChangeArrowheads="1"/>
          </p:cNvSpPr>
          <p:nvPr/>
        </p:nvSpPr>
        <p:spPr bwMode="auto">
          <a:xfrm>
            <a:off x="4725988" y="5751513"/>
            <a:ext cx="1847850" cy="1006475"/>
          </a:xfrm>
          <a:prstGeom prst="rect">
            <a:avLst/>
          </a:prstGeom>
          <a:noFill/>
          <a:ln w="9525">
            <a:noFill/>
            <a:miter lim="800000"/>
            <a:headEnd/>
            <a:tailEnd/>
          </a:ln>
        </p:spPr>
        <p:txBody>
          <a:bodyPr wrap="none">
            <a:spAutoFit/>
          </a:bodyPr>
          <a:lstStyle/>
          <a:p>
            <a:pPr eaLnBrk="1" hangingPunct="1"/>
            <a:r>
              <a:rPr lang="en-US" sz="2000" b="1">
                <a:solidFill>
                  <a:srgbClr val="000000"/>
                </a:solidFill>
                <a:latin typeface="Arial" charset="0"/>
              </a:rPr>
              <a:t>- Tủ</a:t>
            </a:r>
          </a:p>
          <a:p>
            <a:pPr eaLnBrk="1" hangingPunct="1"/>
            <a:r>
              <a:rPr lang="en-US" sz="2000" b="1">
                <a:solidFill>
                  <a:srgbClr val="000000"/>
                </a:solidFill>
                <a:latin typeface="Arial" charset="0"/>
              </a:rPr>
              <a:t>- Giá đựng đồ</a:t>
            </a:r>
          </a:p>
          <a:p>
            <a:pPr eaLnBrk="1" hangingPunct="1"/>
            <a:r>
              <a:rPr lang="en-US" sz="2000" b="1">
                <a:solidFill>
                  <a:srgbClr val="000000"/>
                </a:solidFill>
                <a:latin typeface="Arial" charset="0"/>
              </a:rPr>
              <a:t>- Ghế</a:t>
            </a:r>
          </a:p>
        </p:txBody>
      </p:sp>
      <p:sp>
        <p:nvSpPr>
          <p:cNvPr id="131182" name="Text Box 110"/>
          <p:cNvSpPr txBox="1">
            <a:spLocks noChangeArrowheads="1"/>
          </p:cNvSpPr>
          <p:nvPr/>
        </p:nvSpPr>
        <p:spPr bwMode="auto">
          <a:xfrm>
            <a:off x="7369175" y="3013075"/>
            <a:ext cx="8382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3333CC"/>
                </a:solidFill>
                <a:latin typeface="Arial" charset="0"/>
              </a:rPr>
              <a:t>Tre</a:t>
            </a:r>
          </a:p>
        </p:txBody>
      </p:sp>
      <p:sp>
        <p:nvSpPr>
          <p:cNvPr id="131183" name="Text Box 111"/>
          <p:cNvSpPr txBox="1">
            <a:spLocks noChangeArrowheads="1"/>
          </p:cNvSpPr>
          <p:nvPr/>
        </p:nvSpPr>
        <p:spPr bwMode="auto">
          <a:xfrm>
            <a:off x="7308850" y="3860800"/>
            <a:ext cx="1066800" cy="830263"/>
          </a:xfrm>
          <a:prstGeom prst="rect">
            <a:avLst/>
          </a:prstGeom>
          <a:noFill/>
          <a:ln w="9525">
            <a:noFill/>
            <a:miter lim="800000"/>
            <a:headEnd/>
            <a:tailEnd/>
          </a:ln>
        </p:spPr>
        <p:txBody>
          <a:bodyPr>
            <a:spAutoFit/>
          </a:bodyPr>
          <a:lstStyle/>
          <a:p>
            <a:pPr eaLnBrk="1" hangingPunct="1">
              <a:spcBef>
                <a:spcPct val="50000"/>
              </a:spcBef>
            </a:pPr>
            <a:r>
              <a:rPr lang="en-US" sz="2400" b="1">
                <a:solidFill>
                  <a:srgbClr val="3333CC"/>
                </a:solidFill>
                <a:latin typeface="Arial" charset="0"/>
              </a:rPr>
              <a:t>Mây, song</a:t>
            </a:r>
          </a:p>
        </p:txBody>
      </p:sp>
      <p:sp>
        <p:nvSpPr>
          <p:cNvPr id="131184" name="Text Box 112"/>
          <p:cNvSpPr txBox="1">
            <a:spLocks noChangeArrowheads="1"/>
          </p:cNvSpPr>
          <p:nvPr/>
        </p:nvSpPr>
        <p:spPr bwMode="auto">
          <a:xfrm>
            <a:off x="7380288" y="5013325"/>
            <a:ext cx="914400" cy="519113"/>
          </a:xfrm>
          <a:prstGeom prst="rect">
            <a:avLst/>
          </a:prstGeom>
          <a:noFill/>
          <a:ln w="9525">
            <a:noFill/>
            <a:miter lim="800000"/>
            <a:headEnd/>
            <a:tailEnd/>
          </a:ln>
        </p:spPr>
        <p:txBody>
          <a:bodyPr>
            <a:spAutoFit/>
          </a:bodyPr>
          <a:lstStyle/>
          <a:p>
            <a:pPr eaLnBrk="1" hangingPunct="1">
              <a:spcBef>
                <a:spcPct val="20000"/>
              </a:spcBef>
            </a:pPr>
            <a:r>
              <a:rPr lang="en-US" sz="2800" b="1">
                <a:solidFill>
                  <a:srgbClr val="3333CC"/>
                </a:solidFill>
                <a:latin typeface="Arial" charset="0"/>
              </a:rPr>
              <a:t>Tre</a:t>
            </a:r>
          </a:p>
        </p:txBody>
      </p:sp>
      <p:sp>
        <p:nvSpPr>
          <p:cNvPr id="131185" name="Text Box 113"/>
          <p:cNvSpPr txBox="1">
            <a:spLocks noChangeArrowheads="1"/>
          </p:cNvSpPr>
          <p:nvPr/>
        </p:nvSpPr>
        <p:spPr bwMode="auto">
          <a:xfrm>
            <a:off x="7307263" y="5824538"/>
            <a:ext cx="1143000" cy="946150"/>
          </a:xfrm>
          <a:prstGeom prst="rect">
            <a:avLst/>
          </a:prstGeom>
          <a:noFill/>
          <a:ln w="9525">
            <a:noFill/>
            <a:miter lim="800000"/>
            <a:headEnd/>
            <a:tailEnd/>
          </a:ln>
        </p:spPr>
        <p:txBody>
          <a:bodyPr>
            <a:spAutoFit/>
          </a:bodyPr>
          <a:lstStyle/>
          <a:p>
            <a:pPr eaLnBrk="1" hangingPunct="1">
              <a:spcBef>
                <a:spcPct val="20000"/>
              </a:spcBef>
            </a:pPr>
            <a:r>
              <a:rPr lang="en-US" sz="2800" b="1">
                <a:solidFill>
                  <a:srgbClr val="3333CC"/>
                </a:solidFill>
                <a:latin typeface="Arial" charset="0"/>
              </a:rPr>
              <a:t>Mây, song</a:t>
            </a:r>
          </a:p>
        </p:txBody>
      </p:sp>
      <p:grpSp>
        <p:nvGrpSpPr>
          <p:cNvPr id="3" name="Group 114"/>
          <p:cNvGrpSpPr>
            <a:grpSpLocks/>
          </p:cNvGrpSpPr>
          <p:nvPr/>
        </p:nvGrpSpPr>
        <p:grpSpPr bwMode="auto">
          <a:xfrm>
            <a:off x="179388" y="2060575"/>
            <a:ext cx="3492500" cy="2305050"/>
            <a:chOff x="295" y="1162"/>
            <a:chExt cx="2334" cy="1548"/>
          </a:xfrm>
        </p:grpSpPr>
        <p:pic>
          <p:nvPicPr>
            <p:cNvPr id="15415" name="Picture 115"/>
            <p:cNvPicPr>
              <a:picLocks noChangeAspect="1" noChangeArrowheads="1"/>
            </p:cNvPicPr>
            <p:nvPr/>
          </p:nvPicPr>
          <p:blipFill>
            <a:blip r:embed="rId2"/>
            <a:srcRect/>
            <a:stretch>
              <a:fillRect/>
            </a:stretch>
          </p:blipFill>
          <p:spPr bwMode="auto">
            <a:xfrm>
              <a:off x="295" y="1162"/>
              <a:ext cx="2334" cy="1548"/>
            </a:xfrm>
            <a:prstGeom prst="rect">
              <a:avLst/>
            </a:prstGeom>
            <a:noFill/>
            <a:ln w="9525">
              <a:noFill/>
              <a:miter lim="800000"/>
              <a:headEnd/>
              <a:tailEnd/>
            </a:ln>
          </p:spPr>
        </p:pic>
        <p:sp>
          <p:nvSpPr>
            <p:cNvPr id="15416" name="Oval 116"/>
            <p:cNvSpPr>
              <a:spLocks noChangeArrowheads="1"/>
            </p:cNvSpPr>
            <p:nvPr/>
          </p:nvSpPr>
          <p:spPr bwMode="auto">
            <a:xfrm>
              <a:off x="2290" y="1207"/>
              <a:ext cx="288" cy="288"/>
            </a:xfrm>
            <a:prstGeom prst="ellipse">
              <a:avLst/>
            </a:prstGeom>
            <a:noFill/>
            <a:ln w="28575">
              <a:solidFill>
                <a:srgbClr val="0066FF"/>
              </a:solidFill>
              <a:round/>
              <a:headEnd/>
              <a:tailEnd/>
            </a:ln>
          </p:spPr>
          <p:txBody>
            <a:bodyPr wrap="none" anchor="ctr"/>
            <a:lstStyle/>
            <a:p>
              <a:pPr algn="ctr" eaLnBrk="1" hangingPunct="1"/>
              <a:r>
                <a:rPr lang="en-US" sz="2800" b="1">
                  <a:solidFill>
                    <a:srgbClr val="CC0000"/>
                  </a:solidFill>
                  <a:latin typeface="Arial" charset="0"/>
                </a:rPr>
                <a:t>4</a:t>
              </a:r>
            </a:p>
          </p:txBody>
        </p:sp>
      </p:grpSp>
      <p:grpSp>
        <p:nvGrpSpPr>
          <p:cNvPr id="4" name="Group 117"/>
          <p:cNvGrpSpPr>
            <a:grpSpLocks/>
          </p:cNvGrpSpPr>
          <p:nvPr/>
        </p:nvGrpSpPr>
        <p:grpSpPr bwMode="auto">
          <a:xfrm>
            <a:off x="179388" y="3860800"/>
            <a:ext cx="3552825" cy="2409825"/>
            <a:chOff x="3061" y="1162"/>
            <a:chExt cx="2238" cy="1518"/>
          </a:xfrm>
        </p:grpSpPr>
        <p:pic>
          <p:nvPicPr>
            <p:cNvPr id="15413" name="Picture 118"/>
            <p:cNvPicPr>
              <a:picLocks noChangeAspect="1" noChangeArrowheads="1"/>
            </p:cNvPicPr>
            <p:nvPr/>
          </p:nvPicPr>
          <p:blipFill>
            <a:blip r:embed="rId3"/>
            <a:srcRect/>
            <a:stretch>
              <a:fillRect/>
            </a:stretch>
          </p:blipFill>
          <p:spPr bwMode="auto">
            <a:xfrm>
              <a:off x="3061" y="1162"/>
              <a:ext cx="2238" cy="1518"/>
            </a:xfrm>
            <a:prstGeom prst="rect">
              <a:avLst/>
            </a:prstGeom>
            <a:noFill/>
            <a:ln w="9525">
              <a:noFill/>
              <a:miter lim="800000"/>
              <a:headEnd/>
              <a:tailEnd/>
            </a:ln>
          </p:spPr>
        </p:pic>
        <p:sp>
          <p:nvSpPr>
            <p:cNvPr id="15414" name="Oval 119"/>
            <p:cNvSpPr>
              <a:spLocks noChangeArrowheads="1"/>
            </p:cNvSpPr>
            <p:nvPr/>
          </p:nvSpPr>
          <p:spPr bwMode="auto">
            <a:xfrm>
              <a:off x="3091" y="1192"/>
              <a:ext cx="288" cy="288"/>
            </a:xfrm>
            <a:prstGeom prst="ellipse">
              <a:avLst/>
            </a:prstGeom>
            <a:noFill/>
            <a:ln w="28575">
              <a:solidFill>
                <a:srgbClr val="0066FF"/>
              </a:solidFill>
              <a:round/>
              <a:headEnd/>
              <a:tailEnd/>
            </a:ln>
          </p:spPr>
          <p:txBody>
            <a:bodyPr wrap="none" anchor="ctr"/>
            <a:lstStyle/>
            <a:p>
              <a:pPr algn="ctr" eaLnBrk="1" hangingPunct="1"/>
              <a:r>
                <a:rPr lang="en-US" sz="2800" b="1">
                  <a:solidFill>
                    <a:srgbClr val="CC0000"/>
                  </a:solidFill>
                  <a:latin typeface="Arial" charset="0"/>
                </a:rPr>
                <a:t>5</a:t>
              </a:r>
            </a:p>
          </p:txBody>
        </p:sp>
      </p:grpSp>
      <p:grpSp>
        <p:nvGrpSpPr>
          <p:cNvPr id="5" name="Group 120"/>
          <p:cNvGrpSpPr>
            <a:grpSpLocks/>
          </p:cNvGrpSpPr>
          <p:nvPr/>
        </p:nvGrpSpPr>
        <p:grpSpPr bwMode="auto">
          <a:xfrm>
            <a:off x="87313" y="4783138"/>
            <a:ext cx="3563937" cy="2105025"/>
            <a:chOff x="0" y="2784"/>
            <a:chExt cx="2880" cy="1536"/>
          </a:xfrm>
        </p:grpSpPr>
        <p:pic>
          <p:nvPicPr>
            <p:cNvPr id="15411" name="Picture 121"/>
            <p:cNvPicPr>
              <a:picLocks noChangeAspect="1" noChangeArrowheads="1"/>
            </p:cNvPicPr>
            <p:nvPr/>
          </p:nvPicPr>
          <p:blipFill>
            <a:blip r:embed="rId4"/>
            <a:srcRect/>
            <a:stretch>
              <a:fillRect/>
            </a:stretch>
          </p:blipFill>
          <p:spPr bwMode="auto">
            <a:xfrm>
              <a:off x="0" y="2795"/>
              <a:ext cx="2880" cy="1525"/>
            </a:xfrm>
            <a:prstGeom prst="rect">
              <a:avLst/>
            </a:prstGeom>
            <a:noFill/>
            <a:ln w="9525">
              <a:noFill/>
              <a:miter lim="800000"/>
              <a:headEnd/>
              <a:tailEnd/>
            </a:ln>
          </p:spPr>
        </p:pic>
        <p:sp>
          <p:nvSpPr>
            <p:cNvPr id="15412" name="Oval 122"/>
            <p:cNvSpPr>
              <a:spLocks noChangeArrowheads="1"/>
            </p:cNvSpPr>
            <p:nvPr/>
          </p:nvSpPr>
          <p:spPr bwMode="auto">
            <a:xfrm>
              <a:off x="2544" y="2784"/>
              <a:ext cx="288" cy="288"/>
            </a:xfrm>
            <a:prstGeom prst="ellipse">
              <a:avLst/>
            </a:prstGeom>
            <a:noFill/>
            <a:ln w="28575">
              <a:solidFill>
                <a:srgbClr val="0066FF"/>
              </a:solidFill>
              <a:round/>
              <a:headEnd/>
              <a:tailEnd/>
            </a:ln>
          </p:spPr>
          <p:txBody>
            <a:bodyPr wrap="none" anchor="ctr"/>
            <a:lstStyle/>
            <a:p>
              <a:pPr algn="ctr" eaLnBrk="1" hangingPunct="1"/>
              <a:r>
                <a:rPr lang="en-US" sz="2800" b="1">
                  <a:solidFill>
                    <a:srgbClr val="CC0000"/>
                  </a:solidFill>
                  <a:latin typeface="Arial" charset="0"/>
                </a:rPr>
                <a:t>6</a:t>
              </a:r>
            </a:p>
          </p:txBody>
        </p:sp>
      </p:grpSp>
      <p:grpSp>
        <p:nvGrpSpPr>
          <p:cNvPr id="6" name="Group 123"/>
          <p:cNvGrpSpPr>
            <a:grpSpLocks/>
          </p:cNvGrpSpPr>
          <p:nvPr/>
        </p:nvGrpSpPr>
        <p:grpSpPr bwMode="auto">
          <a:xfrm>
            <a:off x="0" y="4797425"/>
            <a:ext cx="3708400" cy="2060575"/>
            <a:chOff x="2592" y="2771"/>
            <a:chExt cx="3168" cy="1549"/>
          </a:xfrm>
        </p:grpSpPr>
        <p:pic>
          <p:nvPicPr>
            <p:cNvPr id="15409" name="Picture 124"/>
            <p:cNvPicPr>
              <a:picLocks noChangeAspect="1" noChangeArrowheads="1"/>
            </p:cNvPicPr>
            <p:nvPr/>
          </p:nvPicPr>
          <p:blipFill>
            <a:blip r:embed="rId5"/>
            <a:srcRect/>
            <a:stretch>
              <a:fillRect/>
            </a:stretch>
          </p:blipFill>
          <p:spPr bwMode="auto">
            <a:xfrm>
              <a:off x="2592" y="2771"/>
              <a:ext cx="3168" cy="1549"/>
            </a:xfrm>
            <a:prstGeom prst="rect">
              <a:avLst/>
            </a:prstGeom>
            <a:noFill/>
            <a:ln w="9525">
              <a:noFill/>
              <a:miter lim="800000"/>
              <a:headEnd/>
              <a:tailEnd/>
            </a:ln>
          </p:spPr>
        </p:pic>
        <p:sp>
          <p:nvSpPr>
            <p:cNvPr id="15410" name="Oval 125"/>
            <p:cNvSpPr>
              <a:spLocks noChangeArrowheads="1"/>
            </p:cNvSpPr>
            <p:nvPr/>
          </p:nvSpPr>
          <p:spPr bwMode="auto">
            <a:xfrm>
              <a:off x="5424" y="2784"/>
              <a:ext cx="288" cy="288"/>
            </a:xfrm>
            <a:prstGeom prst="ellipse">
              <a:avLst/>
            </a:prstGeom>
            <a:noFill/>
            <a:ln w="28575">
              <a:solidFill>
                <a:srgbClr val="0066FF"/>
              </a:solidFill>
              <a:round/>
              <a:headEnd/>
              <a:tailEnd/>
            </a:ln>
          </p:spPr>
          <p:txBody>
            <a:bodyPr wrap="none" anchor="ctr"/>
            <a:lstStyle/>
            <a:p>
              <a:pPr algn="ctr" eaLnBrk="1" hangingPunct="1"/>
              <a:r>
                <a:rPr lang="en-US" sz="2800" b="1">
                  <a:solidFill>
                    <a:srgbClr val="CC0000"/>
                  </a:solidFill>
                  <a:latin typeface="Arial" charset="0"/>
                </a:rPr>
                <a:t>7</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131145"/>
                                        </p:tgtEl>
                                        <p:attrNameLst>
                                          <p:attrName>style.visibility</p:attrName>
                                        </p:attrNameLst>
                                      </p:cBhvr>
                                      <p:to>
                                        <p:strVal val="visible"/>
                                      </p:to>
                                    </p:set>
                                    <p:anim calcmode="lin" valueType="num">
                                      <p:cBhvr>
                                        <p:cTn id="7" dur="1000" fill="hold"/>
                                        <p:tgtEl>
                                          <p:spTgt spid="13114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3114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31145"/>
                                        </p:tgtEl>
                                        <p:attrNameLst>
                                          <p:attrName>ppt_y</p:attrName>
                                        </p:attrNameLst>
                                      </p:cBhvr>
                                      <p:tavLst>
                                        <p:tav tm="0">
                                          <p:val>
                                            <p:strVal val="#ppt_y"/>
                                          </p:val>
                                        </p:tav>
                                        <p:tav tm="100000">
                                          <p:val>
                                            <p:strVal val="#ppt_y"/>
                                          </p:val>
                                        </p:tav>
                                      </p:tavLst>
                                    </p:anim>
                                    <p:animEffect transition="in" filter="fade">
                                      <p:cBhvr>
                                        <p:cTn id="10" dur="1000"/>
                                        <p:tgtEl>
                                          <p:spTgt spid="131145"/>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fade">
                                      <p:cBhvr>
                                        <p:cTn id="16" dur="1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Left)">
                                      <p:cBhvr>
                                        <p:cTn id="21" dur="500"/>
                                        <p:tgtEl>
                                          <p:spTgt spid="3"/>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31174"/>
                                        </p:tgtEl>
                                        <p:attrNameLst>
                                          <p:attrName>style.visibility</p:attrName>
                                        </p:attrNameLst>
                                      </p:cBhvr>
                                      <p:to>
                                        <p:strVal val="visible"/>
                                      </p:to>
                                    </p:set>
                                    <p:animEffect transition="in" filter="strips(downLeft)">
                                      <p:cBhvr>
                                        <p:cTn id="24" dur="500"/>
                                        <p:tgtEl>
                                          <p:spTgt spid="1311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31178"/>
                                        </p:tgtEl>
                                        <p:attrNameLst>
                                          <p:attrName>style.visibility</p:attrName>
                                        </p:attrNameLst>
                                      </p:cBhvr>
                                      <p:to>
                                        <p:strVal val="visible"/>
                                      </p:to>
                                    </p:set>
                                    <p:animEffect transition="in" filter="slide(fromBottom)">
                                      <p:cBhvr>
                                        <p:cTn id="29" dur="500"/>
                                        <p:tgtEl>
                                          <p:spTgt spid="13117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31182"/>
                                        </p:tgtEl>
                                        <p:attrNameLst>
                                          <p:attrName>style.visibility</p:attrName>
                                        </p:attrNameLst>
                                      </p:cBhvr>
                                      <p:to>
                                        <p:strVal val="visible"/>
                                      </p:to>
                                    </p:set>
                                    <p:animEffect transition="in" filter="slide(fromBottom)">
                                      <p:cBhvr>
                                        <p:cTn id="34" dur="500"/>
                                        <p:tgtEl>
                                          <p:spTgt spid="13118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xit" presetSubtype="4" fill="hold" nodeType="clickEffect">
                                  <p:stCondLst>
                                    <p:cond delay="0"/>
                                  </p:stCondLst>
                                  <p:childTnLst>
                                    <p:anim calcmode="lin" valueType="num">
                                      <p:cBhvr additive="base">
                                        <p:cTn id="38" dur="500"/>
                                        <p:tgtEl>
                                          <p:spTgt spid="3"/>
                                        </p:tgtEl>
                                        <p:attrNameLst>
                                          <p:attrName>ppt_x</p:attrName>
                                        </p:attrNameLst>
                                      </p:cBhvr>
                                      <p:tavLst>
                                        <p:tav tm="0">
                                          <p:val>
                                            <p:strVal val="ppt_x"/>
                                          </p:val>
                                        </p:tav>
                                        <p:tav tm="100000">
                                          <p:val>
                                            <p:strVal val="ppt_x"/>
                                          </p:val>
                                        </p:tav>
                                      </p:tavLst>
                                    </p:anim>
                                    <p:anim calcmode="lin" valueType="num">
                                      <p:cBhvr additive="base">
                                        <p:cTn id="39" dur="500"/>
                                        <p:tgtEl>
                                          <p:spTgt spid="3"/>
                                        </p:tgtEl>
                                        <p:attrNameLst>
                                          <p:attrName>ppt_y</p:attrName>
                                        </p:attrNameLst>
                                      </p:cBhvr>
                                      <p:tavLst>
                                        <p:tav tm="0">
                                          <p:val>
                                            <p:strVal val="ppt_y"/>
                                          </p:val>
                                        </p:tav>
                                        <p:tav tm="100000">
                                          <p:val>
                                            <p:strVal val="1+ppt_h/2"/>
                                          </p:val>
                                        </p:tav>
                                      </p:tavLst>
                                    </p:anim>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 to="" calcmode="lin" valueType="num">
                                      <p:cBhvr>
                                        <p:cTn id="45" dur="1" fill="hold"/>
                                        <p:tgtEl>
                                          <p:spTgt spid="4"/>
                                        </p:tgtEl>
                                        <p:attrNameLst>
                                          <p:attrName/>
                                        </p:attrNameLst>
                                      </p:cBhvr>
                                    </p:anim>
                                  </p:childTnLst>
                                </p:cTn>
                              </p:par>
                              <p:par>
                                <p:cTn id="46" presetID="24" presetClass="entr" presetSubtype="0" fill="hold" grpId="0" nodeType="withEffect">
                                  <p:stCondLst>
                                    <p:cond delay="0"/>
                                  </p:stCondLst>
                                  <p:childTnLst>
                                    <p:set>
                                      <p:cBhvr>
                                        <p:cTn id="47" dur="1" fill="hold">
                                          <p:stCondLst>
                                            <p:cond delay="0"/>
                                          </p:stCondLst>
                                        </p:cTn>
                                        <p:tgtEl>
                                          <p:spTgt spid="131175"/>
                                        </p:tgtEl>
                                        <p:attrNameLst>
                                          <p:attrName>style.visibility</p:attrName>
                                        </p:attrNameLst>
                                      </p:cBhvr>
                                      <p:to>
                                        <p:strVal val="visible"/>
                                      </p:to>
                                    </p:set>
                                    <p:anim to="" calcmode="lin" valueType="num">
                                      <p:cBhvr>
                                        <p:cTn id="48" dur="1" fill="hold"/>
                                        <p:tgtEl>
                                          <p:spTgt spid="131175"/>
                                        </p:tgtEl>
                                        <p:attrNameLst>
                                          <p:attrName/>
                                        </p:attrNameLst>
                                      </p:cBhvr>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8" presetClass="entr" presetSubtype="0" accel="50000" fill="hold" grpId="0" nodeType="clickEffect">
                                  <p:stCondLst>
                                    <p:cond delay="0"/>
                                  </p:stCondLst>
                                  <p:childTnLst>
                                    <p:set>
                                      <p:cBhvr>
                                        <p:cTn id="52" dur="1" fill="hold">
                                          <p:stCondLst>
                                            <p:cond delay="0"/>
                                          </p:stCondLst>
                                        </p:cTn>
                                        <p:tgtEl>
                                          <p:spTgt spid="131179"/>
                                        </p:tgtEl>
                                        <p:attrNameLst>
                                          <p:attrName>style.visibility</p:attrName>
                                        </p:attrNameLst>
                                      </p:cBhvr>
                                      <p:to>
                                        <p:strVal val="visible"/>
                                      </p:to>
                                    </p:set>
                                    <p:anim calcmode="lin" valueType="num">
                                      <p:cBhvr>
                                        <p:cTn id="53" dur="1000" fill="hold"/>
                                        <p:tgtEl>
                                          <p:spTgt spid="13117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4" dur="1000" fill="hold"/>
                                        <p:tgtEl>
                                          <p:spTgt spid="131179"/>
                                        </p:tgtEl>
                                        <p:attrNameLst>
                                          <p:attrName>ppt_x</p:attrName>
                                        </p:attrNameLst>
                                      </p:cBhvr>
                                      <p:tavLst>
                                        <p:tav tm="0">
                                          <p:val>
                                            <p:fltVal val="-1"/>
                                          </p:val>
                                        </p:tav>
                                        <p:tav tm="50000">
                                          <p:val>
                                            <p:fltVal val="0.95"/>
                                          </p:val>
                                        </p:tav>
                                        <p:tav tm="100000">
                                          <p:val>
                                            <p:strVal val="#ppt_x"/>
                                          </p:val>
                                        </p:tav>
                                      </p:tavLst>
                                    </p:anim>
                                    <p:anim calcmode="lin" valueType="num">
                                      <p:cBhvr>
                                        <p:cTn id="55" dur="1000" fill="hold"/>
                                        <p:tgtEl>
                                          <p:spTgt spid="131179"/>
                                        </p:tgtEl>
                                        <p:attrNameLst>
                                          <p:attrName>ppt_y</p:attrName>
                                        </p:attrNameLst>
                                      </p:cBhvr>
                                      <p:tavLst>
                                        <p:tav tm="0">
                                          <p:val>
                                            <p:strVal val="#ppt_y"/>
                                          </p:val>
                                        </p:tav>
                                        <p:tav tm="100000">
                                          <p:val>
                                            <p:strVal val="#ppt_y"/>
                                          </p:val>
                                        </p:tav>
                                      </p:tavLst>
                                    </p:anim>
                                    <p:animEffect transition="in" filter="fade">
                                      <p:cBhvr>
                                        <p:cTn id="56" dur="1000"/>
                                        <p:tgtEl>
                                          <p:spTgt spid="13117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8" presetClass="entr" presetSubtype="0" accel="50000" fill="hold" grpId="0" nodeType="clickEffect">
                                  <p:stCondLst>
                                    <p:cond delay="0"/>
                                  </p:stCondLst>
                                  <p:childTnLst>
                                    <p:set>
                                      <p:cBhvr>
                                        <p:cTn id="60" dur="1" fill="hold">
                                          <p:stCondLst>
                                            <p:cond delay="0"/>
                                          </p:stCondLst>
                                        </p:cTn>
                                        <p:tgtEl>
                                          <p:spTgt spid="131183"/>
                                        </p:tgtEl>
                                        <p:attrNameLst>
                                          <p:attrName>style.visibility</p:attrName>
                                        </p:attrNameLst>
                                      </p:cBhvr>
                                      <p:to>
                                        <p:strVal val="visible"/>
                                      </p:to>
                                    </p:set>
                                    <p:anim calcmode="lin" valueType="num">
                                      <p:cBhvr>
                                        <p:cTn id="61" dur="1000" fill="hold"/>
                                        <p:tgtEl>
                                          <p:spTgt spid="13118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1000" fill="hold"/>
                                        <p:tgtEl>
                                          <p:spTgt spid="131183"/>
                                        </p:tgtEl>
                                        <p:attrNameLst>
                                          <p:attrName>ppt_x</p:attrName>
                                        </p:attrNameLst>
                                      </p:cBhvr>
                                      <p:tavLst>
                                        <p:tav tm="0">
                                          <p:val>
                                            <p:fltVal val="-1"/>
                                          </p:val>
                                        </p:tav>
                                        <p:tav tm="50000">
                                          <p:val>
                                            <p:fltVal val="0.95"/>
                                          </p:val>
                                        </p:tav>
                                        <p:tav tm="100000">
                                          <p:val>
                                            <p:strVal val="#ppt_x"/>
                                          </p:val>
                                        </p:tav>
                                      </p:tavLst>
                                    </p:anim>
                                    <p:anim calcmode="lin" valueType="num">
                                      <p:cBhvr>
                                        <p:cTn id="63" dur="1000" fill="hold"/>
                                        <p:tgtEl>
                                          <p:spTgt spid="131183"/>
                                        </p:tgtEl>
                                        <p:attrNameLst>
                                          <p:attrName>ppt_y</p:attrName>
                                        </p:attrNameLst>
                                      </p:cBhvr>
                                      <p:tavLst>
                                        <p:tav tm="0">
                                          <p:val>
                                            <p:strVal val="#ppt_y"/>
                                          </p:val>
                                        </p:tav>
                                        <p:tav tm="100000">
                                          <p:val>
                                            <p:strVal val="#ppt_y"/>
                                          </p:val>
                                        </p:tav>
                                      </p:tavLst>
                                    </p:anim>
                                    <p:animEffect transition="in" filter="fade">
                                      <p:cBhvr>
                                        <p:cTn id="64" dur="1000"/>
                                        <p:tgtEl>
                                          <p:spTgt spid="13118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xit" presetSubtype="4" fill="hold" nodeType="clickEffect">
                                  <p:stCondLst>
                                    <p:cond delay="0"/>
                                  </p:stCondLst>
                                  <p:childTnLst>
                                    <p:animEffect transition="out" filter="wipe(down)">
                                      <p:cBhvr>
                                        <p:cTn id="68" dur="500"/>
                                        <p:tgtEl>
                                          <p:spTgt spid="4"/>
                                        </p:tgtEl>
                                      </p:cBhvr>
                                    </p:animEffect>
                                    <p:set>
                                      <p:cBhvr>
                                        <p:cTn id="69" dur="1" fill="hold">
                                          <p:stCondLst>
                                            <p:cond delay="499"/>
                                          </p:stCondLst>
                                        </p:cTn>
                                        <p:tgtEl>
                                          <p:spTgt spid="4"/>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2" presetClass="entr" presetSubtype="4" fill="hold"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slide(fromBottom)">
                                      <p:cBhvr>
                                        <p:cTn id="74" dur="500"/>
                                        <p:tgtEl>
                                          <p:spTgt spid="5"/>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131176"/>
                                        </p:tgtEl>
                                        <p:attrNameLst>
                                          <p:attrName>style.visibility</p:attrName>
                                        </p:attrNameLst>
                                      </p:cBhvr>
                                      <p:to>
                                        <p:strVal val="visible"/>
                                      </p:to>
                                    </p:set>
                                    <p:animEffect transition="in" filter="slide(fromBottom)">
                                      <p:cBhvr>
                                        <p:cTn id="77" dur="500"/>
                                        <p:tgtEl>
                                          <p:spTgt spid="13117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131180"/>
                                        </p:tgtEl>
                                        <p:attrNameLst>
                                          <p:attrName>style.visibility</p:attrName>
                                        </p:attrNameLst>
                                      </p:cBhvr>
                                      <p:to>
                                        <p:strVal val="visible"/>
                                      </p:to>
                                    </p:set>
                                    <p:anim to="" calcmode="lin" valueType="num">
                                      <p:cBhvr>
                                        <p:cTn id="82" dur="1" fill="hold"/>
                                        <p:tgtEl>
                                          <p:spTgt spid="131180"/>
                                        </p:tgtEl>
                                        <p:attrNameLst>
                                          <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131184"/>
                                        </p:tgtEl>
                                        <p:attrNameLst>
                                          <p:attrName>style.visibility</p:attrName>
                                        </p:attrNameLst>
                                      </p:cBhvr>
                                      <p:to>
                                        <p:strVal val="visible"/>
                                      </p:to>
                                    </p:set>
                                    <p:anim to="" calcmode="lin" valueType="num">
                                      <p:cBhvr>
                                        <p:cTn id="87" dur="1" fill="hold"/>
                                        <p:tgtEl>
                                          <p:spTgt spid="131184"/>
                                        </p:tgtEl>
                                        <p:attrNameLst>
                                          <p:attrName/>
                                        </p:attrNameLst>
                                      </p:cBhvr>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xit" presetSubtype="4" fill="hold" nodeType="clickEffect">
                                  <p:stCondLst>
                                    <p:cond delay="0"/>
                                  </p:stCondLst>
                                  <p:childTnLst>
                                    <p:animEffect transition="out" filter="wipe(down)">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131177"/>
                                        </p:tgtEl>
                                        <p:attrNameLst>
                                          <p:attrName>style.visibility</p:attrName>
                                        </p:attrNameLst>
                                      </p:cBhvr>
                                      <p:to>
                                        <p:strVal val="visible"/>
                                      </p:to>
                                    </p:set>
                                    <p:animEffect transition="in" filter="slide(fromBottom)">
                                      <p:cBhvr>
                                        <p:cTn id="97" dur="500"/>
                                        <p:tgtEl>
                                          <p:spTgt spid="131177"/>
                                        </p:tgtEl>
                                      </p:cBhvr>
                                    </p:animEffect>
                                  </p:childTnLst>
                                </p:cTn>
                              </p:par>
                              <p:par>
                                <p:cTn id="98" presetID="12" presetClass="entr" presetSubtype="4" fill="hold" nodeType="with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slide(fromBottom)">
                                      <p:cBhvr>
                                        <p:cTn id="100" dur="500"/>
                                        <p:tgtEl>
                                          <p:spTgt spid="6"/>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4" presetClass="entr" presetSubtype="0" fill="hold" grpId="0" nodeType="clickEffect">
                                  <p:stCondLst>
                                    <p:cond delay="0"/>
                                  </p:stCondLst>
                                  <p:childTnLst>
                                    <p:set>
                                      <p:cBhvr>
                                        <p:cTn id="104" dur="1" fill="hold">
                                          <p:stCondLst>
                                            <p:cond delay="0"/>
                                          </p:stCondLst>
                                        </p:cTn>
                                        <p:tgtEl>
                                          <p:spTgt spid="131181"/>
                                        </p:tgtEl>
                                        <p:attrNameLst>
                                          <p:attrName>style.visibility</p:attrName>
                                        </p:attrNameLst>
                                      </p:cBhvr>
                                      <p:to>
                                        <p:strVal val="visible"/>
                                      </p:to>
                                    </p:set>
                                    <p:anim to="" calcmode="lin" valueType="num">
                                      <p:cBhvr>
                                        <p:cTn id="105" dur="1" fill="hold"/>
                                        <p:tgtEl>
                                          <p:spTgt spid="131181"/>
                                        </p:tgtEl>
                                        <p:attrNameLst>
                                          <p:attrName/>
                                        </p:attrNameLst>
                                      </p:cBhvr>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8" presetClass="entr" presetSubtype="12" fill="hold" grpId="0" nodeType="clickEffect">
                                  <p:stCondLst>
                                    <p:cond delay="0"/>
                                  </p:stCondLst>
                                  <p:childTnLst>
                                    <p:set>
                                      <p:cBhvr>
                                        <p:cTn id="109" dur="1" fill="hold">
                                          <p:stCondLst>
                                            <p:cond delay="0"/>
                                          </p:stCondLst>
                                        </p:cTn>
                                        <p:tgtEl>
                                          <p:spTgt spid="131185"/>
                                        </p:tgtEl>
                                        <p:attrNameLst>
                                          <p:attrName>style.visibility</p:attrName>
                                        </p:attrNameLst>
                                      </p:cBhvr>
                                      <p:to>
                                        <p:strVal val="visible"/>
                                      </p:to>
                                    </p:set>
                                    <p:animEffect transition="in" filter="strips(downLeft)">
                                      <p:cBhvr>
                                        <p:cTn id="110" dur="500"/>
                                        <p:tgtEl>
                                          <p:spTgt spid="131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74" grpId="0"/>
      <p:bldP spid="131175" grpId="0"/>
      <p:bldP spid="131176" grpId="0"/>
      <p:bldP spid="131177" grpId="0"/>
      <p:bldP spid="131178" grpId="0"/>
      <p:bldP spid="131179" grpId="0"/>
      <p:bldP spid="131180" grpId="0"/>
      <p:bldP spid="131181" grpId="0"/>
      <p:bldP spid="131182" grpId="0"/>
      <p:bldP spid="131183" grpId="0"/>
      <p:bldP spid="131184" grpId="0"/>
      <p:bldP spid="1311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14313" y="5715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133126" name="Text Box 6"/>
          <p:cNvSpPr txBox="1">
            <a:spLocks noChangeArrowheads="1"/>
          </p:cNvSpPr>
          <p:nvPr/>
        </p:nvSpPr>
        <p:spPr bwMode="auto">
          <a:xfrm>
            <a:off x="2195513" y="4302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
        <p:nvSpPr>
          <p:cNvPr id="16388" name="Text Box 7"/>
          <p:cNvSpPr txBox="1">
            <a:spLocks noChangeArrowheads="1"/>
          </p:cNvSpPr>
          <p:nvPr/>
        </p:nvSpPr>
        <p:spPr bwMode="auto">
          <a:xfrm>
            <a:off x="250825" y="890588"/>
            <a:ext cx="8153400" cy="519112"/>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1. </a:t>
            </a:r>
            <a:r>
              <a:rPr lang="en-US" sz="2800" b="1" u="sng">
                <a:solidFill>
                  <a:srgbClr val="FF3300"/>
                </a:solidFill>
                <a:latin typeface="Arial" charset="0"/>
              </a:rPr>
              <a:t>Đặc điểm và công dụng của tre, mây, song</a:t>
            </a:r>
            <a:r>
              <a:rPr lang="en-US" sz="2800" b="1">
                <a:solidFill>
                  <a:srgbClr val="FF3300"/>
                </a:solidFill>
                <a:latin typeface="Arial" charset="0"/>
              </a:rPr>
              <a:t>:     </a:t>
            </a:r>
            <a:r>
              <a:rPr lang="en-US" sz="2800" b="1">
                <a:solidFill>
                  <a:srgbClr val="000066"/>
                </a:solidFill>
                <a:latin typeface="Arial" charset="0"/>
              </a:rPr>
              <a:t>          </a:t>
            </a:r>
          </a:p>
        </p:txBody>
      </p:sp>
      <p:sp>
        <p:nvSpPr>
          <p:cNvPr id="16389" name="Text Box 8"/>
          <p:cNvSpPr txBox="1">
            <a:spLocks noChangeArrowheads="1"/>
          </p:cNvSpPr>
          <p:nvPr/>
        </p:nvSpPr>
        <p:spPr bwMode="auto">
          <a:xfrm>
            <a:off x="244475" y="1282700"/>
            <a:ext cx="81534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2. </a:t>
            </a:r>
            <a:r>
              <a:rPr lang="en-US" sz="2800" b="1" u="sng">
                <a:solidFill>
                  <a:srgbClr val="FF3300"/>
                </a:solidFill>
                <a:latin typeface="Arial" charset="0"/>
              </a:rPr>
              <a:t>Một số đồ dùng làm bằng tre, mây, song:</a:t>
            </a:r>
            <a:r>
              <a:rPr lang="en-US" sz="2800" b="1">
                <a:solidFill>
                  <a:srgbClr val="FF3300"/>
                </a:solidFill>
                <a:latin typeface="Arial" charset="0"/>
              </a:rPr>
              <a:t>     </a:t>
            </a:r>
            <a:r>
              <a:rPr lang="en-US" sz="2800" b="1">
                <a:solidFill>
                  <a:srgbClr val="000066"/>
                </a:solidFill>
                <a:latin typeface="Arial" charset="0"/>
              </a:rPr>
              <a:t>          </a:t>
            </a:r>
          </a:p>
        </p:txBody>
      </p:sp>
      <p:pic>
        <p:nvPicPr>
          <p:cNvPr id="133129" name="Picture 9"/>
          <p:cNvPicPr>
            <a:picLocks noChangeAspect="1" noChangeArrowheads="1"/>
          </p:cNvPicPr>
          <p:nvPr>
            <p:ph type="body" idx="1"/>
          </p:nvPr>
        </p:nvPicPr>
        <p:blipFill>
          <a:blip r:embed="rId2"/>
          <a:srcRect/>
          <a:stretch>
            <a:fillRect/>
          </a:stretch>
        </p:blipFill>
        <p:spPr>
          <a:xfrm>
            <a:off x="1619250" y="2060575"/>
            <a:ext cx="6037263" cy="4010025"/>
          </a:xfrm>
          <a:noFill/>
        </p:spPr>
      </p:pic>
      <p:pic>
        <p:nvPicPr>
          <p:cNvPr id="133130" name="Picture 10" descr="mung"/>
          <p:cNvPicPr>
            <a:picLocks noChangeAspect="1" noChangeArrowheads="1"/>
          </p:cNvPicPr>
          <p:nvPr/>
        </p:nvPicPr>
        <p:blipFill>
          <a:blip r:embed="rId3"/>
          <a:srcRect/>
          <a:stretch>
            <a:fillRect/>
          </a:stretch>
        </p:blipFill>
        <p:spPr bwMode="auto">
          <a:xfrm>
            <a:off x="2159000" y="2141538"/>
            <a:ext cx="4826000" cy="3441700"/>
          </a:xfrm>
          <a:prstGeom prst="rect">
            <a:avLst/>
          </a:prstGeom>
          <a:noFill/>
          <a:ln w="9525">
            <a:noFill/>
            <a:miter lim="800000"/>
            <a:headEnd/>
            <a:tailEnd/>
          </a:ln>
        </p:spPr>
      </p:pic>
      <p:pic>
        <p:nvPicPr>
          <p:cNvPr id="133131" name="Picture 11" descr="thung tre"/>
          <p:cNvPicPr>
            <a:picLocks noChangeAspect="1" noChangeArrowheads="1"/>
          </p:cNvPicPr>
          <p:nvPr/>
        </p:nvPicPr>
        <p:blipFill>
          <a:blip r:embed="rId4"/>
          <a:srcRect/>
          <a:stretch>
            <a:fillRect/>
          </a:stretch>
        </p:blipFill>
        <p:spPr bwMode="auto">
          <a:xfrm>
            <a:off x="1371600" y="2590800"/>
            <a:ext cx="6348413" cy="4243388"/>
          </a:xfrm>
          <a:prstGeom prst="rect">
            <a:avLst/>
          </a:prstGeom>
          <a:noFill/>
          <a:ln w="9525">
            <a:noFill/>
            <a:miter lim="800000"/>
            <a:headEnd/>
            <a:tailEnd/>
          </a:ln>
        </p:spPr>
      </p:pic>
      <p:pic>
        <p:nvPicPr>
          <p:cNvPr id="133132" name="Picture 12" descr="PTNJ0MAVHG_1"/>
          <p:cNvPicPr>
            <a:picLocks noChangeAspect="1" noChangeArrowheads="1"/>
          </p:cNvPicPr>
          <p:nvPr/>
        </p:nvPicPr>
        <p:blipFill>
          <a:blip r:embed="rId5"/>
          <a:srcRect/>
          <a:stretch>
            <a:fillRect/>
          </a:stretch>
        </p:blipFill>
        <p:spPr bwMode="auto">
          <a:xfrm>
            <a:off x="1219200" y="2593975"/>
            <a:ext cx="6653213" cy="4264025"/>
          </a:xfrm>
          <a:prstGeom prst="rect">
            <a:avLst/>
          </a:prstGeom>
          <a:noFill/>
          <a:ln w="9525">
            <a:noFill/>
            <a:miter lim="800000"/>
            <a:headEnd/>
            <a:tailEnd/>
          </a:ln>
        </p:spPr>
      </p:pic>
      <p:pic>
        <p:nvPicPr>
          <p:cNvPr id="133133" name="Picture 13" descr="tran nha bang tre"/>
          <p:cNvPicPr>
            <a:picLocks noChangeAspect="1" noChangeArrowheads="1"/>
          </p:cNvPicPr>
          <p:nvPr/>
        </p:nvPicPr>
        <p:blipFill>
          <a:blip r:embed="rId6"/>
          <a:srcRect/>
          <a:stretch>
            <a:fillRect/>
          </a:stretch>
        </p:blipFill>
        <p:spPr bwMode="auto">
          <a:xfrm>
            <a:off x="1728788" y="2559050"/>
            <a:ext cx="5738812" cy="4298950"/>
          </a:xfrm>
          <a:prstGeom prst="rect">
            <a:avLst/>
          </a:prstGeom>
          <a:noFill/>
          <a:ln w="9525">
            <a:noFill/>
            <a:miter lim="800000"/>
            <a:headEnd/>
            <a:tailEnd/>
          </a:ln>
        </p:spPr>
      </p:pic>
      <p:pic>
        <p:nvPicPr>
          <p:cNvPr id="133134" name="Picture 14" descr="69835853"/>
          <p:cNvPicPr>
            <a:picLocks noChangeAspect="1" noChangeArrowheads="1"/>
          </p:cNvPicPr>
          <p:nvPr/>
        </p:nvPicPr>
        <p:blipFill>
          <a:blip r:embed="rId7"/>
          <a:srcRect/>
          <a:stretch>
            <a:fillRect/>
          </a:stretch>
        </p:blipFill>
        <p:spPr bwMode="auto">
          <a:xfrm>
            <a:off x="1619250" y="2276475"/>
            <a:ext cx="5586413" cy="4189413"/>
          </a:xfrm>
          <a:prstGeom prst="rect">
            <a:avLst/>
          </a:prstGeom>
          <a:noFill/>
          <a:ln w="9525">
            <a:noFill/>
            <a:miter lim="800000"/>
            <a:headEnd/>
            <a:tailEnd/>
          </a:ln>
        </p:spPr>
      </p:pic>
      <p:pic>
        <p:nvPicPr>
          <p:cNvPr id="133135" name="Picture 15" descr="080411104323-987-225"/>
          <p:cNvPicPr>
            <a:picLocks noChangeAspect="1" noChangeArrowheads="1"/>
          </p:cNvPicPr>
          <p:nvPr/>
        </p:nvPicPr>
        <p:blipFill>
          <a:blip r:embed="rId8"/>
          <a:srcRect/>
          <a:stretch>
            <a:fillRect/>
          </a:stretch>
        </p:blipFill>
        <p:spPr bwMode="auto">
          <a:xfrm>
            <a:off x="2428875" y="2424113"/>
            <a:ext cx="4286250" cy="2876550"/>
          </a:xfrm>
          <a:prstGeom prst="rect">
            <a:avLst/>
          </a:prstGeom>
          <a:noFill/>
          <a:ln w="9525">
            <a:noFill/>
            <a:miter lim="800000"/>
            <a:headEnd/>
            <a:tailEnd/>
          </a:ln>
        </p:spPr>
      </p:pic>
      <p:pic>
        <p:nvPicPr>
          <p:cNvPr id="133136" name="Picture 16" descr="may-tre-q6"/>
          <p:cNvPicPr>
            <a:picLocks noChangeAspect="1" noChangeArrowheads="1"/>
          </p:cNvPicPr>
          <p:nvPr/>
        </p:nvPicPr>
        <p:blipFill>
          <a:blip r:embed="rId9"/>
          <a:srcRect/>
          <a:stretch>
            <a:fillRect/>
          </a:stretch>
        </p:blipFill>
        <p:spPr bwMode="auto">
          <a:xfrm>
            <a:off x="1619250" y="2420938"/>
            <a:ext cx="6043613" cy="4194175"/>
          </a:xfrm>
          <a:prstGeom prst="rect">
            <a:avLst/>
          </a:prstGeom>
          <a:noFill/>
          <a:ln w="9525">
            <a:noFill/>
            <a:miter lim="800000"/>
            <a:headEnd/>
            <a:tailEnd/>
          </a:ln>
        </p:spPr>
      </p:pic>
      <p:pic>
        <p:nvPicPr>
          <p:cNvPr id="133137" name="Picture 17" descr="maynhua2"/>
          <p:cNvPicPr>
            <a:picLocks noChangeAspect="1" noChangeArrowheads="1"/>
          </p:cNvPicPr>
          <p:nvPr/>
        </p:nvPicPr>
        <p:blipFill>
          <a:blip r:embed="rId10"/>
          <a:srcRect/>
          <a:stretch>
            <a:fillRect/>
          </a:stretch>
        </p:blipFill>
        <p:spPr bwMode="auto">
          <a:xfrm>
            <a:off x="2627313" y="2924175"/>
            <a:ext cx="3810000" cy="2686050"/>
          </a:xfrm>
          <a:prstGeom prst="rect">
            <a:avLst/>
          </a:prstGeom>
          <a:noFill/>
          <a:ln w="9525">
            <a:noFill/>
            <a:miter lim="800000"/>
            <a:headEnd/>
            <a:tailEnd/>
          </a:ln>
        </p:spPr>
      </p:pic>
      <p:pic>
        <p:nvPicPr>
          <p:cNvPr id="133138" name="Picture 18" descr="chiu tre"/>
          <p:cNvPicPr>
            <a:picLocks noChangeAspect="1" noChangeArrowheads="1"/>
          </p:cNvPicPr>
          <p:nvPr/>
        </p:nvPicPr>
        <p:blipFill>
          <a:blip r:embed="rId11">
            <a:clrChange>
              <a:clrFrom>
                <a:srgbClr val="FCFEFF"/>
              </a:clrFrom>
              <a:clrTo>
                <a:srgbClr val="FCFEFF">
                  <a:alpha val="0"/>
                </a:srgbClr>
              </a:clrTo>
            </a:clrChange>
          </a:blip>
          <a:srcRect/>
          <a:stretch>
            <a:fillRect/>
          </a:stretch>
        </p:blipFill>
        <p:spPr bwMode="auto">
          <a:xfrm>
            <a:off x="2268538" y="2349500"/>
            <a:ext cx="4410075" cy="4324350"/>
          </a:xfrm>
          <a:prstGeom prst="rect">
            <a:avLst/>
          </a:prstGeom>
          <a:noFill/>
          <a:ln w="9525">
            <a:noFill/>
            <a:miter lim="800000"/>
            <a:headEnd/>
            <a:tailEnd/>
          </a:ln>
        </p:spPr>
      </p:pic>
      <p:pic>
        <p:nvPicPr>
          <p:cNvPr id="133139" name="Picture 19" descr="esq1198753618"/>
          <p:cNvPicPr>
            <a:picLocks noChangeAspect="1" noChangeArrowheads="1"/>
          </p:cNvPicPr>
          <p:nvPr/>
        </p:nvPicPr>
        <p:blipFill>
          <a:blip r:embed="rId12"/>
          <a:srcRect/>
          <a:stretch>
            <a:fillRect/>
          </a:stretch>
        </p:blipFill>
        <p:spPr bwMode="auto">
          <a:xfrm>
            <a:off x="2411413" y="2708275"/>
            <a:ext cx="4286250" cy="2857500"/>
          </a:xfrm>
          <a:prstGeom prst="rect">
            <a:avLst/>
          </a:prstGeom>
          <a:noFill/>
          <a:ln w="9525">
            <a:noFill/>
            <a:miter lim="800000"/>
            <a:headEnd/>
            <a:tailEnd/>
          </a:ln>
        </p:spPr>
      </p:pic>
      <p:pic>
        <p:nvPicPr>
          <p:cNvPr id="133140" name="Picture 20" descr="tui tre"/>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1692275" y="2060575"/>
            <a:ext cx="4824413" cy="4232275"/>
          </a:xfrm>
          <a:prstGeom prst="rect">
            <a:avLst/>
          </a:prstGeom>
          <a:noFill/>
          <a:ln w="9525">
            <a:noFill/>
            <a:miter lim="800000"/>
            <a:headEnd/>
            <a:tailEnd/>
          </a:ln>
        </p:spPr>
      </p:pic>
      <p:pic>
        <p:nvPicPr>
          <p:cNvPr id="133141" name="Picture 21" descr="giodunghang"/>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700338" y="2205038"/>
            <a:ext cx="4748212" cy="4273550"/>
          </a:xfrm>
          <a:prstGeom prst="rect">
            <a:avLst/>
          </a:prstGeom>
          <a:noFill/>
          <a:ln w="9525">
            <a:noFill/>
            <a:miter lim="800000"/>
            <a:headEnd/>
            <a:tailEnd/>
          </a:ln>
        </p:spPr>
      </p:pic>
      <p:pic>
        <p:nvPicPr>
          <p:cNvPr id="133142" name="Picture 22" descr="giodunghang3"/>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067175" y="3644900"/>
            <a:ext cx="1371600" cy="927100"/>
          </a:xfrm>
          <a:prstGeom prst="rect">
            <a:avLst/>
          </a:prstGeom>
          <a:noFill/>
          <a:ln w="9525">
            <a:noFill/>
            <a:miter lim="800000"/>
            <a:headEnd/>
            <a:tailEnd/>
          </a:ln>
        </p:spPr>
      </p:pic>
      <p:pic>
        <p:nvPicPr>
          <p:cNvPr id="133143" name="Picture 23" descr="Maytredan"/>
          <p:cNvPicPr>
            <a:picLocks noChangeAspect="1" noChangeArrowheads="1"/>
          </p:cNvPicPr>
          <p:nvPr/>
        </p:nvPicPr>
        <p:blipFill>
          <a:blip r:embed="rId16"/>
          <a:srcRect/>
          <a:stretch>
            <a:fillRect/>
          </a:stretch>
        </p:blipFill>
        <p:spPr bwMode="auto">
          <a:xfrm>
            <a:off x="2124075" y="2276475"/>
            <a:ext cx="4724400" cy="4341813"/>
          </a:xfrm>
          <a:prstGeom prst="rect">
            <a:avLst/>
          </a:prstGeom>
          <a:noFill/>
          <a:ln w="9525">
            <a:noFill/>
            <a:miter lim="800000"/>
            <a:headEnd/>
            <a:tailEnd/>
          </a:ln>
        </p:spPr>
      </p:pic>
      <p:pic>
        <p:nvPicPr>
          <p:cNvPr id="133144" name="Picture 24" descr="ghe tre"/>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2268538" y="2587625"/>
            <a:ext cx="4367212" cy="4270375"/>
          </a:xfrm>
          <a:prstGeom prst="rect">
            <a:avLst/>
          </a:prstGeom>
          <a:noFill/>
          <a:ln w="9525">
            <a:noFill/>
            <a:miter lim="800000"/>
            <a:headEnd/>
            <a:tailEnd/>
          </a:ln>
        </p:spPr>
      </p:pic>
      <p:pic>
        <p:nvPicPr>
          <p:cNvPr id="133145" name="Picture 25" descr="561dsc0078"/>
          <p:cNvPicPr>
            <a:picLocks noChangeAspect="1" noChangeArrowheads="1"/>
          </p:cNvPicPr>
          <p:nvPr/>
        </p:nvPicPr>
        <p:blipFill>
          <a:blip r:embed="rId18"/>
          <a:srcRect/>
          <a:stretch>
            <a:fillRect/>
          </a:stretch>
        </p:blipFill>
        <p:spPr bwMode="auto">
          <a:xfrm>
            <a:off x="2700338" y="2565400"/>
            <a:ext cx="3810000" cy="4010025"/>
          </a:xfrm>
          <a:prstGeom prst="rect">
            <a:avLst/>
          </a:prstGeom>
          <a:noFill/>
          <a:ln w="9525">
            <a:noFill/>
            <a:miter lim="800000"/>
            <a:headEnd/>
            <a:tailEnd/>
          </a:ln>
        </p:spPr>
      </p:pic>
      <p:pic>
        <p:nvPicPr>
          <p:cNvPr id="133146" name="Picture 26"/>
          <p:cNvPicPr>
            <a:picLocks noChangeAspect="1" noChangeArrowheads="1"/>
          </p:cNvPicPr>
          <p:nvPr/>
        </p:nvPicPr>
        <p:blipFill>
          <a:blip r:embed="rId19"/>
          <a:srcRect/>
          <a:stretch>
            <a:fillRect/>
          </a:stretch>
        </p:blipFill>
        <p:spPr bwMode="auto">
          <a:xfrm>
            <a:off x="1116013" y="2276475"/>
            <a:ext cx="6629400" cy="4281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33129"/>
                                        </p:tgtEl>
                                        <p:attrNameLst>
                                          <p:attrName>style.visibility</p:attrName>
                                        </p:attrNameLst>
                                      </p:cBhvr>
                                      <p:to>
                                        <p:strVal val="visible"/>
                                      </p:to>
                                    </p:set>
                                    <p:animEffect transition="in" filter="box(out)">
                                      <p:cBhvr>
                                        <p:cTn id="7" dur="500"/>
                                        <p:tgtEl>
                                          <p:spTgt spid="1331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133129"/>
                                        </p:tgtEl>
                                      </p:cBhvr>
                                    </p:animEffect>
                                    <p:set>
                                      <p:cBhvr>
                                        <p:cTn id="12" dur="1" fill="hold">
                                          <p:stCondLst>
                                            <p:cond delay="499"/>
                                          </p:stCondLst>
                                        </p:cTn>
                                        <p:tgtEl>
                                          <p:spTgt spid="133129"/>
                                        </p:tgtEl>
                                        <p:attrNameLst>
                                          <p:attrName>style.visibility</p:attrName>
                                        </p:attrNameLst>
                                      </p:cBhvr>
                                      <p:to>
                                        <p:strVal val="hidden"/>
                                      </p:to>
                                    </p:set>
                                  </p:childTnLst>
                                </p:cTn>
                              </p:par>
                            </p:childTnLst>
                          </p:cTn>
                        </p:par>
                        <p:par>
                          <p:cTn id="13" fill="hold" nodeType="afterGroup">
                            <p:stCondLst>
                              <p:cond delay="500"/>
                            </p:stCondLst>
                            <p:childTnLst>
                              <p:par>
                                <p:cTn id="14" presetID="35" presetClass="entr" presetSubtype="0" fill="hold" nodeType="afterEffect">
                                  <p:stCondLst>
                                    <p:cond delay="0"/>
                                  </p:stCondLst>
                                  <p:childTnLst>
                                    <p:set>
                                      <p:cBhvr>
                                        <p:cTn id="15" dur="1" fill="hold">
                                          <p:stCondLst>
                                            <p:cond delay="0"/>
                                          </p:stCondLst>
                                        </p:cTn>
                                        <p:tgtEl>
                                          <p:spTgt spid="133130"/>
                                        </p:tgtEl>
                                        <p:attrNameLst>
                                          <p:attrName>style.visibility</p:attrName>
                                        </p:attrNameLst>
                                      </p:cBhvr>
                                      <p:to>
                                        <p:strVal val="visible"/>
                                      </p:to>
                                    </p:set>
                                    <p:animEffect transition="in" filter="fade">
                                      <p:cBhvr>
                                        <p:cTn id="16" dur="500"/>
                                        <p:tgtEl>
                                          <p:spTgt spid="133130"/>
                                        </p:tgtEl>
                                      </p:cBhvr>
                                    </p:animEffect>
                                    <p:anim calcmode="lin" valueType="num">
                                      <p:cBhvr>
                                        <p:cTn id="17" dur="500" fill="hold"/>
                                        <p:tgtEl>
                                          <p:spTgt spid="133130"/>
                                        </p:tgtEl>
                                        <p:attrNameLst>
                                          <p:attrName>style.rotation</p:attrName>
                                        </p:attrNameLst>
                                      </p:cBhvr>
                                      <p:tavLst>
                                        <p:tav tm="0">
                                          <p:val>
                                            <p:fltVal val="720"/>
                                          </p:val>
                                        </p:tav>
                                        <p:tav tm="100000">
                                          <p:val>
                                            <p:fltVal val="0"/>
                                          </p:val>
                                        </p:tav>
                                      </p:tavLst>
                                    </p:anim>
                                    <p:anim calcmode="lin" valueType="num">
                                      <p:cBhvr>
                                        <p:cTn id="18" dur="500" fill="hold"/>
                                        <p:tgtEl>
                                          <p:spTgt spid="133130"/>
                                        </p:tgtEl>
                                        <p:attrNameLst>
                                          <p:attrName>ppt_h</p:attrName>
                                        </p:attrNameLst>
                                      </p:cBhvr>
                                      <p:tavLst>
                                        <p:tav tm="0">
                                          <p:val>
                                            <p:fltVal val="0"/>
                                          </p:val>
                                        </p:tav>
                                        <p:tav tm="100000">
                                          <p:val>
                                            <p:strVal val="#ppt_h"/>
                                          </p:val>
                                        </p:tav>
                                      </p:tavLst>
                                    </p:anim>
                                    <p:anim calcmode="lin" valueType="num">
                                      <p:cBhvr>
                                        <p:cTn id="19" dur="500" fill="hold"/>
                                        <p:tgtEl>
                                          <p:spTgt spid="133130"/>
                                        </p:tgtEl>
                                        <p:attrNameLst>
                                          <p:attrName>ppt_w</p:attrName>
                                        </p:attrNameLst>
                                      </p:cBhvr>
                                      <p:tavLst>
                                        <p:tav tm="0">
                                          <p:val>
                                            <p:fltVal val="0"/>
                                          </p:val>
                                        </p:tav>
                                        <p:tav tm="100000">
                                          <p:val>
                                            <p:strVal val="#ppt_w"/>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5" presetClass="exit" presetSubtype="0" fill="hold" nodeType="clickEffect">
                                  <p:stCondLst>
                                    <p:cond delay="0"/>
                                  </p:stCondLst>
                                  <p:childTnLst>
                                    <p:animEffect transition="out" filter="fade">
                                      <p:cBhvr>
                                        <p:cTn id="23" dur="2000"/>
                                        <p:tgtEl>
                                          <p:spTgt spid="133130"/>
                                        </p:tgtEl>
                                      </p:cBhvr>
                                    </p:animEffect>
                                    <p:anim calcmode="lin" valueType="num">
                                      <p:cBhvr>
                                        <p:cTn id="24" dur="2000"/>
                                        <p:tgtEl>
                                          <p:spTgt spid="133130"/>
                                        </p:tgtEl>
                                        <p:attrNameLst>
                                          <p:attrName>style.rotation</p:attrName>
                                        </p:attrNameLst>
                                      </p:cBhvr>
                                      <p:tavLst>
                                        <p:tav tm="0">
                                          <p:val>
                                            <p:fltVal val="0"/>
                                          </p:val>
                                        </p:tav>
                                        <p:tav tm="100000">
                                          <p:val>
                                            <p:fltVal val="720"/>
                                          </p:val>
                                        </p:tav>
                                      </p:tavLst>
                                    </p:anim>
                                    <p:anim calcmode="lin" valueType="num">
                                      <p:cBhvr>
                                        <p:cTn id="25" dur="2000"/>
                                        <p:tgtEl>
                                          <p:spTgt spid="133130"/>
                                        </p:tgtEl>
                                        <p:attrNameLst>
                                          <p:attrName>ppt_h</p:attrName>
                                        </p:attrNameLst>
                                      </p:cBhvr>
                                      <p:tavLst>
                                        <p:tav tm="0">
                                          <p:val>
                                            <p:strVal val="ppt_h"/>
                                          </p:val>
                                        </p:tav>
                                        <p:tav tm="100000">
                                          <p:val>
                                            <p:fltVal val="0"/>
                                          </p:val>
                                        </p:tav>
                                      </p:tavLst>
                                    </p:anim>
                                    <p:anim calcmode="lin" valueType="num">
                                      <p:cBhvr>
                                        <p:cTn id="26" dur="2000"/>
                                        <p:tgtEl>
                                          <p:spTgt spid="133130"/>
                                        </p:tgtEl>
                                        <p:attrNameLst>
                                          <p:attrName>ppt_w</p:attrName>
                                        </p:attrNameLst>
                                      </p:cBhvr>
                                      <p:tavLst>
                                        <p:tav tm="0">
                                          <p:val>
                                            <p:strVal val="ppt_w"/>
                                          </p:val>
                                        </p:tav>
                                        <p:tav tm="100000">
                                          <p:val>
                                            <p:fltVal val="0"/>
                                          </p:val>
                                        </p:tav>
                                      </p:tavLst>
                                    </p:anim>
                                    <p:set>
                                      <p:cBhvr>
                                        <p:cTn id="27" dur="1" fill="hold">
                                          <p:stCondLst>
                                            <p:cond delay="1999"/>
                                          </p:stCondLst>
                                        </p:cTn>
                                        <p:tgtEl>
                                          <p:spTgt spid="133130"/>
                                        </p:tgtEl>
                                        <p:attrNameLst>
                                          <p:attrName>style.visibility</p:attrName>
                                        </p:attrNameLst>
                                      </p:cBhvr>
                                      <p:to>
                                        <p:strVal val="hidden"/>
                                      </p:to>
                                    </p:set>
                                  </p:childTnLst>
                                </p:cTn>
                              </p:par>
                            </p:childTnLst>
                          </p:cTn>
                        </p:par>
                        <p:par>
                          <p:cTn id="28" fill="hold" nodeType="afterGroup">
                            <p:stCondLst>
                              <p:cond delay="2000"/>
                            </p:stCondLst>
                            <p:childTnLst>
                              <p:par>
                                <p:cTn id="29" presetID="6" presetClass="entr" presetSubtype="32" fill="hold" nodeType="afterEffect">
                                  <p:stCondLst>
                                    <p:cond delay="0"/>
                                  </p:stCondLst>
                                  <p:childTnLst>
                                    <p:set>
                                      <p:cBhvr>
                                        <p:cTn id="30" dur="1" fill="hold">
                                          <p:stCondLst>
                                            <p:cond delay="0"/>
                                          </p:stCondLst>
                                        </p:cTn>
                                        <p:tgtEl>
                                          <p:spTgt spid="133131"/>
                                        </p:tgtEl>
                                        <p:attrNameLst>
                                          <p:attrName>style.visibility</p:attrName>
                                        </p:attrNameLst>
                                      </p:cBhvr>
                                      <p:to>
                                        <p:strVal val="visible"/>
                                      </p:to>
                                    </p:set>
                                    <p:animEffect transition="in" filter="circle(out)">
                                      <p:cBhvr>
                                        <p:cTn id="31" dur="500"/>
                                        <p:tgtEl>
                                          <p:spTgt spid="13313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xit" presetSubtype="16" fill="hold" nodeType="clickEffect">
                                  <p:stCondLst>
                                    <p:cond delay="0"/>
                                  </p:stCondLst>
                                  <p:childTnLst>
                                    <p:animEffect transition="out" filter="circle(in)">
                                      <p:cBhvr>
                                        <p:cTn id="35" dur="2000"/>
                                        <p:tgtEl>
                                          <p:spTgt spid="133131"/>
                                        </p:tgtEl>
                                      </p:cBhvr>
                                    </p:animEffect>
                                    <p:set>
                                      <p:cBhvr>
                                        <p:cTn id="36" dur="1" fill="hold">
                                          <p:stCondLst>
                                            <p:cond delay="1999"/>
                                          </p:stCondLst>
                                        </p:cTn>
                                        <p:tgtEl>
                                          <p:spTgt spid="133131"/>
                                        </p:tgtEl>
                                        <p:attrNameLst>
                                          <p:attrName>style.visibility</p:attrName>
                                        </p:attrNameLst>
                                      </p:cBhvr>
                                      <p:to>
                                        <p:strVal val="hidden"/>
                                      </p:to>
                                    </p:set>
                                  </p:childTnLst>
                                </p:cTn>
                              </p:par>
                            </p:childTnLst>
                          </p:cTn>
                        </p:par>
                        <p:par>
                          <p:cTn id="37" fill="hold" nodeType="afterGroup">
                            <p:stCondLst>
                              <p:cond delay="2000"/>
                            </p:stCondLst>
                            <p:childTnLst>
                              <p:par>
                                <p:cTn id="38" presetID="8" presetClass="entr" presetSubtype="32" fill="hold" nodeType="afterEffect">
                                  <p:stCondLst>
                                    <p:cond delay="0"/>
                                  </p:stCondLst>
                                  <p:childTnLst>
                                    <p:set>
                                      <p:cBhvr>
                                        <p:cTn id="39" dur="1" fill="hold">
                                          <p:stCondLst>
                                            <p:cond delay="0"/>
                                          </p:stCondLst>
                                        </p:cTn>
                                        <p:tgtEl>
                                          <p:spTgt spid="133132"/>
                                        </p:tgtEl>
                                        <p:attrNameLst>
                                          <p:attrName>style.visibility</p:attrName>
                                        </p:attrNameLst>
                                      </p:cBhvr>
                                      <p:to>
                                        <p:strVal val="visible"/>
                                      </p:to>
                                    </p:set>
                                    <p:animEffect transition="in" filter="diamond(out)">
                                      <p:cBhvr>
                                        <p:cTn id="40" dur="500"/>
                                        <p:tgtEl>
                                          <p:spTgt spid="13313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xit" presetSubtype="16" fill="hold" nodeType="clickEffect">
                                  <p:stCondLst>
                                    <p:cond delay="0"/>
                                  </p:stCondLst>
                                  <p:childTnLst>
                                    <p:animEffect transition="out" filter="diamond(in)">
                                      <p:cBhvr>
                                        <p:cTn id="44" dur="2000"/>
                                        <p:tgtEl>
                                          <p:spTgt spid="133132"/>
                                        </p:tgtEl>
                                      </p:cBhvr>
                                    </p:animEffect>
                                    <p:set>
                                      <p:cBhvr>
                                        <p:cTn id="45" dur="1" fill="hold">
                                          <p:stCondLst>
                                            <p:cond delay="1999"/>
                                          </p:stCondLst>
                                        </p:cTn>
                                        <p:tgtEl>
                                          <p:spTgt spid="133132"/>
                                        </p:tgtEl>
                                        <p:attrNameLst>
                                          <p:attrName>style.visibility</p:attrName>
                                        </p:attrNameLst>
                                      </p:cBhvr>
                                      <p:to>
                                        <p:strVal val="hidden"/>
                                      </p:to>
                                    </p:se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133133"/>
                                        </p:tgtEl>
                                        <p:attrNameLst>
                                          <p:attrName>style.visibility</p:attrName>
                                        </p:attrNameLst>
                                      </p:cBhvr>
                                      <p:to>
                                        <p:strVal val="visible"/>
                                      </p:to>
                                    </p:set>
                                    <p:animEffect transition="in" filter="wipe(up)">
                                      <p:cBhvr>
                                        <p:cTn id="49" dur="500"/>
                                        <p:tgtEl>
                                          <p:spTgt spid="13313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xit" presetSubtype="4" fill="hold" nodeType="clickEffect">
                                  <p:stCondLst>
                                    <p:cond delay="0"/>
                                  </p:stCondLst>
                                  <p:childTnLst>
                                    <p:animEffect transition="out" filter="wipe(down)">
                                      <p:cBhvr>
                                        <p:cTn id="53" dur="500"/>
                                        <p:tgtEl>
                                          <p:spTgt spid="133133"/>
                                        </p:tgtEl>
                                      </p:cBhvr>
                                    </p:animEffect>
                                    <p:set>
                                      <p:cBhvr>
                                        <p:cTn id="54" dur="1" fill="hold">
                                          <p:stCondLst>
                                            <p:cond delay="499"/>
                                          </p:stCondLst>
                                        </p:cTn>
                                        <p:tgtEl>
                                          <p:spTgt spid="133133"/>
                                        </p:tgtEl>
                                        <p:attrNameLst>
                                          <p:attrName>style.visibility</p:attrName>
                                        </p:attrNameLst>
                                      </p:cBhvr>
                                      <p:to>
                                        <p:strVal val="hidden"/>
                                      </p:to>
                                    </p:set>
                                  </p:childTnLst>
                                </p:cTn>
                              </p:par>
                            </p:childTnLst>
                          </p:cTn>
                        </p:par>
                        <p:par>
                          <p:cTn id="55" fill="hold" nodeType="afterGroup">
                            <p:stCondLst>
                              <p:cond delay="500"/>
                            </p:stCondLst>
                            <p:childTnLst>
                              <p:par>
                                <p:cTn id="56" presetID="21" presetClass="entr" presetSubtype="4" fill="hold" nodeType="afterEffect">
                                  <p:stCondLst>
                                    <p:cond delay="0"/>
                                  </p:stCondLst>
                                  <p:childTnLst>
                                    <p:set>
                                      <p:cBhvr>
                                        <p:cTn id="57" dur="1" fill="hold">
                                          <p:stCondLst>
                                            <p:cond delay="0"/>
                                          </p:stCondLst>
                                        </p:cTn>
                                        <p:tgtEl>
                                          <p:spTgt spid="133134"/>
                                        </p:tgtEl>
                                        <p:attrNameLst>
                                          <p:attrName>style.visibility</p:attrName>
                                        </p:attrNameLst>
                                      </p:cBhvr>
                                      <p:to>
                                        <p:strVal val="visible"/>
                                      </p:to>
                                    </p:set>
                                    <p:animEffect transition="in" filter="wheel(4)">
                                      <p:cBhvr>
                                        <p:cTn id="58" dur="2000"/>
                                        <p:tgtEl>
                                          <p:spTgt spid="1331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1" presetClass="exit" presetSubtype="4" fill="hold" nodeType="clickEffect">
                                  <p:stCondLst>
                                    <p:cond delay="0"/>
                                  </p:stCondLst>
                                  <p:childTnLst>
                                    <p:animEffect transition="out" filter="wheel(4)">
                                      <p:cBhvr>
                                        <p:cTn id="62" dur="2000"/>
                                        <p:tgtEl>
                                          <p:spTgt spid="133134"/>
                                        </p:tgtEl>
                                      </p:cBhvr>
                                    </p:animEffect>
                                    <p:set>
                                      <p:cBhvr>
                                        <p:cTn id="63" dur="1" fill="hold">
                                          <p:stCondLst>
                                            <p:cond delay="1999"/>
                                          </p:stCondLst>
                                        </p:cTn>
                                        <p:tgtEl>
                                          <p:spTgt spid="133134"/>
                                        </p:tgtEl>
                                        <p:attrNameLst>
                                          <p:attrName>style.visibility</p:attrName>
                                        </p:attrNameLst>
                                      </p:cBhvr>
                                      <p:to>
                                        <p:strVal val="hidden"/>
                                      </p:to>
                                    </p:set>
                                  </p:childTnLst>
                                </p:cTn>
                              </p:par>
                            </p:childTnLst>
                          </p:cTn>
                        </p:par>
                        <p:par>
                          <p:cTn id="64" fill="hold" nodeType="afterGroup">
                            <p:stCondLst>
                              <p:cond delay="2000"/>
                            </p:stCondLst>
                            <p:childTnLst>
                              <p:par>
                                <p:cTn id="65" presetID="20" presetClass="entr" presetSubtype="0" fill="hold" nodeType="afterEffect">
                                  <p:stCondLst>
                                    <p:cond delay="0"/>
                                  </p:stCondLst>
                                  <p:childTnLst>
                                    <p:set>
                                      <p:cBhvr>
                                        <p:cTn id="66" dur="1" fill="hold">
                                          <p:stCondLst>
                                            <p:cond delay="0"/>
                                          </p:stCondLst>
                                        </p:cTn>
                                        <p:tgtEl>
                                          <p:spTgt spid="133135"/>
                                        </p:tgtEl>
                                        <p:attrNameLst>
                                          <p:attrName>style.visibility</p:attrName>
                                        </p:attrNameLst>
                                      </p:cBhvr>
                                      <p:to>
                                        <p:strVal val="visible"/>
                                      </p:to>
                                    </p:set>
                                    <p:animEffect transition="in" filter="wedge">
                                      <p:cBhvr>
                                        <p:cTn id="67" dur="1000"/>
                                        <p:tgtEl>
                                          <p:spTgt spid="13313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xit" presetSubtype="4" fill="hold" nodeType="clickEffect">
                                  <p:stCondLst>
                                    <p:cond delay="0"/>
                                  </p:stCondLst>
                                  <p:childTnLst>
                                    <p:anim calcmode="lin" valueType="num">
                                      <p:cBhvr additive="base">
                                        <p:cTn id="71" dur="500"/>
                                        <p:tgtEl>
                                          <p:spTgt spid="133135"/>
                                        </p:tgtEl>
                                        <p:attrNameLst>
                                          <p:attrName>ppt_x</p:attrName>
                                        </p:attrNameLst>
                                      </p:cBhvr>
                                      <p:tavLst>
                                        <p:tav tm="0">
                                          <p:val>
                                            <p:strVal val="ppt_x"/>
                                          </p:val>
                                        </p:tav>
                                        <p:tav tm="100000">
                                          <p:val>
                                            <p:strVal val="ppt_x"/>
                                          </p:val>
                                        </p:tav>
                                      </p:tavLst>
                                    </p:anim>
                                    <p:anim calcmode="lin" valueType="num">
                                      <p:cBhvr additive="base">
                                        <p:cTn id="72" dur="500"/>
                                        <p:tgtEl>
                                          <p:spTgt spid="133135"/>
                                        </p:tgtEl>
                                        <p:attrNameLst>
                                          <p:attrName>ppt_y</p:attrName>
                                        </p:attrNameLst>
                                      </p:cBhvr>
                                      <p:tavLst>
                                        <p:tav tm="0">
                                          <p:val>
                                            <p:strVal val="ppt_y"/>
                                          </p:val>
                                        </p:tav>
                                        <p:tav tm="100000">
                                          <p:val>
                                            <p:strVal val="1+ppt_h/2"/>
                                          </p:val>
                                        </p:tav>
                                      </p:tavLst>
                                    </p:anim>
                                    <p:set>
                                      <p:cBhvr>
                                        <p:cTn id="73" dur="1" fill="hold">
                                          <p:stCondLst>
                                            <p:cond delay="499"/>
                                          </p:stCondLst>
                                        </p:cTn>
                                        <p:tgtEl>
                                          <p:spTgt spid="133135"/>
                                        </p:tgtEl>
                                        <p:attrNameLst>
                                          <p:attrName>style.visibility</p:attrName>
                                        </p:attrNameLst>
                                      </p:cBhvr>
                                      <p:to>
                                        <p:strVal val="hidden"/>
                                      </p:to>
                                    </p:set>
                                  </p:childTnLst>
                                </p:cTn>
                              </p:par>
                            </p:childTnLst>
                          </p:cTn>
                        </p:par>
                        <p:par>
                          <p:cTn id="74" fill="hold" nodeType="afterGroup">
                            <p:stCondLst>
                              <p:cond delay="500"/>
                            </p:stCondLst>
                            <p:childTnLst>
                              <p:par>
                                <p:cTn id="75" presetID="4" presetClass="entr" presetSubtype="32" fill="hold" nodeType="afterEffect">
                                  <p:stCondLst>
                                    <p:cond delay="0"/>
                                  </p:stCondLst>
                                  <p:childTnLst>
                                    <p:set>
                                      <p:cBhvr>
                                        <p:cTn id="76" dur="1" fill="hold">
                                          <p:stCondLst>
                                            <p:cond delay="0"/>
                                          </p:stCondLst>
                                        </p:cTn>
                                        <p:tgtEl>
                                          <p:spTgt spid="133136"/>
                                        </p:tgtEl>
                                        <p:attrNameLst>
                                          <p:attrName>style.visibility</p:attrName>
                                        </p:attrNameLst>
                                      </p:cBhvr>
                                      <p:to>
                                        <p:strVal val="visible"/>
                                      </p:to>
                                    </p:set>
                                    <p:animEffect transition="in" filter="box(out)">
                                      <p:cBhvr>
                                        <p:cTn id="77" dur="500"/>
                                        <p:tgtEl>
                                          <p:spTgt spid="13313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xit" presetSubtype="16" fill="hold" nodeType="clickEffect">
                                  <p:stCondLst>
                                    <p:cond delay="0"/>
                                  </p:stCondLst>
                                  <p:childTnLst>
                                    <p:animEffect transition="out" filter="box(in)">
                                      <p:cBhvr>
                                        <p:cTn id="81" dur="500"/>
                                        <p:tgtEl>
                                          <p:spTgt spid="133136"/>
                                        </p:tgtEl>
                                      </p:cBhvr>
                                    </p:animEffect>
                                    <p:set>
                                      <p:cBhvr>
                                        <p:cTn id="82" dur="1" fill="hold">
                                          <p:stCondLst>
                                            <p:cond delay="499"/>
                                          </p:stCondLst>
                                        </p:cTn>
                                        <p:tgtEl>
                                          <p:spTgt spid="133136"/>
                                        </p:tgtEl>
                                        <p:attrNameLst>
                                          <p:attrName>style.visibility</p:attrName>
                                        </p:attrNameLst>
                                      </p:cBhvr>
                                      <p:to>
                                        <p:strVal val="hidden"/>
                                      </p:to>
                                    </p:set>
                                  </p:childTnLst>
                                </p:cTn>
                              </p:par>
                            </p:childTnLst>
                          </p:cTn>
                        </p:par>
                        <p:par>
                          <p:cTn id="83" fill="hold" nodeType="afterGroup">
                            <p:stCondLst>
                              <p:cond delay="500"/>
                            </p:stCondLst>
                            <p:childTnLst>
                              <p:par>
                                <p:cTn id="84" presetID="6" presetClass="entr" presetSubtype="32" fill="hold" nodeType="afterEffect">
                                  <p:stCondLst>
                                    <p:cond delay="0"/>
                                  </p:stCondLst>
                                  <p:childTnLst>
                                    <p:set>
                                      <p:cBhvr>
                                        <p:cTn id="85" dur="1" fill="hold">
                                          <p:stCondLst>
                                            <p:cond delay="0"/>
                                          </p:stCondLst>
                                        </p:cTn>
                                        <p:tgtEl>
                                          <p:spTgt spid="133137"/>
                                        </p:tgtEl>
                                        <p:attrNameLst>
                                          <p:attrName>style.visibility</p:attrName>
                                        </p:attrNameLst>
                                      </p:cBhvr>
                                      <p:to>
                                        <p:strVal val="visible"/>
                                      </p:to>
                                    </p:set>
                                    <p:animEffect transition="in" filter="circle(out)">
                                      <p:cBhvr>
                                        <p:cTn id="86" dur="500"/>
                                        <p:tgtEl>
                                          <p:spTgt spid="133137"/>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6" presetClass="exit" presetSubtype="16" fill="hold" nodeType="clickEffect">
                                  <p:stCondLst>
                                    <p:cond delay="0"/>
                                  </p:stCondLst>
                                  <p:childTnLst>
                                    <p:animEffect transition="out" filter="circle(in)">
                                      <p:cBhvr>
                                        <p:cTn id="90" dur="500"/>
                                        <p:tgtEl>
                                          <p:spTgt spid="133137"/>
                                        </p:tgtEl>
                                      </p:cBhvr>
                                    </p:animEffect>
                                    <p:set>
                                      <p:cBhvr>
                                        <p:cTn id="91" dur="1" fill="hold">
                                          <p:stCondLst>
                                            <p:cond delay="499"/>
                                          </p:stCondLst>
                                        </p:cTn>
                                        <p:tgtEl>
                                          <p:spTgt spid="133137"/>
                                        </p:tgtEl>
                                        <p:attrNameLst>
                                          <p:attrName>style.visibility</p:attrName>
                                        </p:attrNameLst>
                                      </p:cBhvr>
                                      <p:to>
                                        <p:strVal val="hidden"/>
                                      </p:to>
                                    </p:set>
                                  </p:childTnLst>
                                </p:cTn>
                              </p:par>
                            </p:childTnLst>
                          </p:cTn>
                        </p:par>
                        <p:par>
                          <p:cTn id="92" fill="hold" nodeType="afterGroup">
                            <p:stCondLst>
                              <p:cond delay="500"/>
                            </p:stCondLst>
                            <p:childTnLst>
                              <p:par>
                                <p:cTn id="93" presetID="2" presetClass="entr" presetSubtype="4" fill="hold" nodeType="afterEffect">
                                  <p:stCondLst>
                                    <p:cond delay="0"/>
                                  </p:stCondLst>
                                  <p:childTnLst>
                                    <p:set>
                                      <p:cBhvr>
                                        <p:cTn id="94" dur="1" fill="hold">
                                          <p:stCondLst>
                                            <p:cond delay="0"/>
                                          </p:stCondLst>
                                        </p:cTn>
                                        <p:tgtEl>
                                          <p:spTgt spid="133138"/>
                                        </p:tgtEl>
                                        <p:attrNameLst>
                                          <p:attrName>style.visibility</p:attrName>
                                        </p:attrNameLst>
                                      </p:cBhvr>
                                      <p:to>
                                        <p:strVal val="visible"/>
                                      </p:to>
                                    </p:set>
                                    <p:anim calcmode="lin" valueType="num">
                                      <p:cBhvr additive="base">
                                        <p:cTn id="95" dur="500" fill="hold"/>
                                        <p:tgtEl>
                                          <p:spTgt spid="133138"/>
                                        </p:tgtEl>
                                        <p:attrNameLst>
                                          <p:attrName>ppt_x</p:attrName>
                                        </p:attrNameLst>
                                      </p:cBhvr>
                                      <p:tavLst>
                                        <p:tav tm="0">
                                          <p:val>
                                            <p:strVal val="#ppt_x"/>
                                          </p:val>
                                        </p:tav>
                                        <p:tav tm="100000">
                                          <p:val>
                                            <p:strVal val="#ppt_x"/>
                                          </p:val>
                                        </p:tav>
                                      </p:tavLst>
                                    </p:anim>
                                    <p:anim calcmode="lin" valueType="num">
                                      <p:cBhvr additive="base">
                                        <p:cTn id="96" dur="500" fill="hold"/>
                                        <p:tgtEl>
                                          <p:spTgt spid="133138"/>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xit" presetSubtype="4" fill="hold" nodeType="clickEffect">
                                  <p:stCondLst>
                                    <p:cond delay="0"/>
                                  </p:stCondLst>
                                  <p:childTnLst>
                                    <p:anim calcmode="lin" valueType="num">
                                      <p:cBhvr additive="base">
                                        <p:cTn id="100" dur="500"/>
                                        <p:tgtEl>
                                          <p:spTgt spid="133138"/>
                                        </p:tgtEl>
                                        <p:attrNameLst>
                                          <p:attrName>ppt_x</p:attrName>
                                        </p:attrNameLst>
                                      </p:cBhvr>
                                      <p:tavLst>
                                        <p:tav tm="0">
                                          <p:val>
                                            <p:strVal val="ppt_x"/>
                                          </p:val>
                                        </p:tav>
                                        <p:tav tm="100000">
                                          <p:val>
                                            <p:strVal val="ppt_x"/>
                                          </p:val>
                                        </p:tav>
                                      </p:tavLst>
                                    </p:anim>
                                    <p:anim calcmode="lin" valueType="num">
                                      <p:cBhvr additive="base">
                                        <p:cTn id="101" dur="500"/>
                                        <p:tgtEl>
                                          <p:spTgt spid="133138"/>
                                        </p:tgtEl>
                                        <p:attrNameLst>
                                          <p:attrName>ppt_y</p:attrName>
                                        </p:attrNameLst>
                                      </p:cBhvr>
                                      <p:tavLst>
                                        <p:tav tm="0">
                                          <p:val>
                                            <p:strVal val="ppt_y"/>
                                          </p:val>
                                        </p:tav>
                                        <p:tav tm="100000">
                                          <p:val>
                                            <p:strVal val="1+ppt_h/2"/>
                                          </p:val>
                                        </p:tav>
                                      </p:tavLst>
                                    </p:anim>
                                    <p:set>
                                      <p:cBhvr>
                                        <p:cTn id="102" dur="1" fill="hold">
                                          <p:stCondLst>
                                            <p:cond delay="499"/>
                                          </p:stCondLst>
                                        </p:cTn>
                                        <p:tgtEl>
                                          <p:spTgt spid="133138"/>
                                        </p:tgtEl>
                                        <p:attrNameLst>
                                          <p:attrName>style.visibility</p:attrName>
                                        </p:attrNameLst>
                                      </p:cBhvr>
                                      <p:to>
                                        <p:strVal val="hidden"/>
                                      </p:to>
                                    </p:set>
                                  </p:childTnLst>
                                </p:cTn>
                              </p:par>
                            </p:childTnLst>
                          </p:cTn>
                        </p:par>
                        <p:par>
                          <p:cTn id="103" fill="hold" nodeType="afterGroup">
                            <p:stCondLst>
                              <p:cond delay="500"/>
                            </p:stCondLst>
                            <p:childTnLst>
                              <p:par>
                                <p:cTn id="104" presetID="14" presetClass="entr" presetSubtype="10" fill="hold" nodeType="afterEffect">
                                  <p:stCondLst>
                                    <p:cond delay="0"/>
                                  </p:stCondLst>
                                  <p:childTnLst>
                                    <p:set>
                                      <p:cBhvr>
                                        <p:cTn id="105" dur="1" fill="hold">
                                          <p:stCondLst>
                                            <p:cond delay="0"/>
                                          </p:stCondLst>
                                        </p:cTn>
                                        <p:tgtEl>
                                          <p:spTgt spid="133139"/>
                                        </p:tgtEl>
                                        <p:attrNameLst>
                                          <p:attrName>style.visibility</p:attrName>
                                        </p:attrNameLst>
                                      </p:cBhvr>
                                      <p:to>
                                        <p:strVal val="visible"/>
                                      </p:to>
                                    </p:set>
                                    <p:animEffect transition="in" filter="randombar(horizontal)">
                                      <p:cBhvr>
                                        <p:cTn id="106" dur="500"/>
                                        <p:tgtEl>
                                          <p:spTgt spid="133139"/>
                                        </p:tgtEl>
                                      </p:cBhvr>
                                    </p:animEffect>
                                  </p:childTnLst>
                                </p:cTn>
                              </p:par>
                            </p:childTnLst>
                          </p:cTn>
                        </p:par>
                        <p:par>
                          <p:cTn id="107" fill="hold" nodeType="afterGroup">
                            <p:stCondLst>
                              <p:cond delay="1000"/>
                            </p:stCondLst>
                            <p:childTnLst>
                              <p:par>
                                <p:cTn id="108" presetID="14" presetClass="exit" presetSubtype="10" fill="hold" nodeType="afterEffect">
                                  <p:stCondLst>
                                    <p:cond delay="0"/>
                                  </p:stCondLst>
                                  <p:childTnLst>
                                    <p:animEffect transition="out" filter="randombar(horizontal)">
                                      <p:cBhvr>
                                        <p:cTn id="109" dur="500"/>
                                        <p:tgtEl>
                                          <p:spTgt spid="133139"/>
                                        </p:tgtEl>
                                      </p:cBhvr>
                                    </p:animEffect>
                                    <p:set>
                                      <p:cBhvr>
                                        <p:cTn id="110" dur="1" fill="hold">
                                          <p:stCondLst>
                                            <p:cond delay="499"/>
                                          </p:stCondLst>
                                        </p:cTn>
                                        <p:tgtEl>
                                          <p:spTgt spid="133139"/>
                                        </p:tgtEl>
                                        <p:attrNameLst>
                                          <p:attrName>style.visibility</p:attrName>
                                        </p:attrNameLst>
                                      </p:cBhvr>
                                      <p:to>
                                        <p:strVal val="hidden"/>
                                      </p:to>
                                    </p:set>
                                  </p:childTnLst>
                                </p:cTn>
                              </p:par>
                            </p:childTnLst>
                          </p:cTn>
                        </p:par>
                        <p:par>
                          <p:cTn id="111" fill="hold" nodeType="afterGroup">
                            <p:stCondLst>
                              <p:cond delay="1500"/>
                            </p:stCondLst>
                            <p:childTnLst>
                              <p:par>
                                <p:cTn id="112" presetID="21" presetClass="entr" presetSubtype="4" fill="hold" nodeType="afterEffect">
                                  <p:stCondLst>
                                    <p:cond delay="0"/>
                                  </p:stCondLst>
                                  <p:childTnLst>
                                    <p:set>
                                      <p:cBhvr>
                                        <p:cTn id="113" dur="1" fill="hold">
                                          <p:stCondLst>
                                            <p:cond delay="0"/>
                                          </p:stCondLst>
                                        </p:cTn>
                                        <p:tgtEl>
                                          <p:spTgt spid="133140"/>
                                        </p:tgtEl>
                                        <p:attrNameLst>
                                          <p:attrName>style.visibility</p:attrName>
                                        </p:attrNameLst>
                                      </p:cBhvr>
                                      <p:to>
                                        <p:strVal val="visible"/>
                                      </p:to>
                                    </p:set>
                                    <p:animEffect transition="in" filter="wheel(4)">
                                      <p:cBhvr>
                                        <p:cTn id="114" dur="2000"/>
                                        <p:tgtEl>
                                          <p:spTgt spid="133140"/>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1" presetClass="exit" presetSubtype="4" fill="hold" nodeType="clickEffect">
                                  <p:stCondLst>
                                    <p:cond delay="0"/>
                                  </p:stCondLst>
                                  <p:childTnLst>
                                    <p:animEffect transition="out" filter="wheel(4)">
                                      <p:cBhvr>
                                        <p:cTn id="118" dur="2000"/>
                                        <p:tgtEl>
                                          <p:spTgt spid="133140"/>
                                        </p:tgtEl>
                                      </p:cBhvr>
                                    </p:animEffect>
                                    <p:set>
                                      <p:cBhvr>
                                        <p:cTn id="119" dur="1" fill="hold">
                                          <p:stCondLst>
                                            <p:cond delay="1999"/>
                                          </p:stCondLst>
                                        </p:cTn>
                                        <p:tgtEl>
                                          <p:spTgt spid="133140"/>
                                        </p:tgtEl>
                                        <p:attrNameLst>
                                          <p:attrName>style.visibility</p:attrName>
                                        </p:attrNameLst>
                                      </p:cBhvr>
                                      <p:to>
                                        <p:strVal val="hidden"/>
                                      </p:to>
                                    </p:set>
                                  </p:childTnLst>
                                </p:cTn>
                              </p:par>
                            </p:childTnLst>
                          </p:cTn>
                        </p:par>
                        <p:par>
                          <p:cTn id="120" fill="hold" nodeType="afterGroup">
                            <p:stCondLst>
                              <p:cond delay="2000"/>
                            </p:stCondLst>
                            <p:childTnLst>
                              <p:par>
                                <p:cTn id="121" presetID="2" presetClass="entr" presetSubtype="4" fill="hold" nodeType="afterEffect">
                                  <p:stCondLst>
                                    <p:cond delay="0"/>
                                  </p:stCondLst>
                                  <p:childTnLst>
                                    <p:set>
                                      <p:cBhvr>
                                        <p:cTn id="122" dur="1" fill="hold">
                                          <p:stCondLst>
                                            <p:cond delay="0"/>
                                          </p:stCondLst>
                                        </p:cTn>
                                        <p:tgtEl>
                                          <p:spTgt spid="133141"/>
                                        </p:tgtEl>
                                        <p:attrNameLst>
                                          <p:attrName>style.visibility</p:attrName>
                                        </p:attrNameLst>
                                      </p:cBhvr>
                                      <p:to>
                                        <p:strVal val="visible"/>
                                      </p:to>
                                    </p:set>
                                    <p:anim calcmode="lin" valueType="num">
                                      <p:cBhvr additive="base">
                                        <p:cTn id="123" dur="500" fill="hold"/>
                                        <p:tgtEl>
                                          <p:spTgt spid="133141"/>
                                        </p:tgtEl>
                                        <p:attrNameLst>
                                          <p:attrName>ppt_x</p:attrName>
                                        </p:attrNameLst>
                                      </p:cBhvr>
                                      <p:tavLst>
                                        <p:tav tm="0">
                                          <p:val>
                                            <p:strVal val="#ppt_x"/>
                                          </p:val>
                                        </p:tav>
                                        <p:tav tm="100000">
                                          <p:val>
                                            <p:strVal val="#ppt_x"/>
                                          </p:val>
                                        </p:tav>
                                      </p:tavLst>
                                    </p:anim>
                                    <p:anim calcmode="lin" valueType="num">
                                      <p:cBhvr additive="base">
                                        <p:cTn id="124" dur="500" fill="hold"/>
                                        <p:tgtEl>
                                          <p:spTgt spid="133141"/>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xit" presetSubtype="4" fill="hold" nodeType="clickEffect">
                                  <p:stCondLst>
                                    <p:cond delay="0"/>
                                  </p:stCondLst>
                                  <p:childTnLst>
                                    <p:anim calcmode="lin" valueType="num">
                                      <p:cBhvr additive="base">
                                        <p:cTn id="128" dur="500"/>
                                        <p:tgtEl>
                                          <p:spTgt spid="133141"/>
                                        </p:tgtEl>
                                        <p:attrNameLst>
                                          <p:attrName>ppt_x</p:attrName>
                                        </p:attrNameLst>
                                      </p:cBhvr>
                                      <p:tavLst>
                                        <p:tav tm="0">
                                          <p:val>
                                            <p:strVal val="ppt_x"/>
                                          </p:val>
                                        </p:tav>
                                        <p:tav tm="100000">
                                          <p:val>
                                            <p:strVal val="ppt_x"/>
                                          </p:val>
                                        </p:tav>
                                      </p:tavLst>
                                    </p:anim>
                                    <p:anim calcmode="lin" valueType="num">
                                      <p:cBhvr additive="base">
                                        <p:cTn id="129" dur="500"/>
                                        <p:tgtEl>
                                          <p:spTgt spid="133141"/>
                                        </p:tgtEl>
                                        <p:attrNameLst>
                                          <p:attrName>ppt_y</p:attrName>
                                        </p:attrNameLst>
                                      </p:cBhvr>
                                      <p:tavLst>
                                        <p:tav tm="0">
                                          <p:val>
                                            <p:strVal val="ppt_y"/>
                                          </p:val>
                                        </p:tav>
                                        <p:tav tm="100000">
                                          <p:val>
                                            <p:strVal val="1+ppt_h/2"/>
                                          </p:val>
                                        </p:tav>
                                      </p:tavLst>
                                    </p:anim>
                                    <p:set>
                                      <p:cBhvr>
                                        <p:cTn id="130" dur="1" fill="hold">
                                          <p:stCondLst>
                                            <p:cond delay="499"/>
                                          </p:stCondLst>
                                        </p:cTn>
                                        <p:tgtEl>
                                          <p:spTgt spid="133141"/>
                                        </p:tgtEl>
                                        <p:attrNameLst>
                                          <p:attrName>style.visibility</p:attrName>
                                        </p:attrNameLst>
                                      </p:cBhvr>
                                      <p:to>
                                        <p:strVal val="hidden"/>
                                      </p:to>
                                    </p:set>
                                  </p:childTnLst>
                                </p:cTn>
                              </p:par>
                            </p:childTnLst>
                          </p:cTn>
                        </p:par>
                        <p:par>
                          <p:cTn id="131" fill="hold" nodeType="afterGroup">
                            <p:stCondLst>
                              <p:cond delay="500"/>
                            </p:stCondLst>
                            <p:childTnLst>
                              <p:par>
                                <p:cTn id="132" presetID="6" presetClass="entr" presetSubtype="16" fill="hold" nodeType="afterEffect">
                                  <p:stCondLst>
                                    <p:cond delay="0"/>
                                  </p:stCondLst>
                                  <p:childTnLst>
                                    <p:set>
                                      <p:cBhvr>
                                        <p:cTn id="133" dur="1" fill="hold">
                                          <p:stCondLst>
                                            <p:cond delay="0"/>
                                          </p:stCondLst>
                                        </p:cTn>
                                        <p:tgtEl>
                                          <p:spTgt spid="133142"/>
                                        </p:tgtEl>
                                        <p:attrNameLst>
                                          <p:attrName>style.visibility</p:attrName>
                                        </p:attrNameLst>
                                      </p:cBhvr>
                                      <p:to>
                                        <p:strVal val="visible"/>
                                      </p:to>
                                    </p:set>
                                    <p:animEffect transition="in" filter="circle(in)">
                                      <p:cBhvr>
                                        <p:cTn id="134" dur="500"/>
                                        <p:tgtEl>
                                          <p:spTgt spid="133142"/>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6" presetClass="exit" presetSubtype="16" fill="hold" nodeType="clickEffect">
                                  <p:stCondLst>
                                    <p:cond delay="0"/>
                                  </p:stCondLst>
                                  <p:childTnLst>
                                    <p:animEffect transition="out" filter="circle(in)">
                                      <p:cBhvr>
                                        <p:cTn id="138" dur="500"/>
                                        <p:tgtEl>
                                          <p:spTgt spid="133142"/>
                                        </p:tgtEl>
                                      </p:cBhvr>
                                    </p:animEffect>
                                    <p:set>
                                      <p:cBhvr>
                                        <p:cTn id="139" dur="1" fill="hold">
                                          <p:stCondLst>
                                            <p:cond delay="499"/>
                                          </p:stCondLst>
                                        </p:cTn>
                                        <p:tgtEl>
                                          <p:spTgt spid="133142"/>
                                        </p:tgtEl>
                                        <p:attrNameLst>
                                          <p:attrName>style.visibility</p:attrName>
                                        </p:attrNameLst>
                                      </p:cBhvr>
                                      <p:to>
                                        <p:strVal val="hidden"/>
                                      </p:to>
                                    </p:set>
                                  </p:childTnLst>
                                </p:cTn>
                              </p:par>
                            </p:childTnLst>
                          </p:cTn>
                        </p:par>
                        <p:par>
                          <p:cTn id="140" fill="hold" nodeType="afterGroup">
                            <p:stCondLst>
                              <p:cond delay="500"/>
                            </p:stCondLst>
                            <p:childTnLst>
                              <p:par>
                                <p:cTn id="141" presetID="53" presetClass="entr" presetSubtype="0" fill="hold" nodeType="afterEffect">
                                  <p:stCondLst>
                                    <p:cond delay="0"/>
                                  </p:stCondLst>
                                  <p:childTnLst>
                                    <p:set>
                                      <p:cBhvr>
                                        <p:cTn id="142" dur="1" fill="hold">
                                          <p:stCondLst>
                                            <p:cond delay="0"/>
                                          </p:stCondLst>
                                        </p:cTn>
                                        <p:tgtEl>
                                          <p:spTgt spid="133143"/>
                                        </p:tgtEl>
                                        <p:attrNameLst>
                                          <p:attrName>style.visibility</p:attrName>
                                        </p:attrNameLst>
                                      </p:cBhvr>
                                      <p:to>
                                        <p:strVal val="visible"/>
                                      </p:to>
                                    </p:set>
                                    <p:anim calcmode="lin" valueType="num">
                                      <p:cBhvr>
                                        <p:cTn id="143" dur="500" fill="hold"/>
                                        <p:tgtEl>
                                          <p:spTgt spid="133143"/>
                                        </p:tgtEl>
                                        <p:attrNameLst>
                                          <p:attrName>ppt_w</p:attrName>
                                        </p:attrNameLst>
                                      </p:cBhvr>
                                      <p:tavLst>
                                        <p:tav tm="0">
                                          <p:val>
                                            <p:fltVal val="0"/>
                                          </p:val>
                                        </p:tav>
                                        <p:tav tm="100000">
                                          <p:val>
                                            <p:strVal val="#ppt_w"/>
                                          </p:val>
                                        </p:tav>
                                      </p:tavLst>
                                    </p:anim>
                                    <p:anim calcmode="lin" valueType="num">
                                      <p:cBhvr>
                                        <p:cTn id="144" dur="500" fill="hold"/>
                                        <p:tgtEl>
                                          <p:spTgt spid="133143"/>
                                        </p:tgtEl>
                                        <p:attrNameLst>
                                          <p:attrName>ppt_h</p:attrName>
                                        </p:attrNameLst>
                                      </p:cBhvr>
                                      <p:tavLst>
                                        <p:tav tm="0">
                                          <p:val>
                                            <p:fltVal val="0"/>
                                          </p:val>
                                        </p:tav>
                                        <p:tav tm="100000">
                                          <p:val>
                                            <p:strVal val="#ppt_h"/>
                                          </p:val>
                                        </p:tav>
                                      </p:tavLst>
                                    </p:anim>
                                    <p:animEffect transition="in" filter="fade">
                                      <p:cBhvr>
                                        <p:cTn id="145" dur="500"/>
                                        <p:tgtEl>
                                          <p:spTgt spid="133143"/>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6" presetClass="exit" presetSubtype="16" fill="hold" nodeType="clickEffect">
                                  <p:stCondLst>
                                    <p:cond delay="0"/>
                                  </p:stCondLst>
                                  <p:childTnLst>
                                    <p:animEffect transition="out" filter="circle(in)">
                                      <p:cBhvr>
                                        <p:cTn id="149" dur="2000"/>
                                        <p:tgtEl>
                                          <p:spTgt spid="133143"/>
                                        </p:tgtEl>
                                      </p:cBhvr>
                                    </p:animEffect>
                                    <p:set>
                                      <p:cBhvr>
                                        <p:cTn id="150" dur="1" fill="hold">
                                          <p:stCondLst>
                                            <p:cond delay="1999"/>
                                          </p:stCondLst>
                                        </p:cTn>
                                        <p:tgtEl>
                                          <p:spTgt spid="133143"/>
                                        </p:tgtEl>
                                        <p:attrNameLst>
                                          <p:attrName>style.visibility</p:attrName>
                                        </p:attrNameLst>
                                      </p:cBhvr>
                                      <p:to>
                                        <p:strVal val="hidden"/>
                                      </p:to>
                                    </p:set>
                                  </p:childTnLst>
                                </p:cTn>
                              </p:par>
                            </p:childTnLst>
                          </p:cTn>
                        </p:par>
                        <p:par>
                          <p:cTn id="151" fill="hold" nodeType="afterGroup">
                            <p:stCondLst>
                              <p:cond delay="2000"/>
                            </p:stCondLst>
                            <p:childTnLst>
                              <p:par>
                                <p:cTn id="152" presetID="4" presetClass="entr" presetSubtype="16" fill="hold" nodeType="afterEffect">
                                  <p:stCondLst>
                                    <p:cond delay="0"/>
                                  </p:stCondLst>
                                  <p:childTnLst>
                                    <p:set>
                                      <p:cBhvr>
                                        <p:cTn id="153" dur="1" fill="hold">
                                          <p:stCondLst>
                                            <p:cond delay="0"/>
                                          </p:stCondLst>
                                        </p:cTn>
                                        <p:tgtEl>
                                          <p:spTgt spid="133144"/>
                                        </p:tgtEl>
                                        <p:attrNameLst>
                                          <p:attrName>style.visibility</p:attrName>
                                        </p:attrNameLst>
                                      </p:cBhvr>
                                      <p:to>
                                        <p:strVal val="visible"/>
                                      </p:to>
                                    </p:set>
                                    <p:animEffect transition="in" filter="box(in)">
                                      <p:cBhvr>
                                        <p:cTn id="154" dur="500"/>
                                        <p:tgtEl>
                                          <p:spTgt spid="13314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4" presetClass="exit" presetSubtype="16" fill="hold" nodeType="clickEffect">
                                  <p:stCondLst>
                                    <p:cond delay="0"/>
                                  </p:stCondLst>
                                  <p:childTnLst>
                                    <p:animEffect transition="out" filter="box(in)">
                                      <p:cBhvr>
                                        <p:cTn id="158" dur="500"/>
                                        <p:tgtEl>
                                          <p:spTgt spid="133144"/>
                                        </p:tgtEl>
                                      </p:cBhvr>
                                    </p:animEffect>
                                    <p:set>
                                      <p:cBhvr>
                                        <p:cTn id="159" dur="1" fill="hold">
                                          <p:stCondLst>
                                            <p:cond delay="499"/>
                                          </p:stCondLst>
                                        </p:cTn>
                                        <p:tgtEl>
                                          <p:spTgt spid="133144"/>
                                        </p:tgtEl>
                                        <p:attrNameLst>
                                          <p:attrName>style.visibility</p:attrName>
                                        </p:attrNameLst>
                                      </p:cBhvr>
                                      <p:to>
                                        <p:strVal val="hidden"/>
                                      </p:to>
                                    </p:set>
                                  </p:childTnLst>
                                </p:cTn>
                              </p:par>
                              <p:par>
                                <p:cTn id="160" presetID="14" presetClass="entr" presetSubtype="5" fill="hold" nodeType="withEffect">
                                  <p:stCondLst>
                                    <p:cond delay="0"/>
                                  </p:stCondLst>
                                  <p:childTnLst>
                                    <p:set>
                                      <p:cBhvr>
                                        <p:cTn id="161" dur="1" fill="hold">
                                          <p:stCondLst>
                                            <p:cond delay="0"/>
                                          </p:stCondLst>
                                        </p:cTn>
                                        <p:tgtEl>
                                          <p:spTgt spid="133145"/>
                                        </p:tgtEl>
                                        <p:attrNameLst>
                                          <p:attrName>style.visibility</p:attrName>
                                        </p:attrNameLst>
                                      </p:cBhvr>
                                      <p:to>
                                        <p:strVal val="visible"/>
                                      </p:to>
                                    </p:set>
                                    <p:animEffect transition="in" filter="randombar(vertical)">
                                      <p:cBhvr>
                                        <p:cTn id="162" dur="500"/>
                                        <p:tgtEl>
                                          <p:spTgt spid="133145"/>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6" presetClass="exit" presetSubtype="16" fill="hold" nodeType="clickEffect">
                                  <p:stCondLst>
                                    <p:cond delay="0"/>
                                  </p:stCondLst>
                                  <p:childTnLst>
                                    <p:animEffect transition="out" filter="circle(in)">
                                      <p:cBhvr>
                                        <p:cTn id="166" dur="2000"/>
                                        <p:tgtEl>
                                          <p:spTgt spid="133145"/>
                                        </p:tgtEl>
                                      </p:cBhvr>
                                    </p:animEffect>
                                    <p:set>
                                      <p:cBhvr>
                                        <p:cTn id="167" dur="1" fill="hold">
                                          <p:stCondLst>
                                            <p:cond delay="1999"/>
                                          </p:stCondLst>
                                        </p:cTn>
                                        <p:tgtEl>
                                          <p:spTgt spid="133145"/>
                                        </p:tgtEl>
                                        <p:attrNameLst>
                                          <p:attrName>style.visibility</p:attrName>
                                        </p:attrNameLst>
                                      </p:cBhvr>
                                      <p:to>
                                        <p:strVal val="hidden"/>
                                      </p:to>
                                    </p:set>
                                  </p:childTnLst>
                                </p:cTn>
                              </p:par>
                            </p:childTnLst>
                          </p:cTn>
                        </p:par>
                        <p:par>
                          <p:cTn id="168" fill="hold" nodeType="afterGroup">
                            <p:stCondLst>
                              <p:cond delay="2000"/>
                            </p:stCondLst>
                            <p:childTnLst>
                              <p:par>
                                <p:cTn id="169" presetID="2" presetClass="entr" presetSubtype="2" fill="hold" nodeType="afterEffect">
                                  <p:stCondLst>
                                    <p:cond delay="0"/>
                                  </p:stCondLst>
                                  <p:childTnLst>
                                    <p:set>
                                      <p:cBhvr>
                                        <p:cTn id="170" dur="1" fill="hold">
                                          <p:stCondLst>
                                            <p:cond delay="0"/>
                                          </p:stCondLst>
                                        </p:cTn>
                                        <p:tgtEl>
                                          <p:spTgt spid="133146"/>
                                        </p:tgtEl>
                                        <p:attrNameLst>
                                          <p:attrName>style.visibility</p:attrName>
                                        </p:attrNameLst>
                                      </p:cBhvr>
                                      <p:to>
                                        <p:strVal val="visible"/>
                                      </p:to>
                                    </p:set>
                                    <p:anim calcmode="lin" valueType="num">
                                      <p:cBhvr additive="base">
                                        <p:cTn id="171" dur="500" fill="hold"/>
                                        <p:tgtEl>
                                          <p:spTgt spid="133146"/>
                                        </p:tgtEl>
                                        <p:attrNameLst>
                                          <p:attrName>ppt_x</p:attrName>
                                        </p:attrNameLst>
                                      </p:cBhvr>
                                      <p:tavLst>
                                        <p:tav tm="0">
                                          <p:val>
                                            <p:strVal val="1+#ppt_w/2"/>
                                          </p:val>
                                        </p:tav>
                                        <p:tav tm="100000">
                                          <p:val>
                                            <p:strVal val="#ppt_x"/>
                                          </p:val>
                                        </p:tav>
                                      </p:tavLst>
                                    </p:anim>
                                    <p:anim calcmode="lin" valueType="num">
                                      <p:cBhvr additive="base">
                                        <p:cTn id="172" dur="500" fill="hold"/>
                                        <p:tgtEl>
                                          <p:spTgt spid="133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306388" y="1916113"/>
            <a:ext cx="9067800" cy="946150"/>
          </a:xfrm>
          <a:prstGeom prst="rect">
            <a:avLst/>
          </a:prstGeom>
          <a:noFill/>
          <a:ln w="9525">
            <a:noFill/>
            <a:miter lim="800000"/>
            <a:headEnd/>
            <a:tailEnd/>
          </a:ln>
        </p:spPr>
        <p:txBody>
          <a:bodyPr>
            <a:spAutoFit/>
          </a:bodyPr>
          <a:lstStyle/>
          <a:p>
            <a:pPr marL="441325" indent="-441325" eaLnBrk="1" hangingPunct="1">
              <a:spcBef>
                <a:spcPct val="50000"/>
              </a:spcBef>
            </a:pPr>
            <a:r>
              <a:rPr lang="en-US" sz="2800" b="1">
                <a:solidFill>
                  <a:srgbClr val="FF0000"/>
                </a:solidFill>
                <a:latin typeface="Arial" charset="0"/>
              </a:rPr>
              <a:t>3. </a:t>
            </a:r>
            <a:r>
              <a:rPr lang="en-US" sz="2800" b="1" u="sng">
                <a:solidFill>
                  <a:srgbClr val="FF0000"/>
                </a:solidFill>
                <a:latin typeface="Arial" charset="0"/>
              </a:rPr>
              <a:t>Cách bảo quản các đồ dùng được làm từ tre, song, mây</a:t>
            </a:r>
            <a:r>
              <a:rPr lang="en-US" sz="2800">
                <a:solidFill>
                  <a:srgbClr val="FF0000"/>
                </a:solidFill>
                <a:latin typeface="Arial" charset="0"/>
              </a:rPr>
              <a:t> </a:t>
            </a:r>
            <a:r>
              <a:rPr lang="en-US" sz="2800" b="1">
                <a:solidFill>
                  <a:srgbClr val="FF0000"/>
                </a:solidFill>
                <a:latin typeface="Arial" charset="0"/>
              </a:rPr>
              <a:t>:</a:t>
            </a:r>
          </a:p>
        </p:txBody>
      </p:sp>
      <p:sp>
        <p:nvSpPr>
          <p:cNvPr id="17411" name="Text Box 5"/>
          <p:cNvSpPr txBox="1">
            <a:spLocks noChangeArrowheads="1"/>
          </p:cNvSpPr>
          <p:nvPr/>
        </p:nvSpPr>
        <p:spPr bwMode="auto">
          <a:xfrm>
            <a:off x="214313" y="5715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135174" name="Text Box 6"/>
          <p:cNvSpPr txBox="1">
            <a:spLocks noChangeArrowheads="1"/>
          </p:cNvSpPr>
          <p:nvPr/>
        </p:nvSpPr>
        <p:spPr bwMode="auto">
          <a:xfrm>
            <a:off x="2195513" y="4302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
        <p:nvSpPr>
          <p:cNvPr id="17413" name="Text Box 7"/>
          <p:cNvSpPr txBox="1">
            <a:spLocks noChangeArrowheads="1"/>
          </p:cNvSpPr>
          <p:nvPr/>
        </p:nvSpPr>
        <p:spPr bwMode="auto">
          <a:xfrm>
            <a:off x="250825" y="981075"/>
            <a:ext cx="81534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1. </a:t>
            </a:r>
            <a:r>
              <a:rPr lang="en-US" sz="2800" b="1" u="sng">
                <a:solidFill>
                  <a:srgbClr val="FF3300"/>
                </a:solidFill>
                <a:latin typeface="Arial" charset="0"/>
              </a:rPr>
              <a:t>Đặc điểm và công dụng của tre, mây, song</a:t>
            </a:r>
            <a:r>
              <a:rPr lang="en-US" sz="2800" b="1">
                <a:solidFill>
                  <a:srgbClr val="FF3300"/>
                </a:solidFill>
                <a:latin typeface="Arial" charset="0"/>
              </a:rPr>
              <a:t>:     </a:t>
            </a:r>
            <a:r>
              <a:rPr lang="en-US" sz="2800" b="1">
                <a:solidFill>
                  <a:srgbClr val="000066"/>
                </a:solidFill>
                <a:latin typeface="Arial" charset="0"/>
              </a:rPr>
              <a:t>          </a:t>
            </a:r>
          </a:p>
        </p:txBody>
      </p:sp>
      <p:sp>
        <p:nvSpPr>
          <p:cNvPr id="17414" name="Text Box 8"/>
          <p:cNvSpPr txBox="1">
            <a:spLocks noChangeArrowheads="1"/>
          </p:cNvSpPr>
          <p:nvPr/>
        </p:nvSpPr>
        <p:spPr bwMode="auto">
          <a:xfrm>
            <a:off x="250825" y="1412875"/>
            <a:ext cx="81534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2. </a:t>
            </a:r>
            <a:r>
              <a:rPr lang="en-US" sz="2800" b="1" u="sng">
                <a:solidFill>
                  <a:srgbClr val="FF3300"/>
                </a:solidFill>
                <a:latin typeface="Arial" charset="0"/>
              </a:rPr>
              <a:t>Một số đồ dùng làm bằng tre, mây, song:</a:t>
            </a:r>
            <a:r>
              <a:rPr lang="en-US" sz="2800" b="1">
                <a:solidFill>
                  <a:srgbClr val="FF3300"/>
                </a:solidFill>
                <a:latin typeface="Arial" charset="0"/>
              </a:rPr>
              <a:t>     </a:t>
            </a:r>
            <a:r>
              <a:rPr lang="en-US" sz="2800" b="1">
                <a:solidFill>
                  <a:srgbClr val="000066"/>
                </a:solidFill>
                <a:latin typeface="Arial" charset="0"/>
              </a:rPr>
              <a:t>          </a:t>
            </a:r>
          </a:p>
        </p:txBody>
      </p:sp>
      <p:sp>
        <p:nvSpPr>
          <p:cNvPr id="135177" name="Text Box 9"/>
          <p:cNvSpPr txBox="1">
            <a:spLocks noChangeArrowheads="1"/>
          </p:cNvSpPr>
          <p:nvPr/>
        </p:nvSpPr>
        <p:spPr bwMode="auto">
          <a:xfrm>
            <a:off x="752475" y="2867025"/>
            <a:ext cx="6705600" cy="1373188"/>
          </a:xfrm>
          <a:prstGeom prst="rect">
            <a:avLst/>
          </a:prstGeom>
          <a:noFill/>
          <a:ln w="9525">
            <a:noFill/>
            <a:miter lim="800000"/>
            <a:headEnd/>
            <a:tailEnd/>
          </a:ln>
        </p:spPr>
        <p:txBody>
          <a:bodyPr>
            <a:spAutoFit/>
          </a:bodyPr>
          <a:lstStyle/>
          <a:p>
            <a:pPr eaLnBrk="1" hangingPunct="1"/>
            <a:r>
              <a:rPr lang="en-US" sz="2800" b="1">
                <a:solidFill>
                  <a:srgbClr val="FFFF00"/>
                </a:solidFill>
                <a:latin typeface="Arial" charset="0"/>
              </a:rPr>
              <a:t>- Sơn dầu chống ẩm mốc.</a:t>
            </a:r>
          </a:p>
          <a:p>
            <a:pPr eaLnBrk="1" hangingPunct="1">
              <a:buFontTx/>
              <a:buChar char="-"/>
            </a:pPr>
            <a:r>
              <a:rPr lang="en-US" sz="2800" b="1">
                <a:solidFill>
                  <a:srgbClr val="FFFF00"/>
                </a:solidFill>
                <a:latin typeface="Arial" charset="0"/>
              </a:rPr>
              <a:t> Dùng xong rửa sạch, để nơi khô ráo. </a:t>
            </a:r>
          </a:p>
          <a:p>
            <a:pPr eaLnBrk="1" hangingPunct="1">
              <a:buFontTx/>
              <a:buChar char="-"/>
            </a:pPr>
            <a:r>
              <a:rPr lang="en-US" sz="2800" b="1">
                <a:solidFill>
                  <a:srgbClr val="FFFF00"/>
                </a:solidFill>
                <a:latin typeface="Arial" charset="0"/>
              </a:rPr>
              <a:t> Tránh để nơi ẩm thấp.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5172"/>
                                        </p:tgtEl>
                                        <p:attrNameLst>
                                          <p:attrName>style.visibility</p:attrName>
                                        </p:attrNameLst>
                                      </p:cBhvr>
                                      <p:to>
                                        <p:strVal val="visible"/>
                                      </p:to>
                                    </p:set>
                                    <p:animEffect transition="in" filter="strips(downLeft)">
                                      <p:cBhvr>
                                        <p:cTn id="7" dur="500"/>
                                        <p:tgtEl>
                                          <p:spTgt spid="135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5177"/>
                                        </p:tgtEl>
                                        <p:attrNameLst>
                                          <p:attrName>style.visibility</p:attrName>
                                        </p:attrNameLst>
                                      </p:cBhvr>
                                      <p:to>
                                        <p:strVal val="visible"/>
                                      </p:to>
                                    </p:set>
                                    <p:animEffect transition="in" filter="wipe(up)">
                                      <p:cBhvr>
                                        <p:cTn id="12" dur="500"/>
                                        <p:tgtEl>
                                          <p:spTgt spid="135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p:bldP spid="1351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5" name="WordArt 21"/>
          <p:cNvSpPr>
            <a:spLocks noChangeArrowheads="1" noChangeShapeType="1" noTextEdit="1"/>
          </p:cNvSpPr>
          <p:nvPr/>
        </p:nvSpPr>
        <p:spPr bwMode="auto">
          <a:xfrm>
            <a:off x="755650" y="1341438"/>
            <a:ext cx="7042150" cy="1176337"/>
          </a:xfrm>
          <a:prstGeom prst="rect">
            <a:avLst/>
          </a:prstGeom>
        </p:spPr>
        <p:txBody>
          <a:bodyPr wrap="none" fromWordArt="1">
            <a:prstTxWarp prst="textPlain">
              <a:avLst>
                <a:gd name="adj" fmla="val 50000"/>
              </a:avLst>
            </a:prstTxWarp>
          </a:bodyPr>
          <a:lstStyle/>
          <a:p>
            <a:pPr algn="ctr"/>
            <a:r>
              <a:rPr lang="it-IT"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Trò chơi: Ai nhanh ai đúng</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8435" name="Text Box 29"/>
          <p:cNvSpPr txBox="1">
            <a:spLocks noChangeArrowheads="1"/>
          </p:cNvSpPr>
          <p:nvPr/>
        </p:nvSpPr>
        <p:spPr bwMode="auto">
          <a:xfrm>
            <a:off x="214313" y="5715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47134" name="Text Box 30"/>
          <p:cNvSpPr txBox="1">
            <a:spLocks noChangeArrowheads="1"/>
          </p:cNvSpPr>
          <p:nvPr/>
        </p:nvSpPr>
        <p:spPr bwMode="auto">
          <a:xfrm>
            <a:off x="2195513" y="4302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
        <p:nvSpPr>
          <p:cNvPr id="47135" name="Text Box 31"/>
          <p:cNvSpPr txBox="1">
            <a:spLocks noChangeArrowheads="1"/>
          </p:cNvSpPr>
          <p:nvPr/>
        </p:nvSpPr>
        <p:spPr bwMode="auto">
          <a:xfrm>
            <a:off x="2411413" y="3789363"/>
            <a:ext cx="1524000" cy="762000"/>
          </a:xfrm>
          <a:prstGeom prst="rect">
            <a:avLst/>
          </a:prstGeom>
          <a:noFill/>
          <a:ln w="9525">
            <a:noFill/>
            <a:miter lim="800000"/>
            <a:headEnd/>
            <a:tailEnd/>
          </a:ln>
        </p:spPr>
        <p:txBody>
          <a:bodyPr>
            <a:spAutoFit/>
          </a:bodyPr>
          <a:lstStyle/>
          <a:p>
            <a:pPr eaLnBrk="1" hangingPunct="1">
              <a:spcBef>
                <a:spcPct val="50000"/>
              </a:spcBef>
            </a:pPr>
            <a:r>
              <a:rPr lang="en-US" sz="4400">
                <a:solidFill>
                  <a:srgbClr val="FFFF00"/>
                </a:solidFill>
                <a:latin typeface="Arial" charset="0"/>
              </a:rPr>
              <a:t>Tre : </a:t>
            </a:r>
          </a:p>
        </p:txBody>
      </p:sp>
      <p:sp>
        <p:nvSpPr>
          <p:cNvPr id="47136" name="Text Box 32"/>
          <p:cNvSpPr txBox="1">
            <a:spLocks noChangeArrowheads="1"/>
          </p:cNvSpPr>
          <p:nvPr/>
        </p:nvSpPr>
        <p:spPr bwMode="auto">
          <a:xfrm>
            <a:off x="2411413" y="5516563"/>
            <a:ext cx="3048000" cy="762000"/>
          </a:xfrm>
          <a:prstGeom prst="rect">
            <a:avLst/>
          </a:prstGeom>
          <a:noFill/>
          <a:ln w="9525">
            <a:noFill/>
            <a:miter lim="800000"/>
            <a:headEnd/>
            <a:tailEnd/>
          </a:ln>
        </p:spPr>
        <p:txBody>
          <a:bodyPr>
            <a:spAutoFit/>
          </a:bodyPr>
          <a:lstStyle/>
          <a:p>
            <a:pPr eaLnBrk="1" hangingPunct="1">
              <a:spcBef>
                <a:spcPct val="50000"/>
              </a:spcBef>
            </a:pPr>
            <a:r>
              <a:rPr lang="en-US" sz="4400">
                <a:solidFill>
                  <a:srgbClr val="FFFF00"/>
                </a:solidFill>
                <a:latin typeface="Arial" charset="0"/>
              </a:rPr>
              <a:t>Mây, song: </a:t>
            </a:r>
          </a:p>
        </p:txBody>
      </p:sp>
      <p:sp>
        <p:nvSpPr>
          <p:cNvPr id="47137" name="Rectangle 33"/>
          <p:cNvSpPr>
            <a:spLocks noChangeArrowheads="1"/>
          </p:cNvSpPr>
          <p:nvPr/>
        </p:nvSpPr>
        <p:spPr bwMode="auto">
          <a:xfrm>
            <a:off x="6516688" y="5445125"/>
            <a:ext cx="1143000" cy="1143000"/>
          </a:xfrm>
          <a:prstGeom prst="rect">
            <a:avLst/>
          </a:prstGeom>
          <a:solidFill>
            <a:schemeClr val="folHlink"/>
          </a:solidFill>
          <a:ln w="9525">
            <a:solidFill>
              <a:schemeClr val="tx1"/>
            </a:solidFill>
            <a:miter lim="800000"/>
            <a:headEnd/>
            <a:tailEnd/>
          </a:ln>
        </p:spPr>
        <p:txBody>
          <a:bodyPr wrap="none" anchor="ctr"/>
          <a:lstStyle/>
          <a:p>
            <a:pPr algn="ctr" eaLnBrk="1" hangingPunct="1"/>
            <a:r>
              <a:rPr lang="en-US" sz="6000">
                <a:latin typeface="Arial" charset="0"/>
              </a:rPr>
              <a:t>MS</a:t>
            </a:r>
          </a:p>
        </p:txBody>
      </p:sp>
      <p:sp>
        <p:nvSpPr>
          <p:cNvPr id="47138" name="Rectangle 34"/>
          <p:cNvSpPr>
            <a:spLocks noChangeArrowheads="1"/>
          </p:cNvSpPr>
          <p:nvPr/>
        </p:nvSpPr>
        <p:spPr bwMode="auto">
          <a:xfrm>
            <a:off x="6443663" y="3644900"/>
            <a:ext cx="1143000" cy="1143000"/>
          </a:xfrm>
          <a:prstGeom prst="rect">
            <a:avLst/>
          </a:prstGeom>
          <a:solidFill>
            <a:srgbClr val="FF66FF"/>
          </a:solidFill>
          <a:ln w="9525">
            <a:solidFill>
              <a:schemeClr val="tx1"/>
            </a:solidFill>
            <a:miter lim="800000"/>
            <a:headEnd/>
            <a:tailEnd/>
          </a:ln>
        </p:spPr>
        <p:txBody>
          <a:bodyPr wrap="none" anchor="ctr"/>
          <a:lstStyle/>
          <a:p>
            <a:pPr algn="ctr" eaLnBrk="1" hangingPunct="1"/>
            <a:r>
              <a:rPr lang="en-US" sz="6000">
                <a:latin typeface="Arial" charset="0"/>
              </a:rPr>
              <a:t>T</a:t>
            </a:r>
          </a:p>
        </p:txBody>
      </p:sp>
      <p:sp>
        <p:nvSpPr>
          <p:cNvPr id="47139" name="Text Box 35"/>
          <p:cNvSpPr txBox="1">
            <a:spLocks noChangeArrowheads="1"/>
          </p:cNvSpPr>
          <p:nvPr/>
        </p:nvSpPr>
        <p:spPr bwMode="auto">
          <a:xfrm>
            <a:off x="250825" y="2492375"/>
            <a:ext cx="8893175" cy="579438"/>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0000"/>
                </a:solidFill>
                <a:effectLst>
                  <a:outerShdw blurRad="38100" dist="38100" dir="2700000" algn="tl">
                    <a:srgbClr val="000000"/>
                  </a:outerShdw>
                </a:effectLst>
                <a:latin typeface="Arial"/>
              </a:rPr>
              <a:t>Điền chữ </a:t>
            </a:r>
            <a:r>
              <a:rPr lang="en-US" sz="3200" b="1">
                <a:solidFill>
                  <a:srgbClr val="FFFF00"/>
                </a:solidFill>
                <a:effectLst>
                  <a:outerShdw blurRad="38100" dist="38100" dir="2700000" algn="tl">
                    <a:srgbClr val="000000"/>
                  </a:outerShdw>
                </a:effectLst>
                <a:latin typeface="Arial"/>
              </a:rPr>
              <a:t>T</a:t>
            </a:r>
            <a:r>
              <a:rPr lang="en-US" sz="3200" b="1">
                <a:solidFill>
                  <a:srgbClr val="FF0000"/>
                </a:solidFill>
                <a:effectLst>
                  <a:outerShdw blurRad="38100" dist="38100" dir="2700000" algn="tl">
                    <a:srgbClr val="000000"/>
                  </a:outerShdw>
                </a:effectLst>
                <a:latin typeface="Arial"/>
              </a:rPr>
              <a:t> hoặc </a:t>
            </a:r>
            <a:r>
              <a:rPr lang="en-US" sz="3200" b="1">
                <a:solidFill>
                  <a:srgbClr val="FFFF00"/>
                </a:solidFill>
                <a:effectLst>
                  <a:outerShdw blurRad="38100" dist="38100" dir="2700000" algn="tl">
                    <a:srgbClr val="000000"/>
                  </a:outerShdw>
                </a:effectLst>
                <a:latin typeface="Arial"/>
              </a:rPr>
              <a:t>MS</a:t>
            </a:r>
            <a:r>
              <a:rPr lang="en-US" sz="3200" b="1">
                <a:solidFill>
                  <a:srgbClr val="FF0000"/>
                </a:solidFill>
                <a:effectLst>
                  <a:outerShdw blurRad="38100" dist="38100" dir="2700000" algn="tl">
                    <a:srgbClr val="000000"/>
                  </a:outerShdw>
                </a:effectLst>
                <a:latin typeface="Arial"/>
              </a:rPr>
              <a:t> thích hợp vào ô trống:</a:t>
            </a:r>
            <a:r>
              <a:rPr lang="en-US" sz="3200" b="1">
                <a:solidFill>
                  <a:srgbClr val="FFFF00"/>
                </a:solidFill>
                <a:effectLst>
                  <a:outerShdw blurRad="38100" dist="38100" dir="2700000" algn="tl">
                    <a:srgbClr val="000000"/>
                  </a:outerShdw>
                </a:effectLst>
                <a:latin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7125"/>
                                        </p:tgtEl>
                                        <p:attrNameLst>
                                          <p:attrName>style.visibility</p:attrName>
                                        </p:attrNameLst>
                                      </p:cBhvr>
                                      <p:to>
                                        <p:strVal val="visible"/>
                                      </p:to>
                                    </p:set>
                                    <p:anim calcmode="lin" valueType="num">
                                      <p:cBhvr>
                                        <p:cTn id="7" dur="1000" fill="hold"/>
                                        <p:tgtEl>
                                          <p:spTgt spid="4712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7125"/>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7125"/>
                                        </p:tgtEl>
                                        <p:attrNameLst>
                                          <p:attrName>ppt_y</p:attrName>
                                        </p:attrNameLst>
                                      </p:cBhvr>
                                      <p:tavLst>
                                        <p:tav tm="0">
                                          <p:val>
                                            <p:strVal val="#ppt_y"/>
                                          </p:val>
                                        </p:tav>
                                        <p:tav tm="100000">
                                          <p:val>
                                            <p:strVal val="#ppt_y"/>
                                          </p:val>
                                        </p:tav>
                                      </p:tavLst>
                                    </p:anim>
                                    <p:animEffect transition="in" filter="fade">
                                      <p:cBhvr>
                                        <p:cTn id="10" dur="1000"/>
                                        <p:tgtEl>
                                          <p:spTgt spid="471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7139"/>
                                        </p:tgtEl>
                                        <p:attrNameLst>
                                          <p:attrName>style.visibility</p:attrName>
                                        </p:attrNameLst>
                                      </p:cBhvr>
                                      <p:to>
                                        <p:strVal val="visible"/>
                                      </p:to>
                                    </p:set>
                                    <p:animEffect transition="in" filter="wheel(4)">
                                      <p:cBhvr>
                                        <p:cTn id="15" dur="2000"/>
                                        <p:tgtEl>
                                          <p:spTgt spid="471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7135"/>
                                        </p:tgtEl>
                                        <p:attrNameLst>
                                          <p:attrName>style.visibility</p:attrName>
                                        </p:attrNameLst>
                                      </p:cBhvr>
                                      <p:to>
                                        <p:strVal val="visible"/>
                                      </p:to>
                                    </p:set>
                                    <p:anim calcmode="lin" valueType="num">
                                      <p:cBhvr additive="base">
                                        <p:cTn id="20" dur="500" fill="hold"/>
                                        <p:tgtEl>
                                          <p:spTgt spid="47135"/>
                                        </p:tgtEl>
                                        <p:attrNameLst>
                                          <p:attrName>ppt_x</p:attrName>
                                        </p:attrNameLst>
                                      </p:cBhvr>
                                      <p:tavLst>
                                        <p:tav tm="0">
                                          <p:val>
                                            <p:strVal val="#ppt_x"/>
                                          </p:val>
                                        </p:tav>
                                        <p:tav tm="100000">
                                          <p:val>
                                            <p:strVal val="#ppt_x"/>
                                          </p:val>
                                        </p:tav>
                                      </p:tavLst>
                                    </p:anim>
                                    <p:anim calcmode="lin" valueType="num">
                                      <p:cBhvr additive="base">
                                        <p:cTn id="21" dur="500" fill="hold"/>
                                        <p:tgtEl>
                                          <p:spTgt spid="47135"/>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8" presetClass="entr" presetSubtype="0" accel="50000" fill="hold" grpId="0" nodeType="clickEffect">
                                  <p:stCondLst>
                                    <p:cond delay="0"/>
                                  </p:stCondLst>
                                  <p:childTnLst>
                                    <p:set>
                                      <p:cBhvr>
                                        <p:cTn id="25" dur="1" fill="hold">
                                          <p:stCondLst>
                                            <p:cond delay="0"/>
                                          </p:stCondLst>
                                        </p:cTn>
                                        <p:tgtEl>
                                          <p:spTgt spid="47138"/>
                                        </p:tgtEl>
                                        <p:attrNameLst>
                                          <p:attrName>style.visibility</p:attrName>
                                        </p:attrNameLst>
                                      </p:cBhvr>
                                      <p:to>
                                        <p:strVal val="visible"/>
                                      </p:to>
                                    </p:set>
                                    <p:anim calcmode="lin" valueType="num">
                                      <p:cBhvr>
                                        <p:cTn id="26" dur="1000" fill="hold"/>
                                        <p:tgtEl>
                                          <p:spTgt spid="4713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47138"/>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47138"/>
                                        </p:tgtEl>
                                        <p:attrNameLst>
                                          <p:attrName>ppt_y</p:attrName>
                                        </p:attrNameLst>
                                      </p:cBhvr>
                                      <p:tavLst>
                                        <p:tav tm="0">
                                          <p:val>
                                            <p:strVal val="#ppt_y"/>
                                          </p:val>
                                        </p:tav>
                                        <p:tav tm="100000">
                                          <p:val>
                                            <p:strVal val="#ppt_y"/>
                                          </p:val>
                                        </p:tav>
                                      </p:tavLst>
                                    </p:anim>
                                    <p:animEffect transition="in" filter="fade">
                                      <p:cBhvr>
                                        <p:cTn id="29" dur="1000"/>
                                        <p:tgtEl>
                                          <p:spTgt spid="4713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7136"/>
                                        </p:tgtEl>
                                        <p:attrNameLst>
                                          <p:attrName>style.visibility</p:attrName>
                                        </p:attrNameLst>
                                      </p:cBhvr>
                                      <p:to>
                                        <p:strVal val="visible"/>
                                      </p:to>
                                    </p:set>
                                    <p:anim calcmode="lin" valueType="num">
                                      <p:cBhvr additive="base">
                                        <p:cTn id="34" dur="500" fill="hold"/>
                                        <p:tgtEl>
                                          <p:spTgt spid="47136"/>
                                        </p:tgtEl>
                                        <p:attrNameLst>
                                          <p:attrName>ppt_x</p:attrName>
                                        </p:attrNameLst>
                                      </p:cBhvr>
                                      <p:tavLst>
                                        <p:tav tm="0">
                                          <p:val>
                                            <p:strVal val="#ppt_x"/>
                                          </p:val>
                                        </p:tav>
                                        <p:tav tm="100000">
                                          <p:val>
                                            <p:strVal val="#ppt_x"/>
                                          </p:val>
                                        </p:tav>
                                      </p:tavLst>
                                    </p:anim>
                                    <p:anim calcmode="lin" valueType="num">
                                      <p:cBhvr additive="base">
                                        <p:cTn id="35" dur="500" fill="hold"/>
                                        <p:tgtEl>
                                          <p:spTgt spid="47136"/>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8" presetClass="entr" presetSubtype="0" accel="50000" fill="hold" grpId="0" nodeType="clickEffect">
                                  <p:stCondLst>
                                    <p:cond delay="0"/>
                                  </p:stCondLst>
                                  <p:childTnLst>
                                    <p:set>
                                      <p:cBhvr>
                                        <p:cTn id="39" dur="1" fill="hold">
                                          <p:stCondLst>
                                            <p:cond delay="0"/>
                                          </p:stCondLst>
                                        </p:cTn>
                                        <p:tgtEl>
                                          <p:spTgt spid="47137"/>
                                        </p:tgtEl>
                                        <p:attrNameLst>
                                          <p:attrName>style.visibility</p:attrName>
                                        </p:attrNameLst>
                                      </p:cBhvr>
                                      <p:to>
                                        <p:strVal val="visible"/>
                                      </p:to>
                                    </p:set>
                                    <p:anim calcmode="lin" valueType="num">
                                      <p:cBhvr>
                                        <p:cTn id="40" dur="1000" fill="hold"/>
                                        <p:tgtEl>
                                          <p:spTgt spid="4713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1" dur="1000" fill="hold"/>
                                        <p:tgtEl>
                                          <p:spTgt spid="47137"/>
                                        </p:tgtEl>
                                        <p:attrNameLst>
                                          <p:attrName>ppt_x</p:attrName>
                                        </p:attrNameLst>
                                      </p:cBhvr>
                                      <p:tavLst>
                                        <p:tav tm="0">
                                          <p:val>
                                            <p:fltVal val="-1"/>
                                          </p:val>
                                        </p:tav>
                                        <p:tav tm="50000">
                                          <p:val>
                                            <p:fltVal val="0.95"/>
                                          </p:val>
                                        </p:tav>
                                        <p:tav tm="100000">
                                          <p:val>
                                            <p:strVal val="#ppt_x"/>
                                          </p:val>
                                        </p:tav>
                                      </p:tavLst>
                                    </p:anim>
                                    <p:anim calcmode="lin" valueType="num">
                                      <p:cBhvr>
                                        <p:cTn id="42" dur="1000" fill="hold"/>
                                        <p:tgtEl>
                                          <p:spTgt spid="47137"/>
                                        </p:tgtEl>
                                        <p:attrNameLst>
                                          <p:attrName>ppt_y</p:attrName>
                                        </p:attrNameLst>
                                      </p:cBhvr>
                                      <p:tavLst>
                                        <p:tav tm="0">
                                          <p:val>
                                            <p:strVal val="#ppt_y"/>
                                          </p:val>
                                        </p:tav>
                                        <p:tav tm="100000">
                                          <p:val>
                                            <p:strVal val="#ppt_y"/>
                                          </p:val>
                                        </p:tav>
                                      </p:tavLst>
                                    </p:anim>
                                    <p:animEffect transition="in" filter="fade">
                                      <p:cBhvr>
                                        <p:cTn id="43" dur="1000"/>
                                        <p:tgtEl>
                                          <p:spTgt spid="47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5" grpId="0" animBg="1"/>
      <p:bldP spid="47135" grpId="0"/>
      <p:bldP spid="47136" grpId="0"/>
      <p:bldP spid="47137" grpId="0" animBg="1"/>
      <p:bldP spid="47138" grpId="0" animBg="1"/>
      <p:bldP spid="471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14313" y="5715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136197" name="Text Box 5"/>
          <p:cNvSpPr txBox="1">
            <a:spLocks noChangeArrowheads="1"/>
          </p:cNvSpPr>
          <p:nvPr/>
        </p:nvSpPr>
        <p:spPr bwMode="auto">
          <a:xfrm>
            <a:off x="2195513" y="4302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
        <p:nvSpPr>
          <p:cNvPr id="19460" name="WordArt 6"/>
          <p:cNvSpPr>
            <a:spLocks noChangeArrowheads="1" noChangeShapeType="1" noTextEdit="1"/>
          </p:cNvSpPr>
          <p:nvPr/>
        </p:nvSpPr>
        <p:spPr bwMode="auto">
          <a:xfrm>
            <a:off x="755650" y="1052513"/>
            <a:ext cx="6985000" cy="720725"/>
          </a:xfrm>
          <a:prstGeom prst="rect">
            <a:avLst/>
          </a:prstGeom>
        </p:spPr>
        <p:txBody>
          <a:bodyPr wrap="none" fromWordArt="1">
            <a:prstTxWarp prst="textPlain">
              <a:avLst>
                <a:gd name="adj" fmla="val 50000"/>
              </a:avLst>
            </a:prstTxWarp>
          </a:bodyPr>
          <a:lstStyle/>
          <a:p>
            <a:pPr algn="ctr"/>
            <a:r>
              <a:rPr lang="it-IT"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Trò chơi: Ai nhanh ai đúng</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136199" name="Text Box 7"/>
          <p:cNvSpPr txBox="1">
            <a:spLocks noChangeArrowheads="1"/>
          </p:cNvSpPr>
          <p:nvPr/>
        </p:nvSpPr>
        <p:spPr bwMode="auto">
          <a:xfrm>
            <a:off x="250825" y="1700213"/>
            <a:ext cx="8893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0000"/>
                </a:solidFill>
                <a:effectLst>
                  <a:outerShdw blurRad="38100" dist="38100" dir="2700000" algn="tl">
                    <a:srgbClr val="000000"/>
                  </a:outerShdw>
                </a:effectLst>
                <a:latin typeface="Arial"/>
              </a:rPr>
              <a:t>Điền chữ </a:t>
            </a:r>
            <a:r>
              <a:rPr lang="en-US" sz="3200" b="1">
                <a:solidFill>
                  <a:srgbClr val="FFFF00"/>
                </a:solidFill>
                <a:effectLst>
                  <a:outerShdw blurRad="38100" dist="38100" dir="2700000" algn="tl">
                    <a:srgbClr val="000000"/>
                  </a:outerShdw>
                </a:effectLst>
                <a:latin typeface="Arial"/>
              </a:rPr>
              <a:t>T</a:t>
            </a:r>
            <a:r>
              <a:rPr lang="en-US" sz="3200" b="1">
                <a:solidFill>
                  <a:srgbClr val="FF0000"/>
                </a:solidFill>
                <a:effectLst>
                  <a:outerShdw blurRad="38100" dist="38100" dir="2700000" algn="tl">
                    <a:srgbClr val="000000"/>
                  </a:outerShdw>
                </a:effectLst>
                <a:latin typeface="Arial"/>
              </a:rPr>
              <a:t> hoặc </a:t>
            </a:r>
            <a:r>
              <a:rPr lang="en-US" sz="3200" b="1">
                <a:solidFill>
                  <a:srgbClr val="FFFF00"/>
                </a:solidFill>
                <a:effectLst>
                  <a:outerShdw blurRad="38100" dist="38100" dir="2700000" algn="tl">
                    <a:srgbClr val="000000"/>
                  </a:outerShdw>
                </a:effectLst>
                <a:latin typeface="Arial"/>
              </a:rPr>
              <a:t>MS</a:t>
            </a:r>
            <a:r>
              <a:rPr lang="en-US" sz="3200" b="1">
                <a:solidFill>
                  <a:srgbClr val="FF0000"/>
                </a:solidFill>
                <a:effectLst>
                  <a:outerShdw blurRad="38100" dist="38100" dir="2700000" algn="tl">
                    <a:srgbClr val="000000"/>
                  </a:outerShdw>
                </a:effectLst>
                <a:latin typeface="Arial"/>
              </a:rPr>
              <a:t> thích hợp vào ô trống:</a:t>
            </a:r>
            <a:r>
              <a:rPr lang="en-US" sz="3200" b="1">
                <a:solidFill>
                  <a:srgbClr val="FFFF00"/>
                </a:solidFill>
                <a:effectLst>
                  <a:outerShdw blurRad="38100" dist="38100" dir="2700000" algn="tl">
                    <a:srgbClr val="000000"/>
                  </a:outerShdw>
                </a:effectLst>
                <a:latin typeface="Arial"/>
              </a:rPr>
              <a:t>  </a:t>
            </a:r>
          </a:p>
        </p:txBody>
      </p:sp>
      <p:sp>
        <p:nvSpPr>
          <p:cNvPr id="136200" name="Text Box 8"/>
          <p:cNvSpPr txBox="1">
            <a:spLocks noChangeArrowheads="1"/>
          </p:cNvSpPr>
          <p:nvPr/>
        </p:nvSpPr>
        <p:spPr bwMode="auto">
          <a:xfrm>
            <a:off x="1042988" y="3141663"/>
            <a:ext cx="6324600" cy="519112"/>
          </a:xfrm>
          <a:prstGeom prst="rect">
            <a:avLst/>
          </a:prstGeom>
          <a:noFill/>
          <a:ln w="9525">
            <a:noFill/>
            <a:miter lim="800000"/>
            <a:headEnd/>
            <a:tailEnd/>
          </a:ln>
        </p:spPr>
        <p:txBody>
          <a:bodyPr>
            <a:spAutoFit/>
          </a:bodyPr>
          <a:lstStyle/>
          <a:p>
            <a:pPr eaLnBrk="1" hangingPunct="1">
              <a:spcBef>
                <a:spcPct val="50000"/>
              </a:spcBef>
            </a:pPr>
            <a:r>
              <a:rPr lang="en-US" sz="2800">
                <a:solidFill>
                  <a:srgbClr val="FFFF66"/>
                </a:solidFill>
                <a:latin typeface="Arial" charset="0"/>
              </a:rPr>
              <a:t>2. Cây leo, thân gỗ, dài, mọc thành bụi</a:t>
            </a:r>
          </a:p>
        </p:txBody>
      </p:sp>
      <p:sp>
        <p:nvSpPr>
          <p:cNvPr id="136201" name="Text Box 9"/>
          <p:cNvSpPr txBox="1">
            <a:spLocks noChangeArrowheads="1"/>
          </p:cNvSpPr>
          <p:nvPr/>
        </p:nvSpPr>
        <p:spPr bwMode="auto">
          <a:xfrm>
            <a:off x="971550" y="2420938"/>
            <a:ext cx="6400800" cy="519112"/>
          </a:xfrm>
          <a:prstGeom prst="rect">
            <a:avLst/>
          </a:prstGeom>
          <a:noFill/>
          <a:ln w="9525">
            <a:noFill/>
            <a:miter lim="800000"/>
            <a:headEnd/>
            <a:tailEnd/>
          </a:ln>
        </p:spPr>
        <p:txBody>
          <a:bodyPr>
            <a:spAutoFit/>
          </a:bodyPr>
          <a:lstStyle/>
          <a:p>
            <a:pPr eaLnBrk="1" hangingPunct="1">
              <a:spcBef>
                <a:spcPct val="50000"/>
              </a:spcBef>
            </a:pPr>
            <a:r>
              <a:rPr lang="en-US" sz="2800">
                <a:solidFill>
                  <a:srgbClr val="FFFF66"/>
                </a:solidFill>
                <a:latin typeface="Arial" charset="0"/>
              </a:rPr>
              <a:t>1. Cây mọc đứng, thân rỗng bên trong.</a:t>
            </a:r>
          </a:p>
        </p:txBody>
      </p:sp>
      <p:sp>
        <p:nvSpPr>
          <p:cNvPr id="136202" name="Text Box 10"/>
          <p:cNvSpPr txBox="1">
            <a:spLocks noChangeArrowheads="1"/>
          </p:cNvSpPr>
          <p:nvPr/>
        </p:nvSpPr>
        <p:spPr bwMode="auto">
          <a:xfrm>
            <a:off x="971550" y="3933825"/>
            <a:ext cx="6934200" cy="946150"/>
          </a:xfrm>
          <a:prstGeom prst="rect">
            <a:avLst/>
          </a:prstGeom>
          <a:noFill/>
          <a:ln w="9525">
            <a:noFill/>
            <a:miter lim="800000"/>
            <a:headEnd/>
            <a:tailEnd/>
          </a:ln>
        </p:spPr>
        <p:txBody>
          <a:bodyPr>
            <a:spAutoFit/>
          </a:bodyPr>
          <a:lstStyle/>
          <a:p>
            <a:pPr marL="361950" indent="-361950" eaLnBrk="1" hangingPunct="1">
              <a:spcBef>
                <a:spcPct val="50000"/>
              </a:spcBef>
            </a:pPr>
            <a:r>
              <a:rPr lang="en-US" sz="2800">
                <a:solidFill>
                  <a:srgbClr val="FFFF66"/>
                </a:solidFill>
                <a:latin typeface="Arial" charset="0"/>
              </a:rPr>
              <a:t>3. Thân cao khoảng 10-15m, gồm nhiều </a:t>
            </a:r>
            <a:br>
              <a:rPr lang="en-US" sz="2800">
                <a:solidFill>
                  <a:srgbClr val="FFFF66"/>
                </a:solidFill>
                <a:latin typeface="Arial" charset="0"/>
              </a:rPr>
            </a:br>
            <a:r>
              <a:rPr lang="en-US" sz="2800">
                <a:solidFill>
                  <a:srgbClr val="FFFF66"/>
                </a:solidFill>
                <a:latin typeface="Arial" charset="0"/>
              </a:rPr>
              <a:t> đốt thẳng.</a:t>
            </a:r>
          </a:p>
        </p:txBody>
      </p:sp>
      <p:sp>
        <p:nvSpPr>
          <p:cNvPr id="136203" name="Text Box 11"/>
          <p:cNvSpPr txBox="1">
            <a:spLocks noChangeArrowheads="1"/>
          </p:cNvSpPr>
          <p:nvPr/>
        </p:nvSpPr>
        <p:spPr bwMode="auto">
          <a:xfrm>
            <a:off x="971550" y="4868863"/>
            <a:ext cx="6748463" cy="946150"/>
          </a:xfrm>
          <a:prstGeom prst="rect">
            <a:avLst/>
          </a:prstGeom>
          <a:noFill/>
          <a:ln w="9525">
            <a:noFill/>
            <a:miter lim="800000"/>
            <a:headEnd/>
            <a:tailEnd/>
          </a:ln>
        </p:spPr>
        <p:txBody>
          <a:bodyPr>
            <a:spAutoFit/>
          </a:bodyPr>
          <a:lstStyle/>
          <a:p>
            <a:pPr marL="441325" indent="-441325" eaLnBrk="1" hangingPunct="1">
              <a:spcBef>
                <a:spcPct val="50000"/>
              </a:spcBef>
            </a:pPr>
            <a:r>
              <a:rPr lang="en-US" sz="2800">
                <a:solidFill>
                  <a:srgbClr val="FFFF66"/>
                </a:solidFill>
                <a:latin typeface="Arial" charset="0"/>
              </a:rPr>
              <a:t>4. Thân cứng, có tính đàn hồi dùng làm</a:t>
            </a:r>
            <a:br>
              <a:rPr lang="en-US" sz="2800">
                <a:solidFill>
                  <a:srgbClr val="FFFF66"/>
                </a:solidFill>
                <a:latin typeface="Arial" charset="0"/>
              </a:rPr>
            </a:br>
            <a:r>
              <a:rPr lang="en-US" sz="2800">
                <a:solidFill>
                  <a:srgbClr val="FFFF66"/>
                </a:solidFill>
                <a:latin typeface="Arial" charset="0"/>
              </a:rPr>
              <a:t>đồ dùng trong gia đình.</a:t>
            </a:r>
          </a:p>
        </p:txBody>
      </p:sp>
      <p:sp>
        <p:nvSpPr>
          <p:cNvPr id="136204" name="Text Box 12"/>
          <p:cNvSpPr txBox="1">
            <a:spLocks noChangeArrowheads="1"/>
          </p:cNvSpPr>
          <p:nvPr/>
        </p:nvSpPr>
        <p:spPr bwMode="auto">
          <a:xfrm>
            <a:off x="971550" y="5911850"/>
            <a:ext cx="6143625" cy="946150"/>
          </a:xfrm>
          <a:prstGeom prst="rect">
            <a:avLst/>
          </a:prstGeom>
          <a:noFill/>
          <a:ln w="9525">
            <a:noFill/>
            <a:miter lim="800000"/>
            <a:headEnd/>
            <a:tailEnd/>
          </a:ln>
        </p:spPr>
        <p:txBody>
          <a:bodyPr>
            <a:spAutoFit/>
          </a:bodyPr>
          <a:lstStyle/>
          <a:p>
            <a:pPr marL="361950" indent="-361950" eaLnBrk="1" hangingPunct="1">
              <a:spcBef>
                <a:spcPct val="50000"/>
              </a:spcBef>
            </a:pPr>
            <a:r>
              <a:rPr lang="en-US" sz="2800">
                <a:solidFill>
                  <a:srgbClr val="FFFF66"/>
                </a:solidFill>
                <a:latin typeface="Arial" charset="0"/>
              </a:rPr>
              <a:t>5. Dùng để buộc bè,làm bàn ghế, đồ</a:t>
            </a:r>
            <a:br>
              <a:rPr lang="en-US" sz="2800">
                <a:solidFill>
                  <a:srgbClr val="FFFF66"/>
                </a:solidFill>
                <a:latin typeface="Arial" charset="0"/>
              </a:rPr>
            </a:br>
            <a:r>
              <a:rPr lang="en-US" sz="2800">
                <a:solidFill>
                  <a:srgbClr val="FFFF66"/>
                </a:solidFill>
                <a:latin typeface="Arial" charset="0"/>
              </a:rPr>
              <a:t> mĩ nghệ.</a:t>
            </a:r>
          </a:p>
        </p:txBody>
      </p:sp>
      <p:sp>
        <p:nvSpPr>
          <p:cNvPr id="136205" name="Rectangle 13"/>
          <p:cNvSpPr>
            <a:spLocks noChangeArrowheads="1"/>
          </p:cNvSpPr>
          <p:nvPr/>
        </p:nvSpPr>
        <p:spPr bwMode="auto">
          <a:xfrm>
            <a:off x="7667625" y="2276475"/>
            <a:ext cx="609600" cy="609600"/>
          </a:xfrm>
          <a:prstGeom prst="rect">
            <a:avLst/>
          </a:prstGeom>
          <a:solidFill>
            <a:schemeClr val="tx2"/>
          </a:solidFill>
          <a:ln w="9525">
            <a:solidFill>
              <a:schemeClr val="tx1"/>
            </a:solidFill>
            <a:miter lim="800000"/>
            <a:headEnd/>
            <a:tailEnd/>
          </a:ln>
        </p:spPr>
        <p:txBody>
          <a:bodyPr wrap="none" anchor="ctr"/>
          <a:lstStyle/>
          <a:p>
            <a:pPr algn="ctr" eaLnBrk="1" hangingPunct="1"/>
            <a:endParaRPr lang="en-US" sz="2800">
              <a:latin typeface="Arial" charset="0"/>
            </a:endParaRPr>
          </a:p>
        </p:txBody>
      </p:sp>
      <p:sp>
        <p:nvSpPr>
          <p:cNvPr id="136206" name="Rectangle 14"/>
          <p:cNvSpPr>
            <a:spLocks noChangeArrowheads="1"/>
          </p:cNvSpPr>
          <p:nvPr/>
        </p:nvSpPr>
        <p:spPr bwMode="auto">
          <a:xfrm>
            <a:off x="7667625" y="3068638"/>
            <a:ext cx="609600" cy="609600"/>
          </a:xfrm>
          <a:prstGeom prst="rect">
            <a:avLst/>
          </a:prstGeom>
          <a:solidFill>
            <a:schemeClr val="tx2"/>
          </a:solidFill>
          <a:ln w="9525">
            <a:solidFill>
              <a:schemeClr val="tx1"/>
            </a:solidFill>
            <a:miter lim="800000"/>
            <a:headEnd/>
            <a:tailEnd/>
          </a:ln>
        </p:spPr>
        <p:txBody>
          <a:bodyPr wrap="none" anchor="ctr"/>
          <a:lstStyle/>
          <a:p>
            <a:pPr algn="ctr" eaLnBrk="1" hangingPunct="1"/>
            <a:endParaRPr lang="en-US" sz="2800">
              <a:latin typeface="Arial" charset="0"/>
            </a:endParaRPr>
          </a:p>
        </p:txBody>
      </p:sp>
      <p:sp>
        <p:nvSpPr>
          <p:cNvPr id="136207" name="Rectangle 15"/>
          <p:cNvSpPr>
            <a:spLocks noChangeArrowheads="1"/>
          </p:cNvSpPr>
          <p:nvPr/>
        </p:nvSpPr>
        <p:spPr bwMode="auto">
          <a:xfrm>
            <a:off x="7669213" y="3919538"/>
            <a:ext cx="609600" cy="609600"/>
          </a:xfrm>
          <a:prstGeom prst="rect">
            <a:avLst/>
          </a:prstGeom>
          <a:solidFill>
            <a:schemeClr val="tx2"/>
          </a:solidFill>
          <a:ln w="9525">
            <a:solidFill>
              <a:schemeClr val="tx1"/>
            </a:solidFill>
            <a:miter lim="800000"/>
            <a:headEnd/>
            <a:tailEnd/>
          </a:ln>
        </p:spPr>
        <p:txBody>
          <a:bodyPr wrap="none" anchor="ctr"/>
          <a:lstStyle/>
          <a:p>
            <a:pPr algn="ctr" eaLnBrk="1" hangingPunct="1"/>
            <a:endParaRPr lang="en-US" sz="2800">
              <a:latin typeface="Arial" charset="0"/>
            </a:endParaRPr>
          </a:p>
        </p:txBody>
      </p:sp>
      <p:sp>
        <p:nvSpPr>
          <p:cNvPr id="136208" name="Rectangle 16"/>
          <p:cNvSpPr>
            <a:spLocks noChangeArrowheads="1"/>
          </p:cNvSpPr>
          <p:nvPr/>
        </p:nvSpPr>
        <p:spPr bwMode="auto">
          <a:xfrm>
            <a:off x="7667625" y="5013325"/>
            <a:ext cx="609600" cy="609600"/>
          </a:xfrm>
          <a:prstGeom prst="rect">
            <a:avLst/>
          </a:prstGeom>
          <a:solidFill>
            <a:schemeClr val="tx1"/>
          </a:solidFill>
          <a:ln w="9525">
            <a:solidFill>
              <a:schemeClr val="tx1"/>
            </a:solidFill>
            <a:miter lim="800000"/>
            <a:headEnd/>
            <a:tailEnd/>
          </a:ln>
        </p:spPr>
        <p:txBody>
          <a:bodyPr wrap="none" anchor="ctr"/>
          <a:lstStyle/>
          <a:p>
            <a:pPr algn="ctr" eaLnBrk="1" hangingPunct="1"/>
            <a:endParaRPr lang="en-US" sz="2800">
              <a:latin typeface="Arial" charset="0"/>
            </a:endParaRPr>
          </a:p>
        </p:txBody>
      </p:sp>
      <p:sp>
        <p:nvSpPr>
          <p:cNvPr id="136209" name="Rectangle 17"/>
          <p:cNvSpPr>
            <a:spLocks noChangeArrowheads="1"/>
          </p:cNvSpPr>
          <p:nvPr/>
        </p:nvSpPr>
        <p:spPr bwMode="auto">
          <a:xfrm>
            <a:off x="7669213" y="6092825"/>
            <a:ext cx="609600" cy="609600"/>
          </a:xfrm>
          <a:prstGeom prst="rect">
            <a:avLst/>
          </a:prstGeom>
          <a:solidFill>
            <a:schemeClr val="tx2"/>
          </a:solidFill>
          <a:ln w="9525">
            <a:solidFill>
              <a:schemeClr val="tx1"/>
            </a:solidFill>
            <a:miter lim="800000"/>
            <a:headEnd/>
            <a:tailEnd/>
          </a:ln>
        </p:spPr>
        <p:txBody>
          <a:bodyPr wrap="none" anchor="ctr"/>
          <a:lstStyle/>
          <a:p>
            <a:pPr algn="ctr" eaLnBrk="1" hangingPunct="1"/>
            <a:endParaRPr lang="en-US" sz="2800">
              <a:latin typeface="Arial" charset="0"/>
            </a:endParaRPr>
          </a:p>
        </p:txBody>
      </p:sp>
      <p:sp>
        <p:nvSpPr>
          <p:cNvPr id="136210" name="Rectangle 18"/>
          <p:cNvSpPr>
            <a:spLocks noChangeArrowheads="1"/>
          </p:cNvSpPr>
          <p:nvPr/>
        </p:nvSpPr>
        <p:spPr bwMode="auto">
          <a:xfrm>
            <a:off x="7667625" y="2276475"/>
            <a:ext cx="609600" cy="609600"/>
          </a:xfrm>
          <a:prstGeom prst="rect">
            <a:avLst/>
          </a:prstGeom>
          <a:solidFill>
            <a:srgbClr val="FF00FF"/>
          </a:solidFill>
          <a:ln w="9525">
            <a:solidFill>
              <a:schemeClr val="tx1"/>
            </a:solidFill>
            <a:miter lim="800000"/>
            <a:headEnd/>
            <a:tailEnd/>
          </a:ln>
        </p:spPr>
        <p:txBody>
          <a:bodyPr wrap="none" anchor="ctr"/>
          <a:lstStyle/>
          <a:p>
            <a:pPr algn="ctr" eaLnBrk="1" hangingPunct="1"/>
            <a:r>
              <a:rPr lang="en-US" sz="2800">
                <a:latin typeface="Arial" charset="0"/>
              </a:rPr>
              <a:t>T</a:t>
            </a:r>
          </a:p>
        </p:txBody>
      </p:sp>
      <p:sp>
        <p:nvSpPr>
          <p:cNvPr id="136212" name="Rectangle 20"/>
          <p:cNvSpPr>
            <a:spLocks noChangeArrowheads="1"/>
          </p:cNvSpPr>
          <p:nvPr/>
        </p:nvSpPr>
        <p:spPr bwMode="auto">
          <a:xfrm>
            <a:off x="7667625" y="3068638"/>
            <a:ext cx="609600" cy="609600"/>
          </a:xfrm>
          <a:prstGeom prst="rect">
            <a:avLst/>
          </a:prstGeom>
          <a:solidFill>
            <a:schemeClr val="folHlink"/>
          </a:solidFill>
          <a:ln w="9525">
            <a:solidFill>
              <a:schemeClr val="tx1"/>
            </a:solidFill>
            <a:miter lim="800000"/>
            <a:headEnd/>
            <a:tailEnd/>
          </a:ln>
        </p:spPr>
        <p:txBody>
          <a:bodyPr wrap="none" anchor="ctr"/>
          <a:lstStyle/>
          <a:p>
            <a:pPr algn="ctr" eaLnBrk="1" hangingPunct="1"/>
            <a:r>
              <a:rPr lang="en-US" sz="2800">
                <a:latin typeface="Arial" charset="0"/>
              </a:rPr>
              <a:t>MS</a:t>
            </a:r>
          </a:p>
        </p:txBody>
      </p:sp>
      <p:sp>
        <p:nvSpPr>
          <p:cNvPr id="136213" name="Rectangle 21"/>
          <p:cNvSpPr>
            <a:spLocks noChangeArrowheads="1"/>
          </p:cNvSpPr>
          <p:nvPr/>
        </p:nvSpPr>
        <p:spPr bwMode="auto">
          <a:xfrm>
            <a:off x="7667625" y="3933825"/>
            <a:ext cx="609600" cy="609600"/>
          </a:xfrm>
          <a:prstGeom prst="rect">
            <a:avLst/>
          </a:prstGeom>
          <a:solidFill>
            <a:srgbClr val="FF00FF"/>
          </a:solidFill>
          <a:ln w="9525">
            <a:solidFill>
              <a:schemeClr val="tx1"/>
            </a:solidFill>
            <a:miter lim="800000"/>
            <a:headEnd/>
            <a:tailEnd/>
          </a:ln>
        </p:spPr>
        <p:txBody>
          <a:bodyPr wrap="none" anchor="ctr"/>
          <a:lstStyle/>
          <a:p>
            <a:pPr algn="ctr" eaLnBrk="1" hangingPunct="1"/>
            <a:r>
              <a:rPr lang="en-US" sz="2800">
                <a:latin typeface="Arial" charset="0"/>
              </a:rPr>
              <a:t>T</a:t>
            </a:r>
          </a:p>
        </p:txBody>
      </p:sp>
      <p:sp>
        <p:nvSpPr>
          <p:cNvPr id="136214" name="Rectangle 22"/>
          <p:cNvSpPr>
            <a:spLocks noChangeArrowheads="1"/>
          </p:cNvSpPr>
          <p:nvPr/>
        </p:nvSpPr>
        <p:spPr bwMode="auto">
          <a:xfrm>
            <a:off x="7667625" y="5013325"/>
            <a:ext cx="609600" cy="609600"/>
          </a:xfrm>
          <a:prstGeom prst="rect">
            <a:avLst/>
          </a:prstGeom>
          <a:solidFill>
            <a:srgbClr val="FF00FF"/>
          </a:solidFill>
          <a:ln w="9525">
            <a:solidFill>
              <a:schemeClr val="tx1"/>
            </a:solidFill>
            <a:miter lim="800000"/>
            <a:headEnd/>
            <a:tailEnd/>
          </a:ln>
        </p:spPr>
        <p:txBody>
          <a:bodyPr wrap="none" anchor="ctr"/>
          <a:lstStyle/>
          <a:p>
            <a:pPr algn="ctr" eaLnBrk="1" hangingPunct="1"/>
            <a:r>
              <a:rPr lang="en-US" sz="2800">
                <a:latin typeface="Arial" charset="0"/>
              </a:rPr>
              <a:t>T</a:t>
            </a:r>
          </a:p>
        </p:txBody>
      </p:sp>
      <p:sp>
        <p:nvSpPr>
          <p:cNvPr id="136215" name="Rectangle 23"/>
          <p:cNvSpPr>
            <a:spLocks noChangeArrowheads="1"/>
          </p:cNvSpPr>
          <p:nvPr/>
        </p:nvSpPr>
        <p:spPr bwMode="auto">
          <a:xfrm>
            <a:off x="7667625" y="6092825"/>
            <a:ext cx="609600" cy="609600"/>
          </a:xfrm>
          <a:prstGeom prst="rect">
            <a:avLst/>
          </a:prstGeom>
          <a:solidFill>
            <a:schemeClr val="folHlink"/>
          </a:solidFill>
          <a:ln w="9525">
            <a:solidFill>
              <a:schemeClr val="tx1"/>
            </a:solidFill>
            <a:miter lim="800000"/>
            <a:headEnd/>
            <a:tailEnd/>
          </a:ln>
        </p:spPr>
        <p:txBody>
          <a:bodyPr wrap="none" anchor="ctr"/>
          <a:lstStyle/>
          <a:p>
            <a:pPr algn="ctr" eaLnBrk="1" hangingPunct="1"/>
            <a:r>
              <a:rPr lang="en-US" sz="2800">
                <a:latin typeface="Arial" charset="0"/>
              </a:rPr>
              <a:t>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6201"/>
                                        </p:tgtEl>
                                        <p:attrNameLst>
                                          <p:attrName>style.visibility</p:attrName>
                                        </p:attrNameLst>
                                      </p:cBhvr>
                                      <p:to>
                                        <p:strVal val="visible"/>
                                      </p:to>
                                    </p:set>
                                    <p:animEffect transition="in" filter="slide(fromBottom)">
                                      <p:cBhvr>
                                        <p:cTn id="7" dur="500"/>
                                        <p:tgtEl>
                                          <p:spTgt spid="136201"/>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36200"/>
                                        </p:tgtEl>
                                        <p:attrNameLst>
                                          <p:attrName>style.visibility</p:attrName>
                                        </p:attrNameLst>
                                      </p:cBhvr>
                                      <p:to>
                                        <p:strVal val="visible"/>
                                      </p:to>
                                    </p:set>
                                    <p:animEffect transition="in" filter="slide(fromBottom)">
                                      <p:cBhvr>
                                        <p:cTn id="10" dur="500"/>
                                        <p:tgtEl>
                                          <p:spTgt spid="136200"/>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36202"/>
                                        </p:tgtEl>
                                        <p:attrNameLst>
                                          <p:attrName>style.visibility</p:attrName>
                                        </p:attrNameLst>
                                      </p:cBhvr>
                                      <p:to>
                                        <p:strVal val="visible"/>
                                      </p:to>
                                    </p:set>
                                    <p:animEffect transition="in" filter="slide(fromBottom)">
                                      <p:cBhvr>
                                        <p:cTn id="13" dur="500"/>
                                        <p:tgtEl>
                                          <p:spTgt spid="13620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36203"/>
                                        </p:tgtEl>
                                        <p:attrNameLst>
                                          <p:attrName>style.visibility</p:attrName>
                                        </p:attrNameLst>
                                      </p:cBhvr>
                                      <p:to>
                                        <p:strVal val="visible"/>
                                      </p:to>
                                    </p:set>
                                    <p:animEffect transition="in" filter="slide(fromBottom)">
                                      <p:cBhvr>
                                        <p:cTn id="16" dur="500"/>
                                        <p:tgtEl>
                                          <p:spTgt spid="13620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36204"/>
                                        </p:tgtEl>
                                        <p:attrNameLst>
                                          <p:attrName>style.visibility</p:attrName>
                                        </p:attrNameLst>
                                      </p:cBhvr>
                                      <p:to>
                                        <p:strVal val="visible"/>
                                      </p:to>
                                    </p:set>
                                    <p:animEffect transition="in" filter="slide(fromBottom)">
                                      <p:cBhvr>
                                        <p:cTn id="19" dur="500"/>
                                        <p:tgtEl>
                                          <p:spTgt spid="136204"/>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36205"/>
                                        </p:tgtEl>
                                        <p:attrNameLst>
                                          <p:attrName>style.visibility</p:attrName>
                                        </p:attrNameLst>
                                      </p:cBhvr>
                                      <p:to>
                                        <p:strVal val="visible"/>
                                      </p:to>
                                    </p:set>
                                    <p:animEffect transition="in" filter="slide(fromBottom)">
                                      <p:cBhvr>
                                        <p:cTn id="22" dur="500"/>
                                        <p:tgtEl>
                                          <p:spTgt spid="13620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36206"/>
                                        </p:tgtEl>
                                        <p:attrNameLst>
                                          <p:attrName>style.visibility</p:attrName>
                                        </p:attrNameLst>
                                      </p:cBhvr>
                                      <p:to>
                                        <p:strVal val="visible"/>
                                      </p:to>
                                    </p:set>
                                    <p:animEffect transition="in" filter="slide(fromBottom)">
                                      <p:cBhvr>
                                        <p:cTn id="25" dur="500"/>
                                        <p:tgtEl>
                                          <p:spTgt spid="136206"/>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36207"/>
                                        </p:tgtEl>
                                        <p:attrNameLst>
                                          <p:attrName>style.visibility</p:attrName>
                                        </p:attrNameLst>
                                      </p:cBhvr>
                                      <p:to>
                                        <p:strVal val="visible"/>
                                      </p:to>
                                    </p:set>
                                    <p:animEffect transition="in" filter="slide(fromBottom)">
                                      <p:cBhvr>
                                        <p:cTn id="28" dur="500"/>
                                        <p:tgtEl>
                                          <p:spTgt spid="136207"/>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36208"/>
                                        </p:tgtEl>
                                        <p:attrNameLst>
                                          <p:attrName>style.visibility</p:attrName>
                                        </p:attrNameLst>
                                      </p:cBhvr>
                                      <p:to>
                                        <p:strVal val="visible"/>
                                      </p:to>
                                    </p:set>
                                    <p:animEffect transition="in" filter="slide(fromBottom)">
                                      <p:cBhvr>
                                        <p:cTn id="31" dur="500"/>
                                        <p:tgtEl>
                                          <p:spTgt spid="136208"/>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36209"/>
                                        </p:tgtEl>
                                        <p:attrNameLst>
                                          <p:attrName>style.visibility</p:attrName>
                                        </p:attrNameLst>
                                      </p:cBhvr>
                                      <p:to>
                                        <p:strVal val="visible"/>
                                      </p:to>
                                    </p:set>
                                    <p:animEffect transition="in" filter="slide(fromBottom)">
                                      <p:cBhvr>
                                        <p:cTn id="34" dur="500"/>
                                        <p:tgtEl>
                                          <p:spTgt spid="13620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36210"/>
                                        </p:tgtEl>
                                        <p:attrNameLst>
                                          <p:attrName>style.visibility</p:attrName>
                                        </p:attrNameLst>
                                      </p:cBhvr>
                                      <p:to>
                                        <p:strVal val="visible"/>
                                      </p:to>
                                    </p:set>
                                    <p:anim calcmode="lin" valueType="num">
                                      <p:cBhvr>
                                        <p:cTn id="39" dur="500" fill="hold"/>
                                        <p:tgtEl>
                                          <p:spTgt spid="136210"/>
                                        </p:tgtEl>
                                        <p:attrNameLst>
                                          <p:attrName>ppt_w</p:attrName>
                                        </p:attrNameLst>
                                      </p:cBhvr>
                                      <p:tavLst>
                                        <p:tav tm="0">
                                          <p:val>
                                            <p:fltVal val="0"/>
                                          </p:val>
                                        </p:tav>
                                        <p:tav tm="100000">
                                          <p:val>
                                            <p:strVal val="#ppt_w"/>
                                          </p:val>
                                        </p:tav>
                                      </p:tavLst>
                                    </p:anim>
                                    <p:anim calcmode="lin" valueType="num">
                                      <p:cBhvr>
                                        <p:cTn id="40" dur="500" fill="hold"/>
                                        <p:tgtEl>
                                          <p:spTgt spid="136210"/>
                                        </p:tgtEl>
                                        <p:attrNameLst>
                                          <p:attrName>ppt_h</p:attrName>
                                        </p:attrNameLst>
                                      </p:cBhvr>
                                      <p:tavLst>
                                        <p:tav tm="0">
                                          <p:val>
                                            <p:fltVal val="0"/>
                                          </p:val>
                                        </p:tav>
                                        <p:tav tm="100000">
                                          <p:val>
                                            <p:strVal val="#ppt_h"/>
                                          </p:val>
                                        </p:tav>
                                      </p:tavLst>
                                    </p:anim>
                                    <p:animEffect transition="in" filter="fade">
                                      <p:cBhvr>
                                        <p:cTn id="41" dur="500"/>
                                        <p:tgtEl>
                                          <p:spTgt spid="1362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36212"/>
                                        </p:tgtEl>
                                        <p:attrNameLst>
                                          <p:attrName>style.visibility</p:attrName>
                                        </p:attrNameLst>
                                      </p:cBhvr>
                                      <p:to>
                                        <p:strVal val="visible"/>
                                      </p:to>
                                    </p:set>
                                    <p:anim calcmode="lin" valueType="num">
                                      <p:cBhvr>
                                        <p:cTn id="46" dur="500" fill="hold"/>
                                        <p:tgtEl>
                                          <p:spTgt spid="136212"/>
                                        </p:tgtEl>
                                        <p:attrNameLst>
                                          <p:attrName>ppt_w</p:attrName>
                                        </p:attrNameLst>
                                      </p:cBhvr>
                                      <p:tavLst>
                                        <p:tav tm="0">
                                          <p:val>
                                            <p:fltVal val="0"/>
                                          </p:val>
                                        </p:tav>
                                        <p:tav tm="100000">
                                          <p:val>
                                            <p:strVal val="#ppt_w"/>
                                          </p:val>
                                        </p:tav>
                                      </p:tavLst>
                                    </p:anim>
                                    <p:anim calcmode="lin" valueType="num">
                                      <p:cBhvr>
                                        <p:cTn id="47" dur="500" fill="hold"/>
                                        <p:tgtEl>
                                          <p:spTgt spid="136212"/>
                                        </p:tgtEl>
                                        <p:attrNameLst>
                                          <p:attrName>ppt_h</p:attrName>
                                        </p:attrNameLst>
                                      </p:cBhvr>
                                      <p:tavLst>
                                        <p:tav tm="0">
                                          <p:val>
                                            <p:fltVal val="0"/>
                                          </p:val>
                                        </p:tav>
                                        <p:tav tm="100000">
                                          <p:val>
                                            <p:strVal val="#ppt_h"/>
                                          </p:val>
                                        </p:tav>
                                      </p:tavLst>
                                    </p:anim>
                                    <p:animEffect transition="in" filter="fade">
                                      <p:cBhvr>
                                        <p:cTn id="48" dur="500"/>
                                        <p:tgtEl>
                                          <p:spTgt spid="1362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36213"/>
                                        </p:tgtEl>
                                        <p:attrNameLst>
                                          <p:attrName>style.visibility</p:attrName>
                                        </p:attrNameLst>
                                      </p:cBhvr>
                                      <p:to>
                                        <p:strVal val="visible"/>
                                      </p:to>
                                    </p:set>
                                    <p:anim calcmode="lin" valueType="num">
                                      <p:cBhvr>
                                        <p:cTn id="53" dur="500" fill="hold"/>
                                        <p:tgtEl>
                                          <p:spTgt spid="136213"/>
                                        </p:tgtEl>
                                        <p:attrNameLst>
                                          <p:attrName>ppt_w</p:attrName>
                                        </p:attrNameLst>
                                      </p:cBhvr>
                                      <p:tavLst>
                                        <p:tav tm="0">
                                          <p:val>
                                            <p:fltVal val="0"/>
                                          </p:val>
                                        </p:tav>
                                        <p:tav tm="100000">
                                          <p:val>
                                            <p:strVal val="#ppt_w"/>
                                          </p:val>
                                        </p:tav>
                                      </p:tavLst>
                                    </p:anim>
                                    <p:anim calcmode="lin" valueType="num">
                                      <p:cBhvr>
                                        <p:cTn id="54" dur="500" fill="hold"/>
                                        <p:tgtEl>
                                          <p:spTgt spid="136213"/>
                                        </p:tgtEl>
                                        <p:attrNameLst>
                                          <p:attrName>ppt_h</p:attrName>
                                        </p:attrNameLst>
                                      </p:cBhvr>
                                      <p:tavLst>
                                        <p:tav tm="0">
                                          <p:val>
                                            <p:fltVal val="0"/>
                                          </p:val>
                                        </p:tav>
                                        <p:tav tm="100000">
                                          <p:val>
                                            <p:strVal val="#ppt_h"/>
                                          </p:val>
                                        </p:tav>
                                      </p:tavLst>
                                    </p:anim>
                                    <p:animEffect transition="in" filter="fade">
                                      <p:cBhvr>
                                        <p:cTn id="55" dur="500"/>
                                        <p:tgtEl>
                                          <p:spTgt spid="13621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36214"/>
                                        </p:tgtEl>
                                        <p:attrNameLst>
                                          <p:attrName>style.visibility</p:attrName>
                                        </p:attrNameLst>
                                      </p:cBhvr>
                                      <p:to>
                                        <p:strVal val="visible"/>
                                      </p:to>
                                    </p:set>
                                    <p:anim calcmode="lin" valueType="num">
                                      <p:cBhvr>
                                        <p:cTn id="60" dur="500" fill="hold"/>
                                        <p:tgtEl>
                                          <p:spTgt spid="136214"/>
                                        </p:tgtEl>
                                        <p:attrNameLst>
                                          <p:attrName>ppt_w</p:attrName>
                                        </p:attrNameLst>
                                      </p:cBhvr>
                                      <p:tavLst>
                                        <p:tav tm="0">
                                          <p:val>
                                            <p:fltVal val="0"/>
                                          </p:val>
                                        </p:tav>
                                        <p:tav tm="100000">
                                          <p:val>
                                            <p:strVal val="#ppt_w"/>
                                          </p:val>
                                        </p:tav>
                                      </p:tavLst>
                                    </p:anim>
                                    <p:anim calcmode="lin" valueType="num">
                                      <p:cBhvr>
                                        <p:cTn id="61" dur="500" fill="hold"/>
                                        <p:tgtEl>
                                          <p:spTgt spid="136214"/>
                                        </p:tgtEl>
                                        <p:attrNameLst>
                                          <p:attrName>ppt_h</p:attrName>
                                        </p:attrNameLst>
                                      </p:cBhvr>
                                      <p:tavLst>
                                        <p:tav tm="0">
                                          <p:val>
                                            <p:fltVal val="0"/>
                                          </p:val>
                                        </p:tav>
                                        <p:tav tm="100000">
                                          <p:val>
                                            <p:strVal val="#ppt_h"/>
                                          </p:val>
                                        </p:tav>
                                      </p:tavLst>
                                    </p:anim>
                                    <p:animEffect transition="in" filter="fade">
                                      <p:cBhvr>
                                        <p:cTn id="62" dur="500"/>
                                        <p:tgtEl>
                                          <p:spTgt spid="1362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36215"/>
                                        </p:tgtEl>
                                        <p:attrNameLst>
                                          <p:attrName>style.visibility</p:attrName>
                                        </p:attrNameLst>
                                      </p:cBhvr>
                                      <p:to>
                                        <p:strVal val="visible"/>
                                      </p:to>
                                    </p:set>
                                    <p:anim calcmode="lin" valueType="num">
                                      <p:cBhvr>
                                        <p:cTn id="67" dur="500" fill="hold"/>
                                        <p:tgtEl>
                                          <p:spTgt spid="136215"/>
                                        </p:tgtEl>
                                        <p:attrNameLst>
                                          <p:attrName>ppt_w</p:attrName>
                                        </p:attrNameLst>
                                      </p:cBhvr>
                                      <p:tavLst>
                                        <p:tav tm="0">
                                          <p:val>
                                            <p:fltVal val="0"/>
                                          </p:val>
                                        </p:tav>
                                        <p:tav tm="100000">
                                          <p:val>
                                            <p:strVal val="#ppt_w"/>
                                          </p:val>
                                        </p:tav>
                                      </p:tavLst>
                                    </p:anim>
                                    <p:anim calcmode="lin" valueType="num">
                                      <p:cBhvr>
                                        <p:cTn id="68" dur="500" fill="hold"/>
                                        <p:tgtEl>
                                          <p:spTgt spid="136215"/>
                                        </p:tgtEl>
                                        <p:attrNameLst>
                                          <p:attrName>ppt_h</p:attrName>
                                        </p:attrNameLst>
                                      </p:cBhvr>
                                      <p:tavLst>
                                        <p:tav tm="0">
                                          <p:val>
                                            <p:fltVal val="0"/>
                                          </p:val>
                                        </p:tav>
                                        <p:tav tm="100000">
                                          <p:val>
                                            <p:strVal val="#ppt_h"/>
                                          </p:val>
                                        </p:tav>
                                      </p:tavLst>
                                    </p:anim>
                                    <p:animEffect transition="in" filter="fade">
                                      <p:cBhvr>
                                        <p:cTn id="69" dur="500"/>
                                        <p:tgtEl>
                                          <p:spTgt spid="136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p:bldP spid="136201" grpId="0"/>
      <p:bldP spid="136202" grpId="0"/>
      <p:bldP spid="136203" grpId="0"/>
      <p:bldP spid="136204" grpId="0"/>
      <p:bldP spid="136205" grpId="0" animBg="1"/>
      <p:bldP spid="136206" grpId="0" animBg="1"/>
      <p:bldP spid="136207" grpId="0" animBg="1"/>
      <p:bldP spid="136208" grpId="0" animBg="1"/>
      <p:bldP spid="136209" grpId="0" animBg="1"/>
      <p:bldP spid="136210" grpId="0" animBg="1"/>
      <p:bldP spid="136212" grpId="0" animBg="1"/>
      <p:bldP spid="136213" grpId="0" animBg="1"/>
      <p:bldP spid="136214" grpId="0" animBg="1"/>
      <p:bldP spid="1362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38"/>
          <p:cNvPicPr>
            <a:picLocks noChangeAspect="1" noChangeArrowheads="1"/>
          </p:cNvPicPr>
          <p:nvPr>
            <p:ph type="body" idx="1"/>
          </p:nvPr>
        </p:nvPicPr>
        <p:blipFill>
          <a:blip r:embed="rId2"/>
          <a:srcRect/>
          <a:stretch>
            <a:fillRect/>
          </a:stretch>
        </p:blipFill>
        <p:spPr>
          <a:xfrm>
            <a:off x="0" y="0"/>
            <a:ext cx="9144000" cy="6858000"/>
          </a:xfrm>
          <a:noFill/>
        </p:spPr>
      </p:pic>
      <p:sp>
        <p:nvSpPr>
          <p:cNvPr id="50181" name="AutoShape 5"/>
          <p:cNvSpPr>
            <a:spLocks noChangeArrowheads="1"/>
          </p:cNvSpPr>
          <p:nvPr/>
        </p:nvSpPr>
        <p:spPr bwMode="auto">
          <a:xfrm>
            <a:off x="1905000" y="1524000"/>
            <a:ext cx="6324600" cy="3657600"/>
          </a:xfrm>
          <a:prstGeom prst="horizontalScroll">
            <a:avLst>
              <a:gd name="adj" fmla="val 12500"/>
            </a:avLst>
          </a:prstGeom>
          <a:solidFill>
            <a:srgbClr val="FF99FF"/>
          </a:solidFill>
          <a:ln w="9525">
            <a:solidFill>
              <a:schemeClr val="tx1"/>
            </a:solidFill>
            <a:round/>
            <a:headEnd/>
            <a:tailEnd/>
          </a:ln>
        </p:spPr>
        <p:txBody>
          <a:bodyPr wrap="none" anchor="ctr"/>
          <a:lstStyle/>
          <a:p>
            <a:r>
              <a:rPr lang="en-US" sz="2400">
                <a:solidFill>
                  <a:srgbClr val="0000FF"/>
                </a:solidFill>
                <a:latin typeface="Arial" charset="0"/>
              </a:rPr>
              <a:t>                  * Về nhà học bài.</a:t>
            </a:r>
          </a:p>
          <a:p>
            <a:r>
              <a:rPr lang="en-US" sz="2400">
                <a:solidFill>
                  <a:srgbClr val="0000FF"/>
                </a:solidFill>
                <a:latin typeface="Arial" charset="0"/>
              </a:rPr>
              <a:t>-Học thuộc lòng ghi nhớ ( SGK )</a:t>
            </a:r>
          </a:p>
          <a:p>
            <a:r>
              <a:rPr lang="en-US" sz="2400">
                <a:solidFill>
                  <a:srgbClr val="0000FF"/>
                </a:solidFill>
                <a:latin typeface="Arial" charset="0"/>
              </a:rPr>
              <a:t>- Chuẩn bị bài học sau: Sắt, gang, thép.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additive="base">
                                        <p:cTn id="7" dur="5000" fill="hold"/>
                                        <p:tgtEl>
                                          <p:spTgt spid="50181"/>
                                        </p:tgtEl>
                                        <p:attrNameLst>
                                          <p:attrName>ppt_x</p:attrName>
                                        </p:attrNameLst>
                                      </p:cBhvr>
                                      <p:tavLst>
                                        <p:tav tm="0">
                                          <p:val>
                                            <p:strVal val="#ppt_x"/>
                                          </p:val>
                                        </p:tav>
                                        <p:tav tm="100000">
                                          <p:val>
                                            <p:strVal val="#ppt_x"/>
                                          </p:val>
                                        </p:tav>
                                      </p:tavLst>
                                    </p:anim>
                                    <p:anim calcmode="lin" valueType="num">
                                      <p:cBhvr additive="base">
                                        <p:cTn id="8" dur="5000" fill="hold"/>
                                        <p:tgtEl>
                                          <p:spTgt spid="50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2"/>
          <a:srcRect/>
          <a:stretch>
            <a:fillRect/>
          </a:stretch>
        </p:blipFill>
        <p:spPr bwMode="auto">
          <a:xfrm>
            <a:off x="0" y="-22225"/>
            <a:ext cx="9144000" cy="6880225"/>
          </a:xfrm>
          <a:prstGeom prst="rect">
            <a:avLst/>
          </a:prstGeom>
          <a:noFill/>
          <a:ln w="9525">
            <a:noFill/>
            <a:miter lim="800000"/>
            <a:headEnd/>
            <a:tailEnd/>
          </a:ln>
        </p:spPr>
      </p:pic>
      <p:sp>
        <p:nvSpPr>
          <p:cNvPr id="52235" name="WordArt 11"/>
          <p:cNvSpPr>
            <a:spLocks noChangeArrowheads="1" noChangeShapeType="1" noTextEdit="1"/>
          </p:cNvSpPr>
          <p:nvPr/>
        </p:nvSpPr>
        <p:spPr bwMode="auto">
          <a:xfrm>
            <a:off x="1403350" y="2636838"/>
            <a:ext cx="5905500" cy="792162"/>
          </a:xfrm>
          <a:prstGeom prst="rect">
            <a:avLst/>
          </a:prstGeom>
        </p:spPr>
        <p:txBody>
          <a:bodyPr wrap="none" fromWordArt="1">
            <a:prstTxWarp prst="textPlain">
              <a:avLst>
                <a:gd name="adj" fmla="val 50000"/>
              </a:avLst>
            </a:prstTxWarp>
          </a:bodyPr>
          <a:lstStyle/>
          <a:p>
            <a:pPr algn="ctr"/>
            <a:r>
              <a:rPr lang="pt-BR" sz="3600" b="1" i="1" kern="10">
                <a:ln w="9525">
                  <a:solidFill>
                    <a:srgbClr val="FFFF00"/>
                  </a:solidFill>
                  <a:round/>
                  <a:headEnd/>
                  <a:tailEnd/>
                </a:ln>
                <a:solidFill>
                  <a:srgbClr val="FF00FF"/>
                </a:solidFill>
                <a:effectLst>
                  <a:outerShdw dist="35921" dir="2700000" algn="ctr" rotWithShape="0">
                    <a:srgbClr val="C0C0C0">
                      <a:alpha val="79999"/>
                    </a:srgbClr>
                  </a:outerShdw>
                </a:effectLst>
                <a:latin typeface="Arial"/>
                <a:cs typeface="Arial"/>
              </a:rPr>
              <a:t>CHÚC CÁC EM HỌC TỐT</a:t>
            </a:r>
            <a:endParaRPr lang="en-US" sz="3600" b="1" i="1" kern="10">
              <a:ln w="9525">
                <a:solidFill>
                  <a:srgbClr val="FFFF00"/>
                </a:solidFill>
                <a:round/>
                <a:headEnd/>
                <a:tailEnd/>
              </a:ln>
              <a:solidFill>
                <a:srgbClr val="FF00FF"/>
              </a:solidFill>
              <a:effectLst>
                <a:outerShdw dist="35921" dir="2700000" algn="ctr" rotWithShape="0">
                  <a:srgbClr val="C0C0C0">
                    <a:alpha val="79999"/>
                  </a:srgbClr>
                </a:outerShdw>
              </a:effectLst>
              <a:latin typeface="Arial"/>
              <a:cs typeface="Arial"/>
            </a:endParaRPr>
          </a:p>
        </p:txBody>
      </p:sp>
      <p:sp>
        <p:nvSpPr>
          <p:cNvPr id="52236" name="WordArt 12"/>
          <p:cNvSpPr>
            <a:spLocks noChangeArrowheads="1" noChangeShapeType="1" noTextEdit="1"/>
          </p:cNvSpPr>
          <p:nvPr/>
        </p:nvSpPr>
        <p:spPr bwMode="auto">
          <a:xfrm>
            <a:off x="1908175" y="4005263"/>
            <a:ext cx="5029200" cy="685800"/>
          </a:xfrm>
          <a:prstGeom prst="rect">
            <a:avLst/>
          </a:prstGeom>
        </p:spPr>
        <p:txBody>
          <a:bodyPr wrap="none" fromWordArt="1">
            <a:prstTxWarp prst="textPlain">
              <a:avLst>
                <a:gd name="adj" fmla="val 47241"/>
              </a:avLst>
            </a:prstTxWarp>
          </a:bodyPr>
          <a:lstStyle/>
          <a:p>
            <a:pPr algn="ctr"/>
            <a:r>
              <a:rPr lang="en-US" sz="3600" b="1" kern="10">
                <a:ln w="9525">
                  <a:solidFill>
                    <a:srgbClr val="FF00FF"/>
                  </a:solidFill>
                  <a:round/>
                  <a:headEnd/>
                  <a:tailEnd/>
                </a:ln>
                <a:solidFill>
                  <a:srgbClr val="33CCCC"/>
                </a:solidFill>
                <a:effectLst>
                  <a:outerShdw sy="50000" kx="2453608" rotWithShape="0">
                    <a:srgbClr val="808080">
                      <a:alpha val="50000"/>
                    </a:srgbClr>
                  </a:outerShdw>
                </a:effectLst>
                <a:latin typeface="Arial"/>
                <a:cs typeface="Arial"/>
              </a:rPr>
              <a:t>CHÀO TẠM BIỆT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52235"/>
                                        </p:tgtEl>
                                        <p:attrNameLst>
                                          <p:attrName>style.visibility</p:attrName>
                                        </p:attrNameLst>
                                      </p:cBhvr>
                                      <p:to>
                                        <p:strVal val="visible"/>
                                      </p:to>
                                    </p:set>
                                    <p:anim calcmode="lin" valueType="num">
                                      <p:cBhvr>
                                        <p:cTn id="7" dur="3000" fill="hold"/>
                                        <p:tgtEl>
                                          <p:spTgt spid="52235"/>
                                        </p:tgtEl>
                                        <p:attrNameLst>
                                          <p:attrName>ppt_w</p:attrName>
                                        </p:attrNameLst>
                                      </p:cBhvr>
                                      <p:tavLst>
                                        <p:tav tm="0">
                                          <p:val>
                                            <p:fltVal val="0"/>
                                          </p:val>
                                        </p:tav>
                                        <p:tav tm="100000">
                                          <p:val>
                                            <p:strVal val="#ppt_w"/>
                                          </p:val>
                                        </p:tav>
                                      </p:tavLst>
                                    </p:anim>
                                    <p:anim calcmode="lin" valueType="num">
                                      <p:cBhvr>
                                        <p:cTn id="8" dur="3000" fill="hold"/>
                                        <p:tgtEl>
                                          <p:spTgt spid="52235"/>
                                        </p:tgtEl>
                                        <p:attrNameLst>
                                          <p:attrName>ppt_h</p:attrName>
                                        </p:attrNameLst>
                                      </p:cBhvr>
                                      <p:tavLst>
                                        <p:tav tm="0">
                                          <p:val>
                                            <p:fltVal val="0"/>
                                          </p:val>
                                        </p:tav>
                                        <p:tav tm="100000">
                                          <p:val>
                                            <p:strVal val="#ppt_h"/>
                                          </p:val>
                                        </p:tav>
                                      </p:tavLst>
                                    </p:anim>
                                    <p:anim calcmode="lin" valueType="num">
                                      <p:cBhvr>
                                        <p:cTn id="9" dur="3000" fill="hold"/>
                                        <p:tgtEl>
                                          <p:spTgt spid="52235"/>
                                        </p:tgtEl>
                                        <p:attrNameLst>
                                          <p:attrName>style.rotation</p:attrName>
                                        </p:attrNameLst>
                                      </p:cBhvr>
                                      <p:tavLst>
                                        <p:tav tm="0">
                                          <p:val>
                                            <p:fltVal val="90"/>
                                          </p:val>
                                        </p:tav>
                                        <p:tav tm="100000">
                                          <p:val>
                                            <p:fltVal val="0"/>
                                          </p:val>
                                        </p:tav>
                                      </p:tavLst>
                                    </p:anim>
                                    <p:animEffect transition="in" filter="fade">
                                      <p:cBhvr>
                                        <p:cTn id="10" dur="3000"/>
                                        <p:tgtEl>
                                          <p:spTgt spid="52235"/>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52236"/>
                                        </p:tgtEl>
                                        <p:attrNameLst>
                                          <p:attrName>style.visibility</p:attrName>
                                        </p:attrNameLst>
                                      </p:cBhvr>
                                      <p:to>
                                        <p:strVal val="visible"/>
                                      </p:to>
                                    </p:set>
                                    <p:animEffect transition="in" filter="wheel(4)">
                                      <p:cBhvr>
                                        <p:cTn id="13" dur="3000"/>
                                        <p:tgtEl>
                                          <p:spTgt spid="52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5" grpId="0" animBg="1"/>
      <p:bldP spid="522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28600" y="22860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pic>
        <p:nvPicPr>
          <p:cNvPr id="5129" name="Picture 9"/>
          <p:cNvPicPr>
            <a:picLocks noChangeAspect="1" noChangeArrowheads="1"/>
          </p:cNvPicPr>
          <p:nvPr/>
        </p:nvPicPr>
        <p:blipFill>
          <a:blip r:embed="rId2"/>
          <a:srcRect/>
          <a:stretch>
            <a:fillRect/>
          </a:stretch>
        </p:blipFill>
        <p:spPr bwMode="auto">
          <a:xfrm>
            <a:off x="0" y="2971800"/>
            <a:ext cx="4572000" cy="3886200"/>
          </a:xfrm>
          <a:prstGeom prst="rect">
            <a:avLst/>
          </a:prstGeom>
          <a:noFill/>
          <a:ln w="9525">
            <a:noFill/>
            <a:miter lim="800000"/>
            <a:headEnd/>
            <a:tailEnd/>
          </a:ln>
        </p:spPr>
      </p:pic>
      <p:pic>
        <p:nvPicPr>
          <p:cNvPr id="5130" name="Picture 10"/>
          <p:cNvPicPr>
            <a:picLocks noChangeAspect="1" noChangeArrowheads="1"/>
          </p:cNvPicPr>
          <p:nvPr/>
        </p:nvPicPr>
        <p:blipFill>
          <a:blip r:embed="rId3"/>
          <a:srcRect/>
          <a:stretch>
            <a:fillRect/>
          </a:stretch>
        </p:blipFill>
        <p:spPr bwMode="auto">
          <a:xfrm>
            <a:off x="4572000" y="1185863"/>
            <a:ext cx="4572000" cy="5672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p:cTn id="7" dur="1000" fill="hold"/>
                                        <p:tgtEl>
                                          <p:spTgt spid="512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129"/>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129"/>
                                        </p:tgtEl>
                                        <p:attrNameLst>
                                          <p:attrName>ppt_y</p:attrName>
                                        </p:attrNameLst>
                                      </p:cBhvr>
                                      <p:tavLst>
                                        <p:tav tm="0">
                                          <p:val>
                                            <p:strVal val="#ppt_y"/>
                                          </p:val>
                                        </p:tav>
                                        <p:tav tm="100000">
                                          <p:val>
                                            <p:strVal val="#ppt_y"/>
                                          </p:val>
                                        </p:tav>
                                      </p:tavLst>
                                    </p:anim>
                                    <p:animEffect transition="in" filter="fade">
                                      <p:cBhvr>
                                        <p:cTn id="10" dur="1000"/>
                                        <p:tgtEl>
                                          <p:spTgt spid="5129"/>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5130"/>
                                        </p:tgtEl>
                                        <p:attrNameLst>
                                          <p:attrName>style.visibility</p:attrName>
                                        </p:attrNameLst>
                                      </p:cBhvr>
                                      <p:to>
                                        <p:strVal val="visible"/>
                                      </p:to>
                                    </p:set>
                                    <p:anim calcmode="lin" valueType="num">
                                      <p:cBhvr>
                                        <p:cTn id="13" dur="1000" fill="hold"/>
                                        <p:tgtEl>
                                          <p:spTgt spid="51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130"/>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130"/>
                                        </p:tgtEl>
                                        <p:attrNameLst>
                                          <p:attrName>ppt_y</p:attrName>
                                        </p:attrNameLst>
                                      </p:cBhvr>
                                      <p:tavLst>
                                        <p:tav tm="0">
                                          <p:val>
                                            <p:strVal val="#ppt_y"/>
                                          </p:val>
                                        </p:tav>
                                        <p:tav tm="100000">
                                          <p:val>
                                            <p:strVal val="#ppt_y"/>
                                          </p:val>
                                        </p:tav>
                                      </p:tavLst>
                                    </p:anim>
                                    <p:animEffect transition="in" filter="fade">
                                      <p:cBhvr>
                                        <p:cTn id="16" dur="1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28600" y="22860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pic>
        <p:nvPicPr>
          <p:cNvPr id="61445" name="Picture 5"/>
          <p:cNvPicPr>
            <a:picLocks noChangeAspect="1" noChangeArrowheads="1"/>
          </p:cNvPicPr>
          <p:nvPr/>
        </p:nvPicPr>
        <p:blipFill>
          <a:blip r:embed="rId2"/>
          <a:srcRect/>
          <a:stretch>
            <a:fillRect/>
          </a:stretch>
        </p:blipFill>
        <p:spPr bwMode="auto">
          <a:xfrm>
            <a:off x="0" y="2574925"/>
            <a:ext cx="2895600" cy="3825875"/>
          </a:xfrm>
          <a:prstGeom prst="rect">
            <a:avLst/>
          </a:prstGeom>
          <a:noFill/>
          <a:ln w="9525">
            <a:noFill/>
            <a:miter lim="800000"/>
            <a:headEnd/>
            <a:tailEnd/>
          </a:ln>
        </p:spPr>
      </p:pic>
      <p:pic>
        <p:nvPicPr>
          <p:cNvPr id="61446" name="Picture 6"/>
          <p:cNvPicPr>
            <a:picLocks noChangeAspect="1" noChangeArrowheads="1"/>
          </p:cNvPicPr>
          <p:nvPr/>
        </p:nvPicPr>
        <p:blipFill>
          <a:blip r:embed="rId3"/>
          <a:srcRect/>
          <a:stretch>
            <a:fillRect/>
          </a:stretch>
        </p:blipFill>
        <p:spPr bwMode="auto">
          <a:xfrm>
            <a:off x="2682875" y="2590800"/>
            <a:ext cx="3162300" cy="3810000"/>
          </a:xfrm>
          <a:prstGeom prst="rect">
            <a:avLst/>
          </a:prstGeom>
          <a:noFill/>
          <a:ln w="9525">
            <a:noFill/>
            <a:miter lim="800000"/>
            <a:headEnd/>
            <a:tailEnd/>
          </a:ln>
        </p:spPr>
      </p:pic>
      <p:pic>
        <p:nvPicPr>
          <p:cNvPr id="61447" name="Picture 7"/>
          <p:cNvPicPr>
            <a:picLocks noChangeAspect="1" noChangeArrowheads="1"/>
          </p:cNvPicPr>
          <p:nvPr/>
        </p:nvPicPr>
        <p:blipFill>
          <a:blip r:embed="rId4"/>
          <a:srcRect/>
          <a:stretch>
            <a:fillRect/>
          </a:stretch>
        </p:blipFill>
        <p:spPr bwMode="auto">
          <a:xfrm>
            <a:off x="5791200" y="2590800"/>
            <a:ext cx="3352800" cy="3810000"/>
          </a:xfrm>
          <a:prstGeom prst="rect">
            <a:avLst/>
          </a:prstGeom>
          <a:noFill/>
          <a:ln w="9525">
            <a:noFill/>
            <a:miter lim="800000"/>
            <a:headEnd/>
            <a:tailEnd/>
          </a:ln>
        </p:spPr>
      </p:pic>
      <p:pic>
        <p:nvPicPr>
          <p:cNvPr id="61448" name="Picture 8"/>
          <p:cNvPicPr>
            <a:picLocks noChangeAspect="1" noChangeArrowheads="1"/>
          </p:cNvPicPr>
          <p:nvPr/>
        </p:nvPicPr>
        <p:blipFill>
          <a:blip r:embed="rId4"/>
          <a:srcRect/>
          <a:stretch>
            <a:fillRect/>
          </a:stretch>
        </p:blipFill>
        <p:spPr bwMode="auto">
          <a:xfrm>
            <a:off x="5791200" y="2590800"/>
            <a:ext cx="3352800" cy="3810000"/>
          </a:xfrm>
          <a:prstGeom prst="rect">
            <a:avLst/>
          </a:prstGeom>
          <a:noFill/>
          <a:ln w="9525">
            <a:noFill/>
            <a:miter lim="800000"/>
            <a:headEnd/>
            <a:tailEnd/>
          </a:ln>
        </p:spPr>
      </p:pic>
      <p:pic>
        <p:nvPicPr>
          <p:cNvPr id="61449" name="Picture 9"/>
          <p:cNvPicPr>
            <a:picLocks noChangeAspect="1" noChangeArrowheads="1"/>
          </p:cNvPicPr>
          <p:nvPr/>
        </p:nvPicPr>
        <p:blipFill>
          <a:blip r:embed="rId3"/>
          <a:srcRect/>
          <a:stretch>
            <a:fillRect/>
          </a:stretch>
        </p:blipFill>
        <p:spPr bwMode="auto">
          <a:xfrm>
            <a:off x="2682875" y="2590800"/>
            <a:ext cx="3162300" cy="3810000"/>
          </a:xfrm>
          <a:prstGeom prst="rect">
            <a:avLst/>
          </a:prstGeom>
          <a:noFill/>
          <a:ln w="9525">
            <a:noFill/>
            <a:miter lim="800000"/>
            <a:headEnd/>
            <a:tailEnd/>
          </a:ln>
        </p:spPr>
      </p:pic>
      <p:sp>
        <p:nvSpPr>
          <p:cNvPr id="61450" name="Text Box 10"/>
          <p:cNvSpPr txBox="1">
            <a:spLocks noChangeArrowheads="1"/>
          </p:cNvSpPr>
          <p:nvPr/>
        </p:nvSpPr>
        <p:spPr bwMode="auto">
          <a:xfrm>
            <a:off x="685800" y="6338888"/>
            <a:ext cx="838200"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CC0000"/>
                </a:solidFill>
                <a:effectLst>
                  <a:outerShdw blurRad="38100" dist="38100" dir="2700000" algn="tl">
                    <a:srgbClr val="000000"/>
                  </a:outerShdw>
                </a:effectLst>
                <a:latin typeface="Arial"/>
              </a:rPr>
              <a:t>Tre</a:t>
            </a:r>
          </a:p>
        </p:txBody>
      </p:sp>
      <p:sp>
        <p:nvSpPr>
          <p:cNvPr id="61451" name="Text Box 11"/>
          <p:cNvSpPr txBox="1">
            <a:spLocks noChangeArrowheads="1"/>
          </p:cNvSpPr>
          <p:nvPr/>
        </p:nvSpPr>
        <p:spPr bwMode="auto">
          <a:xfrm>
            <a:off x="3965575" y="6307138"/>
            <a:ext cx="1066800"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CC0000"/>
                </a:solidFill>
                <a:effectLst>
                  <a:outerShdw blurRad="38100" dist="38100" dir="2700000" algn="tl">
                    <a:srgbClr val="000000"/>
                  </a:outerShdw>
                </a:effectLst>
                <a:latin typeface="Arial"/>
              </a:rPr>
              <a:t>mây</a:t>
            </a:r>
          </a:p>
        </p:txBody>
      </p:sp>
      <p:sp>
        <p:nvSpPr>
          <p:cNvPr id="61452" name="Text Box 12"/>
          <p:cNvSpPr txBox="1">
            <a:spLocks noChangeArrowheads="1"/>
          </p:cNvSpPr>
          <p:nvPr/>
        </p:nvSpPr>
        <p:spPr bwMode="auto">
          <a:xfrm>
            <a:off x="7178675" y="6324600"/>
            <a:ext cx="1219200" cy="579438"/>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CC0000"/>
                </a:solidFill>
                <a:effectLst>
                  <a:outerShdw blurRad="38100" dist="38100" dir="2700000" algn="tl">
                    <a:srgbClr val="000000"/>
                  </a:outerShdw>
                </a:effectLst>
                <a:latin typeface="Arial"/>
              </a:rPr>
              <a:t>song</a:t>
            </a:r>
          </a:p>
        </p:txBody>
      </p:sp>
      <p:sp>
        <p:nvSpPr>
          <p:cNvPr id="61453" name="Text Box 13"/>
          <p:cNvSpPr txBox="1">
            <a:spLocks noChangeArrowheads="1"/>
          </p:cNvSpPr>
          <p:nvPr/>
        </p:nvSpPr>
        <p:spPr bwMode="auto">
          <a:xfrm>
            <a:off x="2195513" y="620713"/>
            <a:ext cx="1655762"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a:t>
            </a:r>
          </a:p>
        </p:txBody>
      </p:sp>
      <p:sp>
        <p:nvSpPr>
          <p:cNvPr id="61454" name="Text Box 14"/>
          <p:cNvSpPr txBox="1">
            <a:spLocks noChangeArrowheads="1"/>
          </p:cNvSpPr>
          <p:nvPr/>
        </p:nvSpPr>
        <p:spPr bwMode="auto">
          <a:xfrm>
            <a:off x="4427538" y="620713"/>
            <a:ext cx="838200"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a:t>
            </a:r>
          </a:p>
        </p:txBody>
      </p:sp>
      <p:sp>
        <p:nvSpPr>
          <p:cNvPr id="61455" name="Text Box 15"/>
          <p:cNvSpPr txBox="1">
            <a:spLocks noChangeArrowheads="1"/>
          </p:cNvSpPr>
          <p:nvPr/>
        </p:nvSpPr>
        <p:spPr bwMode="auto">
          <a:xfrm>
            <a:off x="5508625" y="620713"/>
            <a:ext cx="838200"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dissolve">
                                      <p:cBhvr>
                                        <p:cTn id="7" dur="500"/>
                                        <p:tgtEl>
                                          <p:spTgt spid="61445"/>
                                        </p:tgtEl>
                                      </p:cBhvr>
                                    </p:animEffect>
                                  </p:childTnLst>
                                </p:cTn>
                              </p:par>
                              <p:par>
                                <p:cTn id="8" presetID="9" presetClass="entr" presetSubtype="0" fill="hold" nodeType="withEffect">
                                  <p:stCondLst>
                                    <p:cond delay="0"/>
                                  </p:stCondLst>
                                  <p:childTnLst>
                                    <p:set>
                                      <p:cBhvr>
                                        <p:cTn id="9" dur="1" fill="hold">
                                          <p:stCondLst>
                                            <p:cond delay="0"/>
                                          </p:stCondLst>
                                        </p:cTn>
                                        <p:tgtEl>
                                          <p:spTgt spid="61446"/>
                                        </p:tgtEl>
                                        <p:attrNameLst>
                                          <p:attrName>style.visibility</p:attrName>
                                        </p:attrNameLst>
                                      </p:cBhvr>
                                      <p:to>
                                        <p:strVal val="visible"/>
                                      </p:to>
                                    </p:set>
                                    <p:animEffect transition="in" filter="dissolve">
                                      <p:cBhvr>
                                        <p:cTn id="10" dur="500"/>
                                        <p:tgtEl>
                                          <p:spTgt spid="61446"/>
                                        </p:tgtEl>
                                      </p:cBhvr>
                                    </p:animEffect>
                                  </p:childTnLst>
                                </p:cTn>
                              </p:par>
                              <p:par>
                                <p:cTn id="11" presetID="9" presetClass="entr" presetSubtype="0" fill="hold" nodeType="withEffect">
                                  <p:stCondLst>
                                    <p:cond delay="0"/>
                                  </p:stCondLst>
                                  <p:childTnLst>
                                    <p:set>
                                      <p:cBhvr>
                                        <p:cTn id="12" dur="1" fill="hold">
                                          <p:stCondLst>
                                            <p:cond delay="0"/>
                                          </p:stCondLst>
                                        </p:cTn>
                                        <p:tgtEl>
                                          <p:spTgt spid="61447"/>
                                        </p:tgtEl>
                                        <p:attrNameLst>
                                          <p:attrName>style.visibility</p:attrName>
                                        </p:attrNameLst>
                                      </p:cBhvr>
                                      <p:to>
                                        <p:strVal val="visible"/>
                                      </p:to>
                                    </p:set>
                                    <p:animEffect transition="in" filter="dissolve">
                                      <p:cBhvr>
                                        <p:cTn id="13" dur="500"/>
                                        <p:tgtEl>
                                          <p:spTgt spid="61447"/>
                                        </p:tgtEl>
                                      </p:cBhvr>
                                    </p:animEffect>
                                  </p:childTnLst>
                                </p:cTn>
                              </p:par>
                              <p:par>
                                <p:cTn id="14" presetID="22" presetClass="entr" presetSubtype="4" fill="hold" nodeType="withEffect">
                                  <p:stCondLst>
                                    <p:cond delay="0"/>
                                  </p:stCondLst>
                                  <p:childTnLst>
                                    <p:set>
                                      <p:cBhvr>
                                        <p:cTn id="15" dur="1" fill="hold">
                                          <p:stCondLst>
                                            <p:cond delay="0"/>
                                          </p:stCondLst>
                                        </p:cTn>
                                        <p:tgtEl>
                                          <p:spTgt spid="61448"/>
                                        </p:tgtEl>
                                        <p:attrNameLst>
                                          <p:attrName>style.visibility</p:attrName>
                                        </p:attrNameLst>
                                      </p:cBhvr>
                                      <p:to>
                                        <p:strVal val="visible"/>
                                      </p:to>
                                    </p:set>
                                    <p:animEffect transition="in" filter="wipe(down)">
                                      <p:cBhvr>
                                        <p:cTn id="16" dur="500"/>
                                        <p:tgtEl>
                                          <p:spTgt spid="61448"/>
                                        </p:tgtEl>
                                      </p:cBhvr>
                                    </p:animEffect>
                                  </p:childTnLst>
                                </p:cTn>
                              </p:par>
                              <p:par>
                                <p:cTn id="17" presetID="22" presetClass="entr" presetSubtype="4" fill="hold" nodeType="withEffect">
                                  <p:stCondLst>
                                    <p:cond delay="0"/>
                                  </p:stCondLst>
                                  <p:childTnLst>
                                    <p:set>
                                      <p:cBhvr>
                                        <p:cTn id="18" dur="1" fill="hold">
                                          <p:stCondLst>
                                            <p:cond delay="0"/>
                                          </p:stCondLst>
                                        </p:cTn>
                                        <p:tgtEl>
                                          <p:spTgt spid="61449"/>
                                        </p:tgtEl>
                                        <p:attrNameLst>
                                          <p:attrName>style.visibility</p:attrName>
                                        </p:attrNameLst>
                                      </p:cBhvr>
                                      <p:to>
                                        <p:strVal val="visible"/>
                                      </p:to>
                                    </p:set>
                                    <p:animEffect transition="in" filter="wipe(down)">
                                      <p:cBhvr>
                                        <p:cTn id="19" dur="500"/>
                                        <p:tgtEl>
                                          <p:spTgt spid="614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450"/>
                                        </p:tgtEl>
                                        <p:attrNameLst>
                                          <p:attrName>style.visibility</p:attrName>
                                        </p:attrNameLst>
                                      </p:cBhvr>
                                      <p:to>
                                        <p:strVal val="visible"/>
                                      </p:to>
                                    </p:set>
                                    <p:anim calcmode="lin" valueType="num">
                                      <p:cBhvr additive="base">
                                        <p:cTn id="24" dur="500" fill="hold"/>
                                        <p:tgtEl>
                                          <p:spTgt spid="61450"/>
                                        </p:tgtEl>
                                        <p:attrNameLst>
                                          <p:attrName>ppt_x</p:attrName>
                                        </p:attrNameLst>
                                      </p:cBhvr>
                                      <p:tavLst>
                                        <p:tav tm="0">
                                          <p:val>
                                            <p:strVal val="#ppt_x"/>
                                          </p:val>
                                        </p:tav>
                                        <p:tav tm="100000">
                                          <p:val>
                                            <p:strVal val="#ppt_x"/>
                                          </p:val>
                                        </p:tav>
                                      </p:tavLst>
                                    </p:anim>
                                    <p:anim calcmode="lin" valueType="num">
                                      <p:cBhvr additive="base">
                                        <p:cTn id="25" dur="500" fill="hold"/>
                                        <p:tgtEl>
                                          <p:spTgt spid="6145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1451"/>
                                        </p:tgtEl>
                                        <p:attrNameLst>
                                          <p:attrName>style.visibility</p:attrName>
                                        </p:attrNameLst>
                                      </p:cBhvr>
                                      <p:to>
                                        <p:strVal val="visible"/>
                                      </p:to>
                                    </p:set>
                                    <p:anim calcmode="lin" valueType="num">
                                      <p:cBhvr additive="base">
                                        <p:cTn id="30" dur="500" fill="hold"/>
                                        <p:tgtEl>
                                          <p:spTgt spid="61451"/>
                                        </p:tgtEl>
                                        <p:attrNameLst>
                                          <p:attrName>ppt_x</p:attrName>
                                        </p:attrNameLst>
                                      </p:cBhvr>
                                      <p:tavLst>
                                        <p:tav tm="0">
                                          <p:val>
                                            <p:strVal val="#ppt_x"/>
                                          </p:val>
                                        </p:tav>
                                        <p:tav tm="100000">
                                          <p:val>
                                            <p:strVal val="#ppt_x"/>
                                          </p:val>
                                        </p:tav>
                                      </p:tavLst>
                                    </p:anim>
                                    <p:anim calcmode="lin" valueType="num">
                                      <p:cBhvr additive="base">
                                        <p:cTn id="31" dur="500" fill="hold"/>
                                        <p:tgtEl>
                                          <p:spTgt spid="61451"/>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1452"/>
                                        </p:tgtEl>
                                        <p:attrNameLst>
                                          <p:attrName>style.visibility</p:attrName>
                                        </p:attrNameLst>
                                      </p:cBhvr>
                                      <p:to>
                                        <p:strVal val="visible"/>
                                      </p:to>
                                    </p:set>
                                    <p:anim calcmode="lin" valueType="num">
                                      <p:cBhvr additive="base">
                                        <p:cTn id="36" dur="500" fill="hold"/>
                                        <p:tgtEl>
                                          <p:spTgt spid="61452"/>
                                        </p:tgtEl>
                                        <p:attrNameLst>
                                          <p:attrName>ppt_x</p:attrName>
                                        </p:attrNameLst>
                                      </p:cBhvr>
                                      <p:tavLst>
                                        <p:tav tm="0">
                                          <p:val>
                                            <p:strVal val="#ppt_x"/>
                                          </p:val>
                                        </p:tav>
                                        <p:tav tm="100000">
                                          <p:val>
                                            <p:strVal val="#ppt_x"/>
                                          </p:val>
                                        </p:tav>
                                      </p:tavLst>
                                    </p:anim>
                                    <p:anim calcmode="lin" valueType="num">
                                      <p:cBhvr additive="base">
                                        <p:cTn id="37" dur="500" fill="hold"/>
                                        <p:tgtEl>
                                          <p:spTgt spid="61452"/>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mph" presetSubtype="2" fill="hold" grpId="1" nodeType="clickEffect">
                                  <p:stCondLst>
                                    <p:cond delay="0"/>
                                  </p:stCondLst>
                                  <p:childTnLst>
                                    <p:animClr clrSpc="rgb" dir="cw">
                                      <p:cBhvr override="childStyle">
                                        <p:cTn id="41" dur="2000" fill="hold"/>
                                        <p:tgtEl>
                                          <p:spTgt spid="61450"/>
                                        </p:tgtEl>
                                        <p:attrNameLst>
                                          <p:attrName>style.color</p:attrName>
                                        </p:attrNameLst>
                                      </p:cBhvr>
                                      <p:to>
                                        <a:srgbClr val="FFFF00"/>
                                      </p:to>
                                    </p:animClr>
                                  </p:childTnLst>
                                </p:cTn>
                              </p:par>
                              <p:par>
                                <p:cTn id="42" presetID="3" presetClass="emph" presetSubtype="2" fill="hold" grpId="1" nodeType="withEffect">
                                  <p:stCondLst>
                                    <p:cond delay="0"/>
                                  </p:stCondLst>
                                  <p:childTnLst>
                                    <p:animClr clrSpc="rgb" dir="cw">
                                      <p:cBhvr override="childStyle">
                                        <p:cTn id="43" dur="2000" fill="hold"/>
                                        <p:tgtEl>
                                          <p:spTgt spid="61451"/>
                                        </p:tgtEl>
                                        <p:attrNameLst>
                                          <p:attrName>style.color</p:attrName>
                                        </p:attrNameLst>
                                      </p:cBhvr>
                                      <p:to>
                                        <a:srgbClr val="FFFF00"/>
                                      </p:to>
                                    </p:animClr>
                                  </p:childTnLst>
                                </p:cTn>
                              </p:par>
                              <p:par>
                                <p:cTn id="44" presetID="3" presetClass="emph" presetSubtype="2" fill="hold" grpId="1" nodeType="withEffect">
                                  <p:stCondLst>
                                    <p:cond delay="0"/>
                                  </p:stCondLst>
                                  <p:childTnLst>
                                    <p:animClr clrSpc="rgb" dir="cw">
                                      <p:cBhvr override="childStyle">
                                        <p:cTn id="45" dur="2000" fill="hold"/>
                                        <p:tgtEl>
                                          <p:spTgt spid="61452"/>
                                        </p:tgtEl>
                                        <p:attrNameLst>
                                          <p:attrName>style.color</p:attrName>
                                        </p:attrNameLst>
                                      </p:cBhvr>
                                      <p:to>
                                        <a:srgbClr val="FFFF00"/>
                                      </p:to>
                                    </p:animClr>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1453"/>
                                        </p:tgtEl>
                                        <p:attrNameLst>
                                          <p:attrName>style.visibility</p:attrName>
                                        </p:attrNameLst>
                                      </p:cBhvr>
                                      <p:to>
                                        <p:strVal val="visible"/>
                                      </p:to>
                                    </p:set>
                                    <p:anim calcmode="lin" valueType="num">
                                      <p:cBhvr additive="base">
                                        <p:cTn id="50" dur="500" fill="hold"/>
                                        <p:tgtEl>
                                          <p:spTgt spid="61453"/>
                                        </p:tgtEl>
                                        <p:attrNameLst>
                                          <p:attrName>ppt_x</p:attrName>
                                        </p:attrNameLst>
                                      </p:cBhvr>
                                      <p:tavLst>
                                        <p:tav tm="0">
                                          <p:val>
                                            <p:strVal val="#ppt_x"/>
                                          </p:val>
                                        </p:tav>
                                        <p:tav tm="100000">
                                          <p:val>
                                            <p:strVal val="#ppt_x"/>
                                          </p:val>
                                        </p:tav>
                                      </p:tavLst>
                                    </p:anim>
                                    <p:anim calcmode="lin" valueType="num">
                                      <p:cBhvr additive="base">
                                        <p:cTn id="51" dur="500" fill="hold"/>
                                        <p:tgtEl>
                                          <p:spTgt spid="61453"/>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56" presetClass="path" presetSubtype="0" accel="50000" decel="50000" fill="hold" grpId="2" nodeType="clickEffect">
                                  <p:stCondLst>
                                    <p:cond delay="0"/>
                                  </p:stCondLst>
                                  <p:childTnLst>
                                    <p:animMotion origin="layout" path="M 0.00122 -0.01064 L 0.32414 -0.83307 " pathEditMode="relative" rAng="0" ptsTypes="AA">
                                      <p:cBhvr>
                                        <p:cTn id="55" dur="2000" fill="hold"/>
                                        <p:tgtEl>
                                          <p:spTgt spid="61450"/>
                                        </p:tgtEl>
                                        <p:attrNameLst>
                                          <p:attrName>ppt_x</p:attrName>
                                          <p:attrName>ppt_y</p:attrName>
                                        </p:attrNameLst>
                                      </p:cBhvr>
                                      <p:rCtr x="161" y="-411"/>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61454"/>
                                        </p:tgtEl>
                                        <p:attrNameLst>
                                          <p:attrName>style.visibility</p:attrName>
                                        </p:attrNameLst>
                                      </p:cBhvr>
                                      <p:to>
                                        <p:strVal val="visible"/>
                                      </p:to>
                                    </p:set>
                                    <p:animEffect transition="in" filter="diamond(in)">
                                      <p:cBhvr>
                                        <p:cTn id="60" dur="2000"/>
                                        <p:tgtEl>
                                          <p:spTgt spid="6145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6" presetClass="path" presetSubtype="0" accel="50000" decel="50000" fill="hold" grpId="2" nodeType="clickEffect">
                                  <p:stCondLst>
                                    <p:cond delay="0"/>
                                  </p:stCondLst>
                                  <p:childTnLst>
                                    <p:animMotion origin="layout" path="M -3.88889E-6 0.00856 L 0.07014 -0.83098 " pathEditMode="relative" rAng="0" ptsTypes="AA">
                                      <p:cBhvr>
                                        <p:cTn id="64" dur="2000" fill="hold"/>
                                        <p:tgtEl>
                                          <p:spTgt spid="61451"/>
                                        </p:tgtEl>
                                        <p:attrNameLst>
                                          <p:attrName>ppt_x</p:attrName>
                                          <p:attrName>ppt_y</p:attrName>
                                        </p:attrNameLst>
                                      </p:cBhvr>
                                      <p:rCtr x="35" y="-420"/>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61455"/>
                                        </p:tgtEl>
                                        <p:attrNameLst>
                                          <p:attrName>style.visibility</p:attrName>
                                        </p:attrNameLst>
                                      </p:cBhvr>
                                      <p:to>
                                        <p:strVal val="visible"/>
                                      </p:to>
                                    </p:set>
                                    <p:animEffect transition="in" filter="diamond(in)">
                                      <p:cBhvr>
                                        <p:cTn id="69" dur="2000"/>
                                        <p:tgtEl>
                                          <p:spTgt spid="6145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6" presetClass="path" presetSubtype="0" accel="50000" decel="50000" fill="hold" grpId="2" nodeType="clickEffect">
                                  <p:stCondLst>
                                    <p:cond delay="0"/>
                                  </p:stCondLst>
                                  <p:childTnLst>
                                    <p:animMotion origin="layout" path="M 0.00954 -0.00208 L -0.16372 -0.83075 " pathEditMode="relative" rAng="0" ptsTypes="AA">
                                      <p:cBhvr>
                                        <p:cTn id="73" dur="2000" fill="hold"/>
                                        <p:tgtEl>
                                          <p:spTgt spid="61452"/>
                                        </p:tgtEl>
                                        <p:attrNameLst>
                                          <p:attrName>ppt_x</p:attrName>
                                          <p:attrName>ppt_y</p:attrName>
                                        </p:attrNameLst>
                                      </p:cBhvr>
                                      <p:rCtr x="-87" y="-4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p:bldP spid="61450" grpId="1"/>
      <p:bldP spid="61450" grpId="2"/>
      <p:bldP spid="61451" grpId="0"/>
      <p:bldP spid="61451" grpId="1"/>
      <p:bldP spid="61451" grpId="2"/>
      <p:bldP spid="61452" grpId="0"/>
      <p:bldP spid="61452" grpId="1"/>
      <p:bldP spid="61452" grpId="2"/>
      <p:bldP spid="61453" grpId="0"/>
      <p:bldP spid="61454" grpId="0"/>
      <p:bldP spid="614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0" y="1341438"/>
            <a:ext cx="8153400" cy="519112"/>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1. </a:t>
            </a:r>
            <a:r>
              <a:rPr lang="en-US" sz="2800" b="1" u="sng">
                <a:solidFill>
                  <a:srgbClr val="FF3300"/>
                </a:solidFill>
                <a:latin typeface="Arial" charset="0"/>
              </a:rPr>
              <a:t>Đặc điểm và công dụng của tre, mây, song</a:t>
            </a:r>
            <a:r>
              <a:rPr lang="en-US" sz="2800" b="1">
                <a:solidFill>
                  <a:srgbClr val="FF3300"/>
                </a:solidFill>
                <a:latin typeface="Arial" charset="0"/>
              </a:rPr>
              <a:t>:     </a:t>
            </a:r>
            <a:r>
              <a:rPr lang="en-US" sz="2800" b="1">
                <a:solidFill>
                  <a:srgbClr val="000066"/>
                </a:solidFill>
                <a:latin typeface="Arial" charset="0"/>
              </a:rPr>
              <a:t>          </a:t>
            </a:r>
          </a:p>
        </p:txBody>
      </p:sp>
      <p:sp>
        <p:nvSpPr>
          <p:cNvPr id="6147" name="Text Box 5"/>
          <p:cNvSpPr txBox="1">
            <a:spLocks noChangeArrowheads="1"/>
          </p:cNvSpPr>
          <p:nvPr/>
        </p:nvSpPr>
        <p:spPr bwMode="auto">
          <a:xfrm>
            <a:off x="228600" y="22860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62471" name="Text Box 7"/>
          <p:cNvSpPr txBox="1">
            <a:spLocks noChangeArrowheads="1"/>
          </p:cNvSpPr>
          <p:nvPr/>
        </p:nvSpPr>
        <p:spPr bwMode="auto">
          <a:xfrm>
            <a:off x="2195513" y="6207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
        <p:nvSpPr>
          <p:cNvPr id="62472" name="Text Box 8"/>
          <p:cNvSpPr txBox="1">
            <a:spLocks noChangeArrowheads="1"/>
          </p:cNvSpPr>
          <p:nvPr/>
        </p:nvSpPr>
        <p:spPr bwMode="auto">
          <a:xfrm>
            <a:off x="250825" y="1844675"/>
            <a:ext cx="8382000" cy="1200150"/>
          </a:xfrm>
          <a:prstGeom prst="rect">
            <a:avLst/>
          </a:prstGeom>
          <a:noFill/>
          <a:ln w="9525">
            <a:noFill/>
            <a:miter lim="800000"/>
            <a:headEnd/>
            <a:tailEnd/>
          </a:ln>
        </p:spPr>
        <p:txBody>
          <a:bodyPr>
            <a:spAutoFit/>
          </a:bodyPr>
          <a:lstStyle/>
          <a:p>
            <a:pPr algn="just" eaLnBrk="1" hangingPunct="1">
              <a:spcBef>
                <a:spcPct val="50000"/>
              </a:spcBef>
            </a:pPr>
            <a:r>
              <a:rPr lang="en-US" sz="2400" b="1" i="1">
                <a:latin typeface="Arial" charset="0"/>
              </a:rPr>
              <a:t>	Đọc các thông tin ở SGK/46 và quan sát H1,2,3. Lập bảng so sánh đặc điểm, công dụng của tre, mây, song. </a:t>
            </a:r>
          </a:p>
        </p:txBody>
      </p:sp>
      <p:graphicFrame>
        <p:nvGraphicFramePr>
          <p:cNvPr id="62682" name="Group 218"/>
          <p:cNvGraphicFramePr>
            <a:graphicFrameLocks noGrp="1"/>
          </p:cNvGraphicFramePr>
          <p:nvPr>
            <p:ph/>
          </p:nvPr>
        </p:nvGraphicFramePr>
        <p:xfrm>
          <a:off x="539750" y="3230563"/>
          <a:ext cx="8229600" cy="3627437"/>
        </p:xfrm>
        <a:graphic>
          <a:graphicData uri="http://schemas.openxmlformats.org/drawingml/2006/table">
            <a:tbl>
              <a:tblPr/>
              <a:tblGrid>
                <a:gridCol w="1368425"/>
                <a:gridCol w="3179763"/>
                <a:gridCol w="3681412"/>
              </a:tblGrid>
              <a:tr h="51806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txBody>
                  <a:tcPr marT="45712" marB="45712"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Tre</a:t>
                      </a:r>
                    </a:p>
                  </a:txBody>
                  <a:tcPr marT="45712" marB="45712"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Mây, song</a:t>
                      </a:r>
                    </a:p>
                  </a:txBody>
                  <a:tcPr marT="45712" marB="45712"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9FF33"/>
                    </a:solidFill>
                  </a:tcPr>
                </a:tc>
              </a:tr>
              <a:tr h="138088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3333CC"/>
                          </a:solidFill>
                          <a:effectLst>
                            <a:outerShdw blurRad="38100" dist="38100" dir="2700000" algn="tl">
                              <a:srgbClr val="000000"/>
                            </a:outerShdw>
                          </a:effectLst>
                          <a:latin typeface="Times New Roman" pitchFamily="18" charset="0"/>
                        </a:rPr>
                        <a:t>Đặc điểm</a:t>
                      </a:r>
                    </a:p>
                  </a:txBody>
                  <a:tcPr marT="45712" marB="45712"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txBody>
                  <a:tcPr marT="45712" marB="45712"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txBody>
                  <a:tcPr marT="45712" marB="45712"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72848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3333CC"/>
                          </a:solidFill>
                          <a:effectLst>
                            <a:outerShdw blurRad="38100" dist="38100" dir="2700000" algn="tl">
                              <a:srgbClr val="000000"/>
                            </a:outerShdw>
                          </a:effectLst>
                          <a:latin typeface="Times New Roman" pitchFamily="18" charset="0"/>
                        </a:rPr>
                        <a:t>Công dụng</a:t>
                      </a:r>
                    </a:p>
                  </a:txBody>
                  <a:tcPr marT="45712" marB="45712"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txBody>
                  <a:tcPr marT="45712" marB="45712"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txBody>
                  <a:tcPr marT="45712" marB="45712"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6168" name="Line 215"/>
          <p:cNvSpPr>
            <a:spLocks noChangeShapeType="1"/>
          </p:cNvSpPr>
          <p:nvPr/>
        </p:nvSpPr>
        <p:spPr bwMode="auto">
          <a:xfrm>
            <a:off x="539750" y="3213100"/>
            <a:ext cx="0" cy="3644900"/>
          </a:xfrm>
          <a:prstGeom prst="line">
            <a:avLst/>
          </a:prstGeom>
          <a:noFill/>
          <a:ln w="9525">
            <a:solidFill>
              <a:schemeClr val="tx1"/>
            </a:solidFill>
            <a:round/>
            <a:headEnd/>
            <a:tailEnd/>
          </a:ln>
        </p:spPr>
        <p:txBody>
          <a:bodyPr/>
          <a:lstStyle/>
          <a:p>
            <a:endParaRPr lang="en-US"/>
          </a:p>
        </p:txBody>
      </p:sp>
      <p:grpSp>
        <p:nvGrpSpPr>
          <p:cNvPr id="2" name="Group 253"/>
          <p:cNvGrpSpPr>
            <a:grpSpLocks/>
          </p:cNvGrpSpPr>
          <p:nvPr/>
        </p:nvGrpSpPr>
        <p:grpSpPr bwMode="auto">
          <a:xfrm>
            <a:off x="539750" y="3184525"/>
            <a:ext cx="8234363" cy="3702050"/>
            <a:chOff x="2732" y="1616"/>
            <a:chExt cx="5187" cy="2332"/>
          </a:xfrm>
        </p:grpSpPr>
        <p:sp>
          <p:nvSpPr>
            <p:cNvPr id="6170" name="Line 244"/>
            <p:cNvSpPr>
              <a:spLocks noChangeShapeType="1"/>
            </p:cNvSpPr>
            <p:nvPr/>
          </p:nvSpPr>
          <p:spPr bwMode="auto">
            <a:xfrm>
              <a:off x="2732" y="1624"/>
              <a:ext cx="0" cy="2296"/>
            </a:xfrm>
            <a:prstGeom prst="line">
              <a:avLst/>
            </a:prstGeom>
            <a:noFill/>
            <a:ln w="28575">
              <a:solidFill>
                <a:srgbClr val="003366"/>
              </a:solidFill>
              <a:round/>
              <a:headEnd/>
              <a:tailEnd/>
            </a:ln>
          </p:spPr>
          <p:txBody>
            <a:bodyPr/>
            <a:lstStyle/>
            <a:p>
              <a:endParaRPr lang="en-US"/>
            </a:p>
          </p:txBody>
        </p:sp>
        <p:sp>
          <p:nvSpPr>
            <p:cNvPr id="6171" name="Line 245"/>
            <p:cNvSpPr>
              <a:spLocks noChangeShapeType="1"/>
            </p:cNvSpPr>
            <p:nvPr/>
          </p:nvSpPr>
          <p:spPr bwMode="auto">
            <a:xfrm flipV="1">
              <a:off x="2744" y="1634"/>
              <a:ext cx="5166" cy="9"/>
            </a:xfrm>
            <a:prstGeom prst="line">
              <a:avLst/>
            </a:prstGeom>
            <a:noFill/>
            <a:ln w="28575">
              <a:solidFill>
                <a:srgbClr val="003366"/>
              </a:solidFill>
              <a:round/>
              <a:headEnd/>
              <a:tailEnd/>
            </a:ln>
          </p:spPr>
          <p:txBody>
            <a:bodyPr/>
            <a:lstStyle/>
            <a:p>
              <a:endParaRPr lang="en-US"/>
            </a:p>
          </p:txBody>
        </p:sp>
        <p:grpSp>
          <p:nvGrpSpPr>
            <p:cNvPr id="6172" name="Group 246"/>
            <p:cNvGrpSpPr>
              <a:grpSpLocks/>
            </p:cNvGrpSpPr>
            <p:nvPr/>
          </p:nvGrpSpPr>
          <p:grpSpPr bwMode="auto">
            <a:xfrm>
              <a:off x="2744" y="1616"/>
              <a:ext cx="5175" cy="2332"/>
              <a:chOff x="352" y="2016"/>
              <a:chExt cx="5175" cy="2332"/>
            </a:xfrm>
          </p:grpSpPr>
          <p:sp>
            <p:nvSpPr>
              <p:cNvPr id="6173" name="Line 247"/>
              <p:cNvSpPr>
                <a:spLocks noChangeShapeType="1"/>
              </p:cNvSpPr>
              <p:nvPr/>
            </p:nvSpPr>
            <p:spPr bwMode="auto">
              <a:xfrm>
                <a:off x="1196" y="2016"/>
                <a:ext cx="0" cy="2296"/>
              </a:xfrm>
              <a:prstGeom prst="line">
                <a:avLst/>
              </a:prstGeom>
              <a:noFill/>
              <a:ln w="28575">
                <a:solidFill>
                  <a:srgbClr val="003366"/>
                </a:solidFill>
                <a:round/>
                <a:headEnd/>
                <a:tailEnd/>
              </a:ln>
            </p:spPr>
            <p:txBody>
              <a:bodyPr/>
              <a:lstStyle/>
              <a:p>
                <a:endParaRPr lang="en-US"/>
              </a:p>
            </p:txBody>
          </p:sp>
          <p:sp>
            <p:nvSpPr>
              <p:cNvPr id="6174" name="Line 248"/>
              <p:cNvSpPr>
                <a:spLocks noChangeShapeType="1"/>
              </p:cNvSpPr>
              <p:nvPr/>
            </p:nvSpPr>
            <p:spPr bwMode="auto">
              <a:xfrm>
                <a:off x="3194" y="2052"/>
                <a:ext cx="0" cy="2296"/>
              </a:xfrm>
              <a:prstGeom prst="line">
                <a:avLst/>
              </a:prstGeom>
              <a:noFill/>
              <a:ln w="28575">
                <a:solidFill>
                  <a:srgbClr val="003366"/>
                </a:solidFill>
                <a:round/>
                <a:headEnd/>
                <a:tailEnd/>
              </a:ln>
            </p:spPr>
            <p:txBody>
              <a:bodyPr/>
              <a:lstStyle/>
              <a:p>
                <a:endParaRPr lang="en-US"/>
              </a:p>
            </p:txBody>
          </p:sp>
          <p:sp>
            <p:nvSpPr>
              <p:cNvPr id="6175" name="Line 249"/>
              <p:cNvSpPr>
                <a:spLocks noChangeShapeType="1"/>
              </p:cNvSpPr>
              <p:nvPr/>
            </p:nvSpPr>
            <p:spPr bwMode="auto">
              <a:xfrm>
                <a:off x="5525" y="2025"/>
                <a:ext cx="0" cy="2296"/>
              </a:xfrm>
              <a:prstGeom prst="line">
                <a:avLst/>
              </a:prstGeom>
              <a:noFill/>
              <a:ln w="28575">
                <a:solidFill>
                  <a:srgbClr val="003366"/>
                </a:solidFill>
                <a:round/>
                <a:headEnd/>
                <a:tailEnd/>
              </a:ln>
            </p:spPr>
            <p:txBody>
              <a:bodyPr/>
              <a:lstStyle/>
              <a:p>
                <a:endParaRPr lang="en-US"/>
              </a:p>
            </p:txBody>
          </p:sp>
          <p:sp>
            <p:nvSpPr>
              <p:cNvPr id="6176" name="Line 250"/>
              <p:cNvSpPr>
                <a:spLocks noChangeShapeType="1"/>
              </p:cNvSpPr>
              <p:nvPr/>
            </p:nvSpPr>
            <p:spPr bwMode="auto">
              <a:xfrm flipV="1">
                <a:off x="352" y="4321"/>
                <a:ext cx="5166" cy="9"/>
              </a:xfrm>
              <a:prstGeom prst="line">
                <a:avLst/>
              </a:prstGeom>
              <a:noFill/>
              <a:ln w="28575">
                <a:solidFill>
                  <a:srgbClr val="003366"/>
                </a:solidFill>
                <a:round/>
                <a:headEnd/>
                <a:tailEnd/>
              </a:ln>
            </p:spPr>
            <p:txBody>
              <a:bodyPr/>
              <a:lstStyle/>
              <a:p>
                <a:endParaRPr lang="en-US"/>
              </a:p>
            </p:txBody>
          </p:sp>
          <p:sp>
            <p:nvSpPr>
              <p:cNvPr id="6177" name="Line 251"/>
              <p:cNvSpPr>
                <a:spLocks noChangeShapeType="1"/>
              </p:cNvSpPr>
              <p:nvPr/>
            </p:nvSpPr>
            <p:spPr bwMode="auto">
              <a:xfrm flipV="1">
                <a:off x="361" y="3223"/>
                <a:ext cx="5166" cy="9"/>
              </a:xfrm>
              <a:prstGeom prst="line">
                <a:avLst/>
              </a:prstGeom>
              <a:noFill/>
              <a:ln w="28575">
                <a:solidFill>
                  <a:srgbClr val="003366"/>
                </a:solidFill>
                <a:round/>
                <a:headEnd/>
                <a:tailEnd/>
              </a:ln>
            </p:spPr>
            <p:txBody>
              <a:bodyPr/>
              <a:lstStyle/>
              <a:p>
                <a:endParaRPr lang="en-US"/>
              </a:p>
            </p:txBody>
          </p:sp>
          <p:sp>
            <p:nvSpPr>
              <p:cNvPr id="6178" name="Line 252"/>
              <p:cNvSpPr>
                <a:spLocks noChangeShapeType="1"/>
              </p:cNvSpPr>
              <p:nvPr/>
            </p:nvSpPr>
            <p:spPr bwMode="auto">
              <a:xfrm flipV="1">
                <a:off x="352" y="2350"/>
                <a:ext cx="5166" cy="9"/>
              </a:xfrm>
              <a:prstGeom prst="line">
                <a:avLst/>
              </a:prstGeom>
              <a:noFill/>
              <a:ln w="28575">
                <a:solidFill>
                  <a:srgbClr val="003366"/>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to="" calcmode="lin" valueType="num">
                                      <p:cBhvr>
                                        <p:cTn id="7" dur="1" fill="hold"/>
                                        <p:tgtEl>
                                          <p:spTgt spid="62468"/>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2472"/>
                                        </p:tgtEl>
                                        <p:attrNameLst>
                                          <p:attrName>style.visibility</p:attrName>
                                        </p:attrNameLst>
                                      </p:cBhvr>
                                      <p:to>
                                        <p:strVal val="visible"/>
                                      </p:to>
                                    </p:set>
                                    <p:anim calcmode="lin" valueType="num">
                                      <p:cBhvr additive="base">
                                        <p:cTn id="12" dur="500" fill="hold"/>
                                        <p:tgtEl>
                                          <p:spTgt spid="62472"/>
                                        </p:tgtEl>
                                        <p:attrNameLst>
                                          <p:attrName>ppt_x</p:attrName>
                                        </p:attrNameLst>
                                      </p:cBhvr>
                                      <p:tavLst>
                                        <p:tav tm="0">
                                          <p:val>
                                            <p:strVal val="#ppt_x"/>
                                          </p:val>
                                        </p:tav>
                                        <p:tav tm="100000">
                                          <p:val>
                                            <p:strVal val="#ppt_x"/>
                                          </p:val>
                                        </p:tav>
                                      </p:tavLst>
                                    </p:anim>
                                    <p:anim calcmode="lin" valueType="num">
                                      <p:cBhvr additive="base">
                                        <p:cTn id="13" dur="500" fill="hold"/>
                                        <p:tgtEl>
                                          <p:spTgt spid="624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p:cTn id="17" dur="1" fill="hold">
                                          <p:stCondLst>
                                            <p:cond delay="0"/>
                                          </p:stCondLst>
                                        </p:cTn>
                                        <p:tgtEl>
                                          <p:spTgt spid="62682"/>
                                        </p:tgtEl>
                                        <p:attrNameLst>
                                          <p:attrName>style.visibility</p:attrName>
                                        </p:attrNameLst>
                                      </p:cBhvr>
                                      <p:to>
                                        <p:strVal val="visible"/>
                                      </p:to>
                                    </p:set>
                                    <p:animEffect transition="in" filter="wheel(4)">
                                      <p:cBhvr>
                                        <p:cTn id="18" dur="2000"/>
                                        <p:tgtEl>
                                          <p:spTgt spid="62682"/>
                                        </p:tgtEl>
                                      </p:cBhvr>
                                    </p:animEffect>
                                  </p:childTnLst>
                                </p:cTn>
                              </p:par>
                              <p:par>
                                <p:cTn id="19" presetID="21"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4)">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P spid="624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Copy of tre"/>
          <p:cNvPicPr>
            <a:picLocks noChangeAspect="1" noChangeArrowheads="1"/>
          </p:cNvPicPr>
          <p:nvPr/>
        </p:nvPicPr>
        <p:blipFill>
          <a:blip r:embed="rId2"/>
          <a:srcRect/>
          <a:stretch>
            <a:fillRect/>
          </a:stretch>
        </p:blipFill>
        <p:spPr bwMode="auto">
          <a:xfrm>
            <a:off x="0" y="2590800"/>
            <a:ext cx="2873375" cy="3790950"/>
          </a:xfrm>
          <a:prstGeom prst="rect">
            <a:avLst/>
          </a:prstGeom>
          <a:noFill/>
          <a:ln w="9525">
            <a:noFill/>
            <a:miter lim="800000"/>
            <a:headEnd/>
            <a:tailEnd/>
          </a:ln>
        </p:spPr>
      </p:pic>
      <p:pic>
        <p:nvPicPr>
          <p:cNvPr id="116741" name="Picture 5"/>
          <p:cNvPicPr>
            <a:picLocks noChangeAspect="1" noChangeArrowheads="1"/>
          </p:cNvPicPr>
          <p:nvPr/>
        </p:nvPicPr>
        <p:blipFill>
          <a:blip r:embed="rId3"/>
          <a:srcRect/>
          <a:stretch>
            <a:fillRect/>
          </a:stretch>
        </p:blipFill>
        <p:spPr bwMode="auto">
          <a:xfrm>
            <a:off x="2682875" y="2590800"/>
            <a:ext cx="3162300" cy="3810000"/>
          </a:xfrm>
          <a:prstGeom prst="rect">
            <a:avLst/>
          </a:prstGeom>
          <a:noFill/>
          <a:ln w="9525">
            <a:noFill/>
            <a:miter lim="800000"/>
            <a:headEnd/>
            <a:tailEnd/>
          </a:ln>
        </p:spPr>
      </p:pic>
      <p:sp>
        <p:nvSpPr>
          <p:cNvPr id="116742" name="Text Box 6"/>
          <p:cNvSpPr txBox="1">
            <a:spLocks noChangeArrowheads="1"/>
          </p:cNvSpPr>
          <p:nvPr/>
        </p:nvSpPr>
        <p:spPr bwMode="auto">
          <a:xfrm>
            <a:off x="7178675" y="6324600"/>
            <a:ext cx="1219200" cy="579438"/>
          </a:xfrm>
          <a:prstGeom prst="rect">
            <a:avLst/>
          </a:prstGeom>
          <a:noFill/>
          <a:ln w="9525">
            <a:noFill/>
            <a:miter lim="800000"/>
            <a:headEnd/>
            <a:tailEnd/>
          </a:ln>
          <a:effectLst/>
        </p:spPr>
        <p:txBody>
          <a:bodyPr>
            <a:spAutoFit/>
          </a:bodyPr>
          <a:lstStyle/>
          <a:p>
            <a:pPr eaLnBrk="1" hangingPunct="1">
              <a:spcBef>
                <a:spcPct val="50000"/>
              </a:spcBef>
              <a:defRPr/>
            </a:pPr>
            <a:r>
              <a:rPr lang="en-US" sz="3200" b="1">
                <a:effectLst>
                  <a:outerShdw blurRad="38100" dist="38100" dir="2700000" algn="tl">
                    <a:srgbClr val="000000"/>
                  </a:outerShdw>
                </a:effectLst>
                <a:latin typeface="Arial"/>
              </a:rPr>
              <a:t>song</a:t>
            </a:r>
          </a:p>
        </p:txBody>
      </p:sp>
      <p:sp>
        <p:nvSpPr>
          <p:cNvPr id="116743" name="Text Box 7"/>
          <p:cNvSpPr txBox="1">
            <a:spLocks noChangeArrowheads="1"/>
          </p:cNvSpPr>
          <p:nvPr/>
        </p:nvSpPr>
        <p:spPr bwMode="auto">
          <a:xfrm>
            <a:off x="685800" y="6338888"/>
            <a:ext cx="838200"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effectLst>
                  <a:outerShdw blurRad="38100" dist="38100" dir="2700000" algn="tl">
                    <a:srgbClr val="000000"/>
                  </a:outerShdw>
                </a:effectLst>
                <a:latin typeface="Arial"/>
              </a:rPr>
              <a:t>Tre</a:t>
            </a:r>
          </a:p>
        </p:txBody>
      </p:sp>
      <p:sp>
        <p:nvSpPr>
          <p:cNvPr id="116744" name="Text Box 8"/>
          <p:cNvSpPr txBox="1">
            <a:spLocks noChangeArrowheads="1"/>
          </p:cNvSpPr>
          <p:nvPr/>
        </p:nvSpPr>
        <p:spPr bwMode="auto">
          <a:xfrm>
            <a:off x="3965575" y="6307138"/>
            <a:ext cx="1066800"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effectLst>
                  <a:outerShdw blurRad="38100" dist="38100" dir="2700000" algn="tl">
                    <a:srgbClr val="000000"/>
                  </a:outerShdw>
                </a:effectLst>
                <a:latin typeface="Arial"/>
              </a:rPr>
              <a:t>mây</a:t>
            </a:r>
          </a:p>
        </p:txBody>
      </p:sp>
      <p:pic>
        <p:nvPicPr>
          <p:cNvPr id="116745" name="Picture 9"/>
          <p:cNvPicPr>
            <a:picLocks noChangeAspect="1" noChangeArrowheads="1"/>
          </p:cNvPicPr>
          <p:nvPr/>
        </p:nvPicPr>
        <p:blipFill>
          <a:blip r:embed="rId4"/>
          <a:srcRect/>
          <a:stretch>
            <a:fillRect/>
          </a:stretch>
        </p:blipFill>
        <p:spPr bwMode="auto">
          <a:xfrm>
            <a:off x="5791200" y="2590800"/>
            <a:ext cx="3352800" cy="3810000"/>
          </a:xfrm>
          <a:prstGeom prst="rect">
            <a:avLst/>
          </a:prstGeom>
          <a:noFill/>
          <a:ln w="9525">
            <a:noFill/>
            <a:miter lim="800000"/>
            <a:headEnd/>
            <a:tailEnd/>
          </a:ln>
        </p:spPr>
      </p:pic>
      <p:sp>
        <p:nvSpPr>
          <p:cNvPr id="7176" name="Text Box 10"/>
          <p:cNvSpPr txBox="1">
            <a:spLocks noChangeArrowheads="1"/>
          </p:cNvSpPr>
          <p:nvPr/>
        </p:nvSpPr>
        <p:spPr bwMode="auto">
          <a:xfrm>
            <a:off x="228600" y="22860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116747" name="Text Box 11"/>
          <p:cNvSpPr txBox="1">
            <a:spLocks noChangeArrowheads="1"/>
          </p:cNvSpPr>
          <p:nvPr/>
        </p:nvSpPr>
        <p:spPr bwMode="auto">
          <a:xfrm>
            <a:off x="2195513" y="6207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diamond(in)">
                                      <p:cBhvr>
                                        <p:cTn id="7" dur="2000"/>
                                        <p:tgtEl>
                                          <p:spTgt spid="116740"/>
                                        </p:tgtEl>
                                      </p:cBhvr>
                                    </p:animEffect>
                                  </p:childTnLst>
                                </p:cTn>
                              </p:par>
                              <p:par>
                                <p:cTn id="8" presetID="8" presetClass="entr" presetSubtype="16" fill="hold" nodeType="withEffect">
                                  <p:stCondLst>
                                    <p:cond delay="0"/>
                                  </p:stCondLst>
                                  <p:childTnLst>
                                    <p:set>
                                      <p:cBhvr>
                                        <p:cTn id="9" dur="1" fill="hold">
                                          <p:stCondLst>
                                            <p:cond delay="0"/>
                                          </p:stCondLst>
                                        </p:cTn>
                                        <p:tgtEl>
                                          <p:spTgt spid="116741"/>
                                        </p:tgtEl>
                                        <p:attrNameLst>
                                          <p:attrName>style.visibility</p:attrName>
                                        </p:attrNameLst>
                                      </p:cBhvr>
                                      <p:to>
                                        <p:strVal val="visible"/>
                                      </p:to>
                                    </p:set>
                                    <p:animEffect transition="in" filter="diamond(in)">
                                      <p:cBhvr>
                                        <p:cTn id="10" dur="2000"/>
                                        <p:tgtEl>
                                          <p:spTgt spid="116741"/>
                                        </p:tgtEl>
                                      </p:cBhvr>
                                    </p:animEffect>
                                  </p:childTnLst>
                                </p:cTn>
                              </p:par>
                              <p:par>
                                <p:cTn id="11" presetID="8" presetClass="entr" presetSubtype="16" fill="hold" nodeType="withEffect">
                                  <p:stCondLst>
                                    <p:cond delay="0"/>
                                  </p:stCondLst>
                                  <p:childTnLst>
                                    <p:set>
                                      <p:cBhvr>
                                        <p:cTn id="12" dur="1" fill="hold">
                                          <p:stCondLst>
                                            <p:cond delay="0"/>
                                          </p:stCondLst>
                                        </p:cTn>
                                        <p:tgtEl>
                                          <p:spTgt spid="116745"/>
                                        </p:tgtEl>
                                        <p:attrNameLst>
                                          <p:attrName>style.visibility</p:attrName>
                                        </p:attrNameLst>
                                      </p:cBhvr>
                                      <p:to>
                                        <p:strVal val="visible"/>
                                      </p:to>
                                    </p:set>
                                    <p:animEffect transition="in" filter="diamond(in)">
                                      <p:cBhvr>
                                        <p:cTn id="13" dur="2000"/>
                                        <p:tgtEl>
                                          <p:spTgt spid="116745"/>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16743"/>
                                        </p:tgtEl>
                                        <p:attrNameLst>
                                          <p:attrName>style.visibility</p:attrName>
                                        </p:attrNameLst>
                                      </p:cBhvr>
                                      <p:to>
                                        <p:strVal val="visible"/>
                                      </p:to>
                                    </p:set>
                                    <p:animEffect transition="in" filter="diamond(in)">
                                      <p:cBhvr>
                                        <p:cTn id="16" dur="2000"/>
                                        <p:tgtEl>
                                          <p:spTgt spid="11674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6744"/>
                                        </p:tgtEl>
                                        <p:attrNameLst>
                                          <p:attrName>style.visibility</p:attrName>
                                        </p:attrNameLst>
                                      </p:cBhvr>
                                      <p:to>
                                        <p:strVal val="visible"/>
                                      </p:to>
                                    </p:set>
                                    <p:animEffect transition="in" filter="diamond(in)">
                                      <p:cBhvr>
                                        <p:cTn id="19" dur="2000"/>
                                        <p:tgtEl>
                                          <p:spTgt spid="116744"/>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diamond(in)">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p:bldP spid="116743" grpId="0"/>
      <p:bldP spid="1167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1341438"/>
            <a:ext cx="8153400" cy="461962"/>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3300"/>
                </a:solidFill>
                <a:latin typeface="Arial" charset="0"/>
              </a:rPr>
              <a:t>1. </a:t>
            </a:r>
            <a:r>
              <a:rPr lang="en-US" sz="2400" b="1" u="sng">
                <a:solidFill>
                  <a:srgbClr val="FF3300"/>
                </a:solidFill>
                <a:latin typeface="Arial" charset="0"/>
              </a:rPr>
              <a:t>Đặc điểm và công dụng của tre, mây, song</a:t>
            </a:r>
            <a:r>
              <a:rPr lang="en-US" sz="2400" b="1">
                <a:solidFill>
                  <a:srgbClr val="FF3300"/>
                </a:solidFill>
                <a:latin typeface="Arial" charset="0"/>
              </a:rPr>
              <a:t>:     </a:t>
            </a:r>
            <a:r>
              <a:rPr lang="en-US" sz="2400" b="1">
                <a:solidFill>
                  <a:srgbClr val="000066"/>
                </a:solidFill>
                <a:latin typeface="Arial" charset="0"/>
              </a:rPr>
              <a:t>          </a:t>
            </a:r>
          </a:p>
        </p:txBody>
      </p:sp>
      <p:sp>
        <p:nvSpPr>
          <p:cNvPr id="8195" name="Text Box 5"/>
          <p:cNvSpPr txBox="1">
            <a:spLocks noChangeArrowheads="1"/>
          </p:cNvSpPr>
          <p:nvPr/>
        </p:nvSpPr>
        <p:spPr bwMode="auto">
          <a:xfrm>
            <a:off x="228600" y="228600"/>
            <a:ext cx="8458200" cy="708025"/>
          </a:xfrm>
          <a:prstGeom prst="rect">
            <a:avLst/>
          </a:prstGeom>
          <a:noFill/>
          <a:ln w="9525">
            <a:noFill/>
            <a:miter lim="800000"/>
            <a:headEnd/>
            <a:tailEnd/>
          </a:ln>
        </p:spPr>
        <p:txBody>
          <a:bodyPr>
            <a:spAutoFit/>
          </a:bodyPr>
          <a:lstStyle/>
          <a:p>
            <a:r>
              <a:rPr lang="en-US" sz="2400" u="sng">
                <a:solidFill>
                  <a:srgbClr val="FF0066"/>
                </a:solidFill>
                <a:latin typeface="Arial" charset="0"/>
              </a:rPr>
              <a:t>Khoa học:                                     </a:t>
            </a:r>
          </a:p>
          <a:p>
            <a:endParaRPr lang="en-US" sz="1600">
              <a:solidFill>
                <a:srgbClr val="FF0066"/>
              </a:solidFill>
              <a:latin typeface="Arial" charset="0"/>
            </a:endParaRPr>
          </a:p>
        </p:txBody>
      </p:sp>
      <p:sp>
        <p:nvSpPr>
          <p:cNvPr id="117766" name="Text Box 6"/>
          <p:cNvSpPr txBox="1">
            <a:spLocks noChangeArrowheads="1"/>
          </p:cNvSpPr>
          <p:nvPr/>
        </p:nvSpPr>
        <p:spPr bwMode="auto">
          <a:xfrm>
            <a:off x="2195513" y="620713"/>
            <a:ext cx="6480175" cy="523875"/>
          </a:xfrm>
          <a:prstGeom prst="rect">
            <a:avLst/>
          </a:prstGeom>
          <a:noFill/>
          <a:ln w="9525">
            <a:noFill/>
            <a:miter lim="800000"/>
            <a:headEnd/>
            <a:tailEnd/>
          </a:ln>
          <a:effectLst/>
        </p:spPr>
        <p:txBody>
          <a:bodyPr>
            <a:spAutoFit/>
          </a:bodyPr>
          <a:lstStyle/>
          <a:p>
            <a:pPr eaLnBrk="1" hangingPunct="1">
              <a:spcBef>
                <a:spcPct val="50000"/>
              </a:spcBef>
              <a:defRPr/>
            </a:pPr>
            <a:r>
              <a:rPr lang="en-US" sz="2800" b="1">
                <a:solidFill>
                  <a:srgbClr val="FFFF00"/>
                </a:solidFill>
                <a:effectLst>
                  <a:outerShdw blurRad="38100" dist="38100" dir="2700000" algn="tl">
                    <a:srgbClr val="000000"/>
                  </a:outerShdw>
                </a:effectLst>
                <a:latin typeface="Arial"/>
              </a:rPr>
              <a:t>Bài 22: Tre, mây, song   </a:t>
            </a:r>
          </a:p>
        </p:txBody>
      </p:sp>
      <p:graphicFrame>
        <p:nvGraphicFramePr>
          <p:cNvPr id="117815" name="Group 55"/>
          <p:cNvGraphicFramePr>
            <a:graphicFrameLocks noGrp="1"/>
          </p:cNvGraphicFramePr>
          <p:nvPr>
            <p:ph/>
          </p:nvPr>
        </p:nvGraphicFramePr>
        <p:xfrm>
          <a:off x="323850" y="1989138"/>
          <a:ext cx="8229600" cy="4535487"/>
        </p:xfrm>
        <a:graphic>
          <a:graphicData uri="http://schemas.openxmlformats.org/drawingml/2006/table">
            <a:tbl>
              <a:tblPr/>
              <a:tblGrid>
                <a:gridCol w="1365250"/>
                <a:gridCol w="3321050"/>
                <a:gridCol w="3543300"/>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Tre</a:t>
                      </a: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1" i="0" u="none" strike="noStrike" cap="none" normalizeH="0" baseline="0" smtClean="0">
                          <a:ln>
                            <a:noFill/>
                          </a:ln>
                          <a:solidFill>
                            <a:srgbClr val="FFFF00"/>
                          </a:solidFill>
                          <a:effectLst>
                            <a:outerShdw blurRad="38100" dist="38100" dir="2700000" algn="tl">
                              <a:srgbClr val="000000"/>
                            </a:outerShdw>
                          </a:effectLst>
                          <a:latin typeface="Tahoma" pitchFamily="34" charset="0"/>
                        </a:rPr>
                        <a:t>Mây, song</a:t>
                      </a: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9FF33"/>
                    </a:solidFill>
                  </a:tcPr>
                </a:tc>
              </a:tr>
              <a:tr h="20875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3333CC"/>
                          </a:solidFill>
                          <a:effectLst>
                            <a:outerShdw blurRad="38100" dist="38100" dir="2700000" algn="tl">
                              <a:srgbClr val="000000"/>
                            </a:outerShdw>
                          </a:effectLst>
                          <a:latin typeface="Times New Roman" pitchFamily="18" charset="0"/>
                        </a:rPr>
                        <a:t>Đặc điểm</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800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3333CC"/>
                          </a:solidFill>
                          <a:effectLst>
                            <a:outerShdw blurRad="38100" dist="38100" dir="2700000" algn="tl">
                              <a:srgbClr val="000000"/>
                            </a:outerShdw>
                          </a:effectLst>
                          <a:latin typeface="Times New Roman" pitchFamily="18" charset="0"/>
                        </a:rPr>
                        <a:t>Công dụng</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7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endParaRPr kumimoji="0" lang="en-US" sz="2800" b="0" i="0" u="none" strike="noStrike" cap="none" normalizeH="0" baseline="0" smtClean="0">
                        <a:ln>
                          <a:noFill/>
                        </a:ln>
                        <a:solidFill>
                          <a:srgbClr val="3333CC"/>
                        </a:solidFill>
                        <a:effectLst>
                          <a:outerShdw blurRad="38100" dist="38100" dir="2700000" algn="tl">
                            <a:srgbClr val="000000"/>
                          </a:outerShdw>
                        </a:effectLst>
                        <a:latin typeface="Tahoma" pitchFamily="34" charset="0"/>
                      </a:endParaRPr>
                    </a:p>
                  </a:txBody>
                  <a:tcP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17811" name="Text Box 51"/>
          <p:cNvSpPr txBox="1">
            <a:spLocks noChangeArrowheads="1"/>
          </p:cNvSpPr>
          <p:nvPr/>
        </p:nvSpPr>
        <p:spPr bwMode="auto">
          <a:xfrm>
            <a:off x="1763713" y="2636838"/>
            <a:ext cx="3168650" cy="1692275"/>
          </a:xfrm>
          <a:prstGeom prst="rect">
            <a:avLst/>
          </a:prstGeom>
          <a:noFill/>
          <a:ln w="9525">
            <a:noFill/>
            <a:miter lim="800000"/>
            <a:headEnd/>
            <a:tailEnd/>
          </a:ln>
        </p:spPr>
        <p:txBody>
          <a:bodyPr lIns="0" rIns="0">
            <a:spAutoFit/>
          </a:bodyPr>
          <a:lstStyle/>
          <a:p>
            <a:pPr algn="just" eaLnBrk="1" hangingPunct="1"/>
            <a:r>
              <a:rPr lang="en-US" sz="2400">
                <a:latin typeface="Arial" charset="0"/>
              </a:rPr>
              <a:t>      </a:t>
            </a:r>
            <a:r>
              <a:rPr lang="en-US" sz="2000" b="1">
                <a:solidFill>
                  <a:schemeClr val="bg2"/>
                </a:solidFill>
                <a:latin typeface="Arial" charset="0"/>
              </a:rPr>
              <a:t>Cây mọc đứng, cao khoảng 10-15m thân rỗng ở bên trong, gồm nhiều đốt thẳng cứng, có tính đàn hồi.</a:t>
            </a:r>
          </a:p>
        </p:txBody>
      </p:sp>
      <p:sp>
        <p:nvSpPr>
          <p:cNvPr id="117812" name="Text Box 52"/>
          <p:cNvSpPr txBox="1">
            <a:spLocks noChangeArrowheads="1"/>
          </p:cNvSpPr>
          <p:nvPr/>
        </p:nvSpPr>
        <p:spPr bwMode="auto">
          <a:xfrm>
            <a:off x="1763713" y="4868863"/>
            <a:ext cx="3024187" cy="708025"/>
          </a:xfrm>
          <a:prstGeom prst="rect">
            <a:avLst/>
          </a:prstGeom>
          <a:noFill/>
          <a:ln w="9525">
            <a:noFill/>
            <a:miter lim="800000"/>
            <a:headEnd/>
            <a:tailEnd/>
          </a:ln>
        </p:spPr>
        <p:txBody>
          <a:bodyPr lIns="0" rIns="0">
            <a:spAutoFit/>
          </a:bodyPr>
          <a:lstStyle/>
          <a:p>
            <a:pPr eaLnBrk="1" hangingPunct="1">
              <a:spcBef>
                <a:spcPct val="50000"/>
              </a:spcBef>
            </a:pPr>
            <a:r>
              <a:rPr lang="en-US" sz="2000" b="1">
                <a:solidFill>
                  <a:schemeClr val="bg2"/>
                </a:solidFill>
                <a:latin typeface="Arial" charset="0"/>
              </a:rPr>
              <a:t>Làm nhà,  đồ dùng trong gia đình, nông cụ…</a:t>
            </a:r>
          </a:p>
        </p:txBody>
      </p:sp>
      <p:grpSp>
        <p:nvGrpSpPr>
          <p:cNvPr id="2" name="Group 60"/>
          <p:cNvGrpSpPr>
            <a:grpSpLocks/>
          </p:cNvGrpSpPr>
          <p:nvPr/>
        </p:nvGrpSpPr>
        <p:grpSpPr bwMode="auto">
          <a:xfrm>
            <a:off x="323850" y="1916113"/>
            <a:ext cx="8253413" cy="4683125"/>
            <a:chOff x="204" y="1207"/>
            <a:chExt cx="5199" cy="2950"/>
          </a:xfrm>
        </p:grpSpPr>
        <p:sp>
          <p:nvSpPr>
            <p:cNvPr id="8220" name="Line 34"/>
            <p:cNvSpPr>
              <a:spLocks noChangeShapeType="1"/>
            </p:cNvSpPr>
            <p:nvPr/>
          </p:nvSpPr>
          <p:spPr bwMode="auto">
            <a:xfrm flipV="1">
              <a:off x="204" y="2976"/>
              <a:ext cx="5187" cy="11"/>
            </a:xfrm>
            <a:prstGeom prst="line">
              <a:avLst/>
            </a:prstGeom>
            <a:noFill/>
            <a:ln w="28575">
              <a:solidFill>
                <a:srgbClr val="003366"/>
              </a:solidFill>
              <a:round/>
              <a:headEnd/>
              <a:tailEnd/>
            </a:ln>
          </p:spPr>
          <p:txBody>
            <a:bodyPr/>
            <a:lstStyle/>
            <a:p>
              <a:endParaRPr lang="en-US"/>
            </a:p>
          </p:txBody>
        </p:sp>
        <p:sp>
          <p:nvSpPr>
            <p:cNvPr id="8221" name="Line 27"/>
            <p:cNvSpPr>
              <a:spLocks noChangeShapeType="1"/>
            </p:cNvSpPr>
            <p:nvPr/>
          </p:nvSpPr>
          <p:spPr bwMode="auto">
            <a:xfrm>
              <a:off x="204" y="1217"/>
              <a:ext cx="0" cy="2905"/>
            </a:xfrm>
            <a:prstGeom prst="line">
              <a:avLst/>
            </a:prstGeom>
            <a:noFill/>
            <a:ln w="28575">
              <a:solidFill>
                <a:srgbClr val="003366"/>
              </a:solidFill>
              <a:round/>
              <a:headEnd/>
              <a:tailEnd/>
            </a:ln>
          </p:spPr>
          <p:txBody>
            <a:bodyPr/>
            <a:lstStyle/>
            <a:p>
              <a:endParaRPr lang="en-US"/>
            </a:p>
          </p:txBody>
        </p:sp>
        <p:sp>
          <p:nvSpPr>
            <p:cNvPr id="8222" name="Line 28"/>
            <p:cNvSpPr>
              <a:spLocks noChangeShapeType="1"/>
            </p:cNvSpPr>
            <p:nvPr/>
          </p:nvSpPr>
          <p:spPr bwMode="auto">
            <a:xfrm flipV="1">
              <a:off x="216" y="1230"/>
              <a:ext cx="5187" cy="11"/>
            </a:xfrm>
            <a:prstGeom prst="line">
              <a:avLst/>
            </a:prstGeom>
            <a:noFill/>
            <a:ln w="28575">
              <a:solidFill>
                <a:srgbClr val="003366"/>
              </a:solidFill>
              <a:round/>
              <a:headEnd/>
              <a:tailEnd/>
            </a:ln>
          </p:spPr>
          <p:txBody>
            <a:bodyPr/>
            <a:lstStyle/>
            <a:p>
              <a:endParaRPr lang="en-US"/>
            </a:p>
          </p:txBody>
        </p:sp>
        <p:sp>
          <p:nvSpPr>
            <p:cNvPr id="8223" name="Line 30"/>
            <p:cNvSpPr>
              <a:spLocks noChangeShapeType="1"/>
            </p:cNvSpPr>
            <p:nvPr/>
          </p:nvSpPr>
          <p:spPr bwMode="auto">
            <a:xfrm>
              <a:off x="1063" y="1207"/>
              <a:ext cx="0" cy="2904"/>
            </a:xfrm>
            <a:prstGeom prst="line">
              <a:avLst/>
            </a:prstGeom>
            <a:noFill/>
            <a:ln w="28575">
              <a:solidFill>
                <a:srgbClr val="003366"/>
              </a:solidFill>
              <a:round/>
              <a:headEnd/>
              <a:tailEnd/>
            </a:ln>
          </p:spPr>
          <p:txBody>
            <a:bodyPr/>
            <a:lstStyle/>
            <a:p>
              <a:endParaRPr lang="en-US"/>
            </a:p>
          </p:txBody>
        </p:sp>
        <p:sp>
          <p:nvSpPr>
            <p:cNvPr id="8224" name="Line 31"/>
            <p:cNvSpPr>
              <a:spLocks noChangeShapeType="1"/>
            </p:cNvSpPr>
            <p:nvPr/>
          </p:nvSpPr>
          <p:spPr bwMode="auto">
            <a:xfrm>
              <a:off x="3150" y="1253"/>
              <a:ext cx="0" cy="2904"/>
            </a:xfrm>
            <a:prstGeom prst="line">
              <a:avLst/>
            </a:prstGeom>
            <a:noFill/>
            <a:ln w="28575">
              <a:solidFill>
                <a:srgbClr val="003366"/>
              </a:solidFill>
              <a:round/>
              <a:headEnd/>
              <a:tailEnd/>
            </a:ln>
          </p:spPr>
          <p:txBody>
            <a:bodyPr/>
            <a:lstStyle/>
            <a:p>
              <a:endParaRPr lang="en-US"/>
            </a:p>
          </p:txBody>
        </p:sp>
        <p:sp>
          <p:nvSpPr>
            <p:cNvPr id="8225" name="Line 32"/>
            <p:cNvSpPr>
              <a:spLocks noChangeShapeType="1"/>
            </p:cNvSpPr>
            <p:nvPr/>
          </p:nvSpPr>
          <p:spPr bwMode="auto">
            <a:xfrm>
              <a:off x="5394" y="1218"/>
              <a:ext cx="0" cy="2905"/>
            </a:xfrm>
            <a:prstGeom prst="line">
              <a:avLst/>
            </a:prstGeom>
            <a:noFill/>
            <a:ln w="28575">
              <a:solidFill>
                <a:srgbClr val="003366"/>
              </a:solidFill>
              <a:round/>
              <a:headEnd/>
              <a:tailEnd/>
            </a:ln>
          </p:spPr>
          <p:txBody>
            <a:bodyPr/>
            <a:lstStyle/>
            <a:p>
              <a:endParaRPr lang="en-US"/>
            </a:p>
          </p:txBody>
        </p:sp>
        <p:sp>
          <p:nvSpPr>
            <p:cNvPr id="8226" name="Line 33"/>
            <p:cNvSpPr>
              <a:spLocks noChangeShapeType="1"/>
            </p:cNvSpPr>
            <p:nvPr/>
          </p:nvSpPr>
          <p:spPr bwMode="auto">
            <a:xfrm flipV="1">
              <a:off x="216" y="4123"/>
              <a:ext cx="5187" cy="11"/>
            </a:xfrm>
            <a:prstGeom prst="line">
              <a:avLst/>
            </a:prstGeom>
            <a:noFill/>
            <a:ln w="28575">
              <a:solidFill>
                <a:srgbClr val="003366"/>
              </a:solidFill>
              <a:round/>
              <a:headEnd/>
              <a:tailEnd/>
            </a:ln>
          </p:spPr>
          <p:txBody>
            <a:bodyPr/>
            <a:lstStyle/>
            <a:p>
              <a:endParaRPr lang="en-US"/>
            </a:p>
          </p:txBody>
        </p:sp>
        <p:sp>
          <p:nvSpPr>
            <p:cNvPr id="8227" name="Line 35"/>
            <p:cNvSpPr>
              <a:spLocks noChangeShapeType="1"/>
            </p:cNvSpPr>
            <p:nvPr/>
          </p:nvSpPr>
          <p:spPr bwMode="auto">
            <a:xfrm flipV="1">
              <a:off x="216" y="1630"/>
              <a:ext cx="5187" cy="11"/>
            </a:xfrm>
            <a:prstGeom prst="line">
              <a:avLst/>
            </a:prstGeom>
            <a:noFill/>
            <a:ln w="28575">
              <a:solidFill>
                <a:srgbClr val="003366"/>
              </a:solidFill>
              <a:round/>
              <a:headEnd/>
              <a:tailEnd/>
            </a:ln>
          </p:spPr>
          <p:txBody>
            <a:bodyPr/>
            <a:lstStyle/>
            <a:p>
              <a:endParaRPr lang="en-US"/>
            </a:p>
          </p:txBody>
        </p:sp>
      </p:grpSp>
      <p:sp>
        <p:nvSpPr>
          <p:cNvPr id="117817" name="Text Box 57"/>
          <p:cNvSpPr txBox="1">
            <a:spLocks noChangeArrowheads="1"/>
          </p:cNvSpPr>
          <p:nvPr/>
        </p:nvSpPr>
        <p:spPr bwMode="auto">
          <a:xfrm>
            <a:off x="5076825" y="2636838"/>
            <a:ext cx="3455988" cy="1323975"/>
          </a:xfrm>
          <a:prstGeom prst="rect">
            <a:avLst/>
          </a:prstGeom>
          <a:noFill/>
          <a:ln w="9525">
            <a:noFill/>
            <a:miter lim="800000"/>
            <a:headEnd/>
            <a:tailEnd/>
          </a:ln>
        </p:spPr>
        <p:txBody>
          <a:bodyPr lIns="0" rIns="0">
            <a:spAutoFit/>
          </a:bodyPr>
          <a:lstStyle/>
          <a:p>
            <a:pPr eaLnBrk="1" hangingPunct="1">
              <a:spcBef>
                <a:spcPct val="50000"/>
              </a:spcBef>
            </a:pPr>
            <a:r>
              <a:rPr lang="en-US" sz="2000" b="1">
                <a:solidFill>
                  <a:schemeClr val="bg2"/>
                </a:solidFill>
                <a:latin typeface="Arial" charset="0"/>
              </a:rPr>
              <a:t>- Cây leo, thân gỗ, dài, không phân nhánh, hình trụ.</a:t>
            </a:r>
            <a:br>
              <a:rPr lang="en-US" sz="2000" b="1">
                <a:solidFill>
                  <a:schemeClr val="bg2"/>
                </a:solidFill>
                <a:latin typeface="Arial" charset="0"/>
              </a:rPr>
            </a:br>
            <a:r>
              <a:rPr lang="en-US" sz="2000" b="1">
                <a:solidFill>
                  <a:schemeClr val="bg2"/>
                </a:solidFill>
                <a:latin typeface="Arial" charset="0"/>
              </a:rPr>
              <a:t>- Có loài thân dài đến hàng trăm mét.</a:t>
            </a:r>
          </a:p>
        </p:txBody>
      </p:sp>
      <p:sp>
        <p:nvSpPr>
          <p:cNvPr id="117818" name="Text Box 58"/>
          <p:cNvSpPr txBox="1">
            <a:spLocks noChangeArrowheads="1"/>
          </p:cNvSpPr>
          <p:nvPr/>
        </p:nvSpPr>
        <p:spPr bwMode="auto">
          <a:xfrm>
            <a:off x="5076825" y="4868863"/>
            <a:ext cx="3352800" cy="1016000"/>
          </a:xfrm>
          <a:prstGeom prst="rect">
            <a:avLst/>
          </a:prstGeom>
          <a:noFill/>
          <a:ln w="9525">
            <a:noFill/>
            <a:miter lim="800000"/>
            <a:headEnd/>
            <a:tailEnd/>
          </a:ln>
        </p:spPr>
        <p:txBody>
          <a:bodyPr lIns="0" rIns="0">
            <a:spAutoFit/>
          </a:bodyPr>
          <a:lstStyle/>
          <a:p>
            <a:pPr eaLnBrk="1" hangingPunct="1">
              <a:spcBef>
                <a:spcPct val="50000"/>
              </a:spcBef>
            </a:pPr>
            <a:r>
              <a:rPr lang="en-US" sz="2000" b="1">
                <a:solidFill>
                  <a:schemeClr val="bg2"/>
                </a:solidFill>
                <a:latin typeface="Arial" charset="0"/>
              </a:rPr>
              <a:t>- Đan lát, làm đồ  mĩ nghệ.</a:t>
            </a:r>
            <a:br>
              <a:rPr lang="en-US" sz="2000" b="1">
                <a:solidFill>
                  <a:schemeClr val="bg2"/>
                </a:solidFill>
                <a:latin typeface="Arial" charset="0"/>
              </a:rPr>
            </a:br>
            <a:r>
              <a:rPr lang="en-US" sz="2000" b="1">
                <a:solidFill>
                  <a:schemeClr val="bg2"/>
                </a:solidFill>
                <a:latin typeface="Arial" charset="0"/>
              </a:rPr>
              <a:t>- Làm dây buộc bè, làm bàn ghế…</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7815"/>
                                        </p:tgtEl>
                                        <p:attrNameLst>
                                          <p:attrName>style.visibility</p:attrName>
                                        </p:attrNameLst>
                                      </p:cBhvr>
                                      <p:to>
                                        <p:strVal val="visible"/>
                                      </p:to>
                                    </p:set>
                                    <p:animEffect transition="in" filter="diamond(in)">
                                      <p:cBhvr>
                                        <p:cTn id="7" dur="2000"/>
                                        <p:tgtEl>
                                          <p:spTgt spid="117815"/>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17811"/>
                                        </p:tgtEl>
                                        <p:attrNameLst>
                                          <p:attrName>style.visibility</p:attrName>
                                        </p:attrNameLst>
                                      </p:cBhvr>
                                      <p:to>
                                        <p:strVal val="visible"/>
                                      </p:to>
                                    </p:set>
                                    <p:anim calcmode="lin" valueType="num">
                                      <p:cBhvr>
                                        <p:cTn id="15" dur="500" fill="hold"/>
                                        <p:tgtEl>
                                          <p:spTgt spid="117811"/>
                                        </p:tgtEl>
                                        <p:attrNameLst>
                                          <p:attrName>ppt_w</p:attrName>
                                        </p:attrNameLst>
                                      </p:cBhvr>
                                      <p:tavLst>
                                        <p:tav tm="0">
                                          <p:val>
                                            <p:fltVal val="0"/>
                                          </p:val>
                                        </p:tav>
                                        <p:tav tm="100000">
                                          <p:val>
                                            <p:strVal val="#ppt_w"/>
                                          </p:val>
                                        </p:tav>
                                      </p:tavLst>
                                    </p:anim>
                                    <p:anim calcmode="lin" valueType="num">
                                      <p:cBhvr>
                                        <p:cTn id="16" dur="500" fill="hold"/>
                                        <p:tgtEl>
                                          <p:spTgt spid="117811"/>
                                        </p:tgtEl>
                                        <p:attrNameLst>
                                          <p:attrName>ppt_h</p:attrName>
                                        </p:attrNameLst>
                                      </p:cBhvr>
                                      <p:tavLst>
                                        <p:tav tm="0">
                                          <p:val>
                                            <p:fltVal val="0"/>
                                          </p:val>
                                        </p:tav>
                                        <p:tav tm="100000">
                                          <p:val>
                                            <p:strVal val="#ppt_h"/>
                                          </p:val>
                                        </p:tav>
                                      </p:tavLst>
                                    </p:anim>
                                    <p:animEffect transition="in" filter="fade">
                                      <p:cBhvr>
                                        <p:cTn id="17" dur="500"/>
                                        <p:tgtEl>
                                          <p:spTgt spid="1178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17817"/>
                                        </p:tgtEl>
                                        <p:attrNameLst>
                                          <p:attrName>style.visibility</p:attrName>
                                        </p:attrNameLst>
                                      </p:cBhvr>
                                      <p:to>
                                        <p:strVal val="visible"/>
                                      </p:to>
                                    </p:set>
                                    <p:anim calcmode="lin" valueType="num">
                                      <p:cBhvr>
                                        <p:cTn id="22" dur="500" fill="hold"/>
                                        <p:tgtEl>
                                          <p:spTgt spid="117817"/>
                                        </p:tgtEl>
                                        <p:attrNameLst>
                                          <p:attrName>ppt_w</p:attrName>
                                        </p:attrNameLst>
                                      </p:cBhvr>
                                      <p:tavLst>
                                        <p:tav tm="0">
                                          <p:val>
                                            <p:fltVal val="0"/>
                                          </p:val>
                                        </p:tav>
                                        <p:tav tm="100000">
                                          <p:val>
                                            <p:strVal val="#ppt_w"/>
                                          </p:val>
                                        </p:tav>
                                      </p:tavLst>
                                    </p:anim>
                                    <p:anim calcmode="lin" valueType="num">
                                      <p:cBhvr>
                                        <p:cTn id="23" dur="500" fill="hold"/>
                                        <p:tgtEl>
                                          <p:spTgt spid="117817"/>
                                        </p:tgtEl>
                                        <p:attrNameLst>
                                          <p:attrName>ppt_h</p:attrName>
                                        </p:attrNameLst>
                                      </p:cBhvr>
                                      <p:tavLst>
                                        <p:tav tm="0">
                                          <p:val>
                                            <p:fltVal val="0"/>
                                          </p:val>
                                        </p:tav>
                                        <p:tav tm="100000">
                                          <p:val>
                                            <p:strVal val="#ppt_h"/>
                                          </p:val>
                                        </p:tav>
                                      </p:tavLst>
                                    </p:anim>
                                    <p:animEffect transition="in" filter="fade">
                                      <p:cBhvr>
                                        <p:cTn id="24" dur="500"/>
                                        <p:tgtEl>
                                          <p:spTgt spid="1178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17812"/>
                                        </p:tgtEl>
                                        <p:attrNameLst>
                                          <p:attrName>style.visibility</p:attrName>
                                        </p:attrNameLst>
                                      </p:cBhvr>
                                      <p:to>
                                        <p:strVal val="visible"/>
                                      </p:to>
                                    </p:set>
                                    <p:anim calcmode="lin" valueType="num">
                                      <p:cBhvr>
                                        <p:cTn id="29" dur="500" fill="hold"/>
                                        <p:tgtEl>
                                          <p:spTgt spid="117812"/>
                                        </p:tgtEl>
                                        <p:attrNameLst>
                                          <p:attrName>ppt_w</p:attrName>
                                        </p:attrNameLst>
                                      </p:cBhvr>
                                      <p:tavLst>
                                        <p:tav tm="0">
                                          <p:val>
                                            <p:fltVal val="0"/>
                                          </p:val>
                                        </p:tav>
                                        <p:tav tm="100000">
                                          <p:val>
                                            <p:strVal val="#ppt_w"/>
                                          </p:val>
                                        </p:tav>
                                      </p:tavLst>
                                    </p:anim>
                                    <p:anim calcmode="lin" valueType="num">
                                      <p:cBhvr>
                                        <p:cTn id="30" dur="500" fill="hold"/>
                                        <p:tgtEl>
                                          <p:spTgt spid="117812"/>
                                        </p:tgtEl>
                                        <p:attrNameLst>
                                          <p:attrName>ppt_h</p:attrName>
                                        </p:attrNameLst>
                                      </p:cBhvr>
                                      <p:tavLst>
                                        <p:tav tm="0">
                                          <p:val>
                                            <p:fltVal val="0"/>
                                          </p:val>
                                        </p:tav>
                                        <p:tav tm="100000">
                                          <p:val>
                                            <p:strVal val="#ppt_h"/>
                                          </p:val>
                                        </p:tav>
                                      </p:tavLst>
                                    </p:anim>
                                    <p:animEffect transition="in" filter="fade">
                                      <p:cBhvr>
                                        <p:cTn id="31" dur="500"/>
                                        <p:tgtEl>
                                          <p:spTgt spid="11781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17818"/>
                                        </p:tgtEl>
                                        <p:attrNameLst>
                                          <p:attrName>style.visibility</p:attrName>
                                        </p:attrNameLst>
                                      </p:cBhvr>
                                      <p:to>
                                        <p:strVal val="visible"/>
                                      </p:to>
                                    </p:set>
                                    <p:anim calcmode="lin" valueType="num">
                                      <p:cBhvr>
                                        <p:cTn id="36" dur="500" fill="hold"/>
                                        <p:tgtEl>
                                          <p:spTgt spid="117818"/>
                                        </p:tgtEl>
                                        <p:attrNameLst>
                                          <p:attrName>ppt_w</p:attrName>
                                        </p:attrNameLst>
                                      </p:cBhvr>
                                      <p:tavLst>
                                        <p:tav tm="0">
                                          <p:val>
                                            <p:fltVal val="0"/>
                                          </p:val>
                                        </p:tav>
                                        <p:tav tm="100000">
                                          <p:val>
                                            <p:strVal val="#ppt_w"/>
                                          </p:val>
                                        </p:tav>
                                      </p:tavLst>
                                    </p:anim>
                                    <p:anim calcmode="lin" valueType="num">
                                      <p:cBhvr>
                                        <p:cTn id="37" dur="500" fill="hold"/>
                                        <p:tgtEl>
                                          <p:spTgt spid="117818"/>
                                        </p:tgtEl>
                                        <p:attrNameLst>
                                          <p:attrName>ppt_h</p:attrName>
                                        </p:attrNameLst>
                                      </p:cBhvr>
                                      <p:tavLst>
                                        <p:tav tm="0">
                                          <p:val>
                                            <p:fltVal val="0"/>
                                          </p:val>
                                        </p:tav>
                                        <p:tav tm="100000">
                                          <p:val>
                                            <p:strVal val="#ppt_h"/>
                                          </p:val>
                                        </p:tav>
                                      </p:tavLst>
                                    </p:anim>
                                    <p:animEffect transition="in" filter="fade">
                                      <p:cBhvr>
                                        <p:cTn id="38" dur="500"/>
                                        <p:tgtEl>
                                          <p:spTgt spid="117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11" grpId="0"/>
      <p:bldP spid="117812" grpId="0"/>
      <p:bldP spid="117817" grpId="0"/>
      <p:bldP spid="1178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28600" y="22860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120837" name="Text Box 5"/>
          <p:cNvSpPr txBox="1">
            <a:spLocks noChangeArrowheads="1"/>
          </p:cNvSpPr>
          <p:nvPr/>
        </p:nvSpPr>
        <p:spPr bwMode="auto">
          <a:xfrm>
            <a:off x="2195513" y="6207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
        <p:nvSpPr>
          <p:cNvPr id="9220" name="Text Box 6"/>
          <p:cNvSpPr txBox="1">
            <a:spLocks noChangeArrowheads="1"/>
          </p:cNvSpPr>
          <p:nvPr/>
        </p:nvSpPr>
        <p:spPr bwMode="auto">
          <a:xfrm>
            <a:off x="0" y="1341438"/>
            <a:ext cx="8153400" cy="519112"/>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1. </a:t>
            </a:r>
            <a:r>
              <a:rPr lang="en-US" sz="2800" b="1" u="sng">
                <a:solidFill>
                  <a:srgbClr val="FF3300"/>
                </a:solidFill>
                <a:latin typeface="Arial" charset="0"/>
              </a:rPr>
              <a:t>Đặc điểm và công dụng của tre, mây, song</a:t>
            </a:r>
            <a:r>
              <a:rPr lang="en-US" sz="2800" b="1">
                <a:solidFill>
                  <a:srgbClr val="FF3300"/>
                </a:solidFill>
                <a:latin typeface="Arial" charset="0"/>
              </a:rPr>
              <a:t>:     </a:t>
            </a:r>
            <a:r>
              <a:rPr lang="en-US" sz="2800" b="1">
                <a:solidFill>
                  <a:srgbClr val="000066"/>
                </a:solidFill>
                <a:latin typeface="Arial" charset="0"/>
              </a:rPr>
              <a:t>          </a:t>
            </a:r>
          </a:p>
        </p:txBody>
      </p:sp>
      <p:pic>
        <p:nvPicPr>
          <p:cNvPr id="120839" name="Picture 7"/>
          <p:cNvPicPr>
            <a:picLocks noChangeAspect="1" noChangeArrowheads="1"/>
          </p:cNvPicPr>
          <p:nvPr/>
        </p:nvPicPr>
        <p:blipFill>
          <a:blip r:embed="rId2"/>
          <a:srcRect/>
          <a:stretch>
            <a:fillRect/>
          </a:stretch>
        </p:blipFill>
        <p:spPr bwMode="auto">
          <a:xfrm>
            <a:off x="1524000" y="2133600"/>
            <a:ext cx="6096000" cy="4733925"/>
          </a:xfrm>
          <a:prstGeom prst="rect">
            <a:avLst/>
          </a:prstGeom>
          <a:noFill/>
          <a:ln w="9525">
            <a:noFill/>
            <a:miter lim="800000"/>
            <a:headEnd/>
            <a:tailEnd/>
          </a:ln>
        </p:spPr>
      </p:pic>
      <p:grpSp>
        <p:nvGrpSpPr>
          <p:cNvPr id="2" name="Group 8"/>
          <p:cNvGrpSpPr>
            <a:grpSpLocks/>
          </p:cNvGrpSpPr>
          <p:nvPr/>
        </p:nvGrpSpPr>
        <p:grpSpPr bwMode="auto">
          <a:xfrm>
            <a:off x="0" y="2743200"/>
            <a:ext cx="9144000" cy="3276600"/>
            <a:chOff x="0" y="1728"/>
            <a:chExt cx="5760" cy="2064"/>
          </a:xfrm>
        </p:grpSpPr>
        <p:pic>
          <p:nvPicPr>
            <p:cNvPr id="9224" name="Picture 9" descr="small_17934"/>
            <p:cNvPicPr>
              <a:picLocks noChangeAspect="1" noChangeArrowheads="1"/>
            </p:cNvPicPr>
            <p:nvPr/>
          </p:nvPicPr>
          <p:blipFill>
            <a:blip r:embed="rId3"/>
            <a:srcRect/>
            <a:stretch>
              <a:fillRect/>
            </a:stretch>
          </p:blipFill>
          <p:spPr bwMode="auto">
            <a:xfrm>
              <a:off x="2544" y="1728"/>
              <a:ext cx="3216" cy="2064"/>
            </a:xfrm>
            <a:prstGeom prst="rect">
              <a:avLst/>
            </a:prstGeom>
            <a:noFill/>
            <a:ln w="9525">
              <a:noFill/>
              <a:miter lim="800000"/>
              <a:headEnd/>
              <a:tailEnd/>
            </a:ln>
          </p:spPr>
        </p:pic>
        <p:pic>
          <p:nvPicPr>
            <p:cNvPr id="9225" name="Picture 10" descr="CAGV0Y47"/>
            <p:cNvPicPr>
              <a:picLocks noChangeAspect="1" noChangeArrowheads="1"/>
            </p:cNvPicPr>
            <p:nvPr/>
          </p:nvPicPr>
          <p:blipFill>
            <a:blip r:embed="rId4"/>
            <a:srcRect/>
            <a:stretch>
              <a:fillRect/>
            </a:stretch>
          </p:blipFill>
          <p:spPr bwMode="auto">
            <a:xfrm>
              <a:off x="0" y="1734"/>
              <a:ext cx="2448" cy="2058"/>
            </a:xfrm>
            <a:prstGeom prst="rect">
              <a:avLst/>
            </a:prstGeom>
            <a:noFill/>
            <a:ln w="9525">
              <a:noFill/>
              <a:miter lim="800000"/>
              <a:headEnd/>
              <a:tailEnd/>
            </a:ln>
          </p:spPr>
        </p:pic>
      </p:grpSp>
      <p:pic>
        <p:nvPicPr>
          <p:cNvPr id="120843" name="Picture 11" descr="tau bang tre"/>
          <p:cNvPicPr>
            <a:picLocks noChangeAspect="1" noChangeArrowheads="1"/>
          </p:cNvPicPr>
          <p:nvPr>
            <p:ph type="body" idx="1"/>
          </p:nvPr>
        </p:nvPicPr>
        <p:blipFill>
          <a:blip r:embed="rId5"/>
          <a:srcRect/>
          <a:stretch>
            <a:fillRect/>
          </a:stretch>
        </p:blipFill>
        <p:spPr>
          <a:xfrm>
            <a:off x="2124075" y="2565400"/>
            <a:ext cx="4608513" cy="34512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20839"/>
                                        </p:tgtEl>
                                        <p:attrNameLst>
                                          <p:attrName>style.visibility</p:attrName>
                                        </p:attrNameLst>
                                      </p:cBhvr>
                                      <p:to>
                                        <p:strVal val="visible"/>
                                      </p:to>
                                    </p:set>
                                    <p:animEffect transition="in" filter="circle(out)">
                                      <p:cBhvr>
                                        <p:cTn id="7" dur="500"/>
                                        <p:tgtEl>
                                          <p:spTgt spid="1208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120839"/>
                                        </p:tgtEl>
                                      </p:cBhvr>
                                    </p:animEffect>
                                    <p:set>
                                      <p:cBhvr>
                                        <p:cTn id="12" dur="1" fill="hold">
                                          <p:stCondLst>
                                            <p:cond delay="499"/>
                                          </p:stCondLst>
                                        </p:cTn>
                                        <p:tgtEl>
                                          <p:spTgt spid="12083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nodeType="clickEffect">
                                  <p:stCondLst>
                                    <p:cond delay="0"/>
                                  </p:stCondLst>
                                  <p:childTnLst>
                                    <p:anim calcmode="lin" valueType="num">
                                      <p:cBhvr additive="base">
                                        <p:cTn id="21" dur="500"/>
                                        <p:tgtEl>
                                          <p:spTgt spid="2"/>
                                        </p:tgtEl>
                                        <p:attrNameLst>
                                          <p:attrName>ppt_x</p:attrName>
                                        </p:attrNameLst>
                                      </p:cBhvr>
                                      <p:tavLst>
                                        <p:tav tm="0">
                                          <p:val>
                                            <p:strVal val="ppt_x"/>
                                          </p:val>
                                        </p:tav>
                                        <p:tav tm="100000">
                                          <p:val>
                                            <p:strVal val="ppt_x"/>
                                          </p:val>
                                        </p:tav>
                                      </p:tavLst>
                                    </p:anim>
                                    <p:anim calcmode="lin" valueType="num">
                                      <p:cBhvr additive="base">
                                        <p:cTn id="22" dur="500"/>
                                        <p:tgtEl>
                                          <p:spTgt spid="2"/>
                                        </p:tgtEl>
                                        <p:attrNameLst>
                                          <p:attrName>ppt_y</p:attrName>
                                        </p:attrNameLst>
                                      </p:cBhvr>
                                      <p:tavLst>
                                        <p:tav tm="0">
                                          <p:val>
                                            <p:strVal val="ppt_y"/>
                                          </p:val>
                                        </p:tav>
                                        <p:tav tm="100000">
                                          <p:val>
                                            <p:strVal val="1+ppt_h/2"/>
                                          </p:val>
                                        </p:tav>
                                      </p:tavLst>
                                    </p:anim>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120843"/>
                                        </p:tgtEl>
                                        <p:attrNameLst>
                                          <p:attrName>style.visibility</p:attrName>
                                        </p:attrNameLst>
                                      </p:cBhvr>
                                      <p:to>
                                        <p:strVal val="visible"/>
                                      </p:to>
                                    </p:set>
                                    <p:animEffect transition="in" filter="slide(fromBottom)">
                                      <p:cBhvr>
                                        <p:cTn id="28" dur="500"/>
                                        <p:tgtEl>
                                          <p:spTgt spid="1208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nodeType="clickEffect">
                                  <p:stCondLst>
                                    <p:cond delay="0"/>
                                  </p:stCondLst>
                                  <p:childTnLst>
                                    <p:anim calcmode="lin" valueType="num">
                                      <p:cBhvr additive="base">
                                        <p:cTn id="32" dur="500"/>
                                        <p:tgtEl>
                                          <p:spTgt spid="120843"/>
                                        </p:tgtEl>
                                        <p:attrNameLst>
                                          <p:attrName>ppt_x</p:attrName>
                                        </p:attrNameLst>
                                      </p:cBhvr>
                                      <p:tavLst>
                                        <p:tav tm="0">
                                          <p:val>
                                            <p:strVal val="ppt_x"/>
                                          </p:val>
                                        </p:tav>
                                        <p:tav tm="100000">
                                          <p:val>
                                            <p:strVal val="ppt_x"/>
                                          </p:val>
                                        </p:tav>
                                      </p:tavLst>
                                    </p:anim>
                                    <p:anim calcmode="lin" valueType="num">
                                      <p:cBhvr additive="base">
                                        <p:cTn id="33" dur="500"/>
                                        <p:tgtEl>
                                          <p:spTgt spid="120843"/>
                                        </p:tgtEl>
                                        <p:attrNameLst>
                                          <p:attrName>ppt_y</p:attrName>
                                        </p:attrNameLst>
                                      </p:cBhvr>
                                      <p:tavLst>
                                        <p:tav tm="0">
                                          <p:val>
                                            <p:strVal val="ppt_y"/>
                                          </p:val>
                                        </p:tav>
                                        <p:tav tm="100000">
                                          <p:val>
                                            <p:strVal val="1+ppt_h/2"/>
                                          </p:val>
                                        </p:tav>
                                      </p:tavLst>
                                    </p:anim>
                                    <p:set>
                                      <p:cBhvr>
                                        <p:cTn id="34" dur="1" fill="hold">
                                          <p:stCondLst>
                                            <p:cond delay="499"/>
                                          </p:stCondLst>
                                        </p:cTn>
                                        <p:tgtEl>
                                          <p:spTgt spid="1208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228600" y="228600"/>
            <a:ext cx="8458200" cy="708025"/>
          </a:xfrm>
          <a:prstGeom prst="rect">
            <a:avLst/>
          </a:prstGeom>
          <a:noFill/>
          <a:ln w="9525">
            <a:noFill/>
            <a:miter lim="800000"/>
            <a:headEnd/>
            <a:tailEnd/>
          </a:ln>
        </p:spPr>
        <p:txBody>
          <a:bodyPr>
            <a:spAutoFit/>
          </a:bodyPr>
          <a:lstStyle/>
          <a:p>
            <a:r>
              <a:rPr lang="en-US" sz="2400" u="sng">
                <a:solidFill>
                  <a:srgbClr val="FF0066"/>
                </a:solidFill>
                <a:latin typeface="Arial" charset="0"/>
              </a:rPr>
              <a:t>Khoa học:                                     </a:t>
            </a:r>
          </a:p>
          <a:p>
            <a:endParaRPr lang="en-US" sz="1600">
              <a:solidFill>
                <a:srgbClr val="FF0066"/>
              </a:solidFill>
              <a:latin typeface="Arial" charset="0"/>
            </a:endParaRPr>
          </a:p>
        </p:txBody>
      </p:sp>
      <p:sp>
        <p:nvSpPr>
          <p:cNvPr id="124933" name="Text Box 5"/>
          <p:cNvSpPr txBox="1">
            <a:spLocks noChangeArrowheads="1"/>
          </p:cNvSpPr>
          <p:nvPr/>
        </p:nvSpPr>
        <p:spPr bwMode="auto">
          <a:xfrm>
            <a:off x="2195513" y="620713"/>
            <a:ext cx="6480175" cy="523875"/>
          </a:xfrm>
          <a:prstGeom prst="rect">
            <a:avLst/>
          </a:prstGeom>
          <a:noFill/>
          <a:ln w="9525">
            <a:noFill/>
            <a:miter lim="800000"/>
            <a:headEnd/>
            <a:tailEnd/>
          </a:ln>
          <a:effectLst/>
        </p:spPr>
        <p:txBody>
          <a:bodyPr>
            <a:spAutoFit/>
          </a:bodyPr>
          <a:lstStyle/>
          <a:p>
            <a:pPr eaLnBrk="1" hangingPunct="1">
              <a:spcBef>
                <a:spcPct val="50000"/>
              </a:spcBef>
              <a:defRPr/>
            </a:pPr>
            <a:r>
              <a:rPr lang="en-US" sz="2800" b="1">
                <a:solidFill>
                  <a:srgbClr val="FFFF00"/>
                </a:solidFill>
                <a:effectLst>
                  <a:outerShdw blurRad="38100" dist="38100" dir="2700000" algn="tl">
                    <a:srgbClr val="000000"/>
                  </a:outerShdw>
                </a:effectLst>
                <a:latin typeface="Arial"/>
              </a:rPr>
              <a:t>Bài 22: Tre, mây, song   </a:t>
            </a:r>
          </a:p>
        </p:txBody>
      </p:sp>
      <p:sp>
        <p:nvSpPr>
          <p:cNvPr id="10244" name="Text Box 6"/>
          <p:cNvSpPr txBox="1">
            <a:spLocks noChangeArrowheads="1"/>
          </p:cNvSpPr>
          <p:nvPr/>
        </p:nvSpPr>
        <p:spPr bwMode="auto">
          <a:xfrm>
            <a:off x="0" y="1341438"/>
            <a:ext cx="8153400" cy="461962"/>
          </a:xfrm>
          <a:prstGeom prst="rect">
            <a:avLst/>
          </a:prstGeom>
          <a:noFill/>
          <a:ln w="9525">
            <a:noFill/>
            <a:miter lim="800000"/>
            <a:headEnd/>
            <a:tailEnd/>
          </a:ln>
        </p:spPr>
        <p:txBody>
          <a:bodyPr>
            <a:spAutoFit/>
          </a:bodyPr>
          <a:lstStyle/>
          <a:p>
            <a:pPr eaLnBrk="1" hangingPunct="1">
              <a:spcBef>
                <a:spcPct val="50000"/>
              </a:spcBef>
            </a:pPr>
            <a:r>
              <a:rPr lang="en-US" sz="2400" b="1">
                <a:solidFill>
                  <a:srgbClr val="FF3300"/>
                </a:solidFill>
                <a:latin typeface="Arial" charset="0"/>
              </a:rPr>
              <a:t>1. </a:t>
            </a:r>
            <a:r>
              <a:rPr lang="en-US" sz="2400" b="1" u="sng">
                <a:solidFill>
                  <a:srgbClr val="FF3300"/>
                </a:solidFill>
                <a:latin typeface="Arial" charset="0"/>
              </a:rPr>
              <a:t>Đặc điểm và công dụng của tre, mây, song</a:t>
            </a:r>
            <a:r>
              <a:rPr lang="en-US" sz="2400" b="1">
                <a:solidFill>
                  <a:srgbClr val="FF3300"/>
                </a:solidFill>
                <a:latin typeface="Arial" charset="0"/>
              </a:rPr>
              <a:t>:     </a:t>
            </a:r>
            <a:r>
              <a:rPr lang="en-US" sz="2400" b="1">
                <a:solidFill>
                  <a:srgbClr val="000066"/>
                </a:solidFill>
                <a:latin typeface="Arial" charset="0"/>
              </a:rPr>
              <a:t>          </a:t>
            </a:r>
          </a:p>
        </p:txBody>
      </p:sp>
      <p:sp>
        <p:nvSpPr>
          <p:cNvPr id="124935" name="Text Box 7"/>
          <p:cNvSpPr txBox="1">
            <a:spLocks noChangeArrowheads="1"/>
          </p:cNvSpPr>
          <p:nvPr/>
        </p:nvSpPr>
        <p:spPr bwMode="auto">
          <a:xfrm>
            <a:off x="323850" y="2349500"/>
            <a:ext cx="8820150" cy="461963"/>
          </a:xfrm>
          <a:prstGeom prst="rect">
            <a:avLst/>
          </a:prstGeom>
          <a:noFill/>
          <a:ln w="9525">
            <a:noFill/>
            <a:miter lim="800000"/>
            <a:headEnd/>
            <a:tailEnd/>
          </a:ln>
        </p:spPr>
        <p:txBody>
          <a:bodyPr>
            <a:spAutoFit/>
          </a:bodyPr>
          <a:lstStyle/>
          <a:p>
            <a:pPr eaLnBrk="1" hangingPunct="1">
              <a:spcBef>
                <a:spcPct val="50000"/>
              </a:spcBef>
            </a:pPr>
            <a:r>
              <a:rPr lang="en-US" sz="2400" i="1">
                <a:solidFill>
                  <a:srgbClr val="FFFF99"/>
                </a:solidFill>
                <a:latin typeface="Arial" charset="0"/>
              </a:rPr>
              <a:t>? Theo em, cây tre, mây, song có đặc điểm gì chung?</a:t>
            </a:r>
          </a:p>
        </p:txBody>
      </p:sp>
      <p:sp>
        <p:nvSpPr>
          <p:cNvPr id="124936" name="Text Box 8"/>
          <p:cNvSpPr txBox="1">
            <a:spLocks noChangeArrowheads="1"/>
          </p:cNvSpPr>
          <p:nvPr/>
        </p:nvSpPr>
        <p:spPr bwMode="auto">
          <a:xfrm>
            <a:off x="250825" y="3213100"/>
            <a:ext cx="8893175" cy="1200150"/>
          </a:xfrm>
          <a:prstGeom prst="rect">
            <a:avLst/>
          </a:prstGeom>
          <a:noFill/>
          <a:ln w="9525">
            <a:noFill/>
            <a:miter lim="800000"/>
            <a:headEnd/>
            <a:tailEnd/>
          </a:ln>
        </p:spPr>
        <p:txBody>
          <a:bodyPr>
            <a:spAutoFit/>
          </a:bodyPr>
          <a:lstStyle/>
          <a:p>
            <a:pPr algn="just" eaLnBrk="1" hangingPunct="1">
              <a:spcBef>
                <a:spcPct val="50000"/>
              </a:spcBef>
            </a:pPr>
            <a:r>
              <a:rPr lang="en-US" sz="2400" b="1" i="1">
                <a:solidFill>
                  <a:srgbClr val="FFFF00"/>
                </a:solidFill>
                <a:latin typeface="Arial" charset="0"/>
              </a:rPr>
              <a:t>	Tre, mây, song có đặc điểm chung là mọc thành từng bụi, có đốt, lá nhỏ, được dùng làm nhiều vật dụng trong gia đình.   </a:t>
            </a:r>
            <a:r>
              <a:rPr lang="en-US" sz="2400" b="1">
                <a:solidFill>
                  <a:srgbClr val="FF3300"/>
                </a:solidFill>
                <a:latin typeface="Arial" charset="0"/>
              </a:rPr>
              <a:t>  </a:t>
            </a:r>
            <a:r>
              <a:rPr lang="en-US" sz="2400" b="1">
                <a:solidFill>
                  <a:srgbClr val="000066"/>
                </a:solidFill>
                <a:latin typeface="Arial" charset="0"/>
              </a:rPr>
              <a:t>          </a:t>
            </a:r>
          </a:p>
        </p:txBody>
      </p:sp>
      <p:sp>
        <p:nvSpPr>
          <p:cNvPr id="124938" name="Text Box 10"/>
          <p:cNvSpPr txBox="1">
            <a:spLocks noChangeArrowheads="1"/>
          </p:cNvSpPr>
          <p:nvPr/>
        </p:nvSpPr>
        <p:spPr bwMode="auto">
          <a:xfrm>
            <a:off x="323850" y="2924175"/>
            <a:ext cx="8497888" cy="830263"/>
          </a:xfrm>
          <a:prstGeom prst="rect">
            <a:avLst/>
          </a:prstGeom>
          <a:noFill/>
          <a:ln w="9525">
            <a:noFill/>
            <a:miter lim="800000"/>
            <a:headEnd/>
            <a:tailEnd/>
          </a:ln>
        </p:spPr>
        <p:txBody>
          <a:bodyPr>
            <a:spAutoFit/>
          </a:bodyPr>
          <a:lstStyle/>
          <a:p>
            <a:pPr algn="just" eaLnBrk="1" hangingPunct="1">
              <a:spcBef>
                <a:spcPct val="50000"/>
              </a:spcBef>
            </a:pPr>
            <a:r>
              <a:rPr lang="en-US" sz="2400" i="1">
                <a:solidFill>
                  <a:srgbClr val="FFFF99"/>
                </a:solidFill>
                <a:latin typeface="Arial" charset="0"/>
              </a:rPr>
              <a:t>? Ngoài những ứng dụng chúng ta đã nêu trên, tre, mây , song còn được dùng vào những việc gì khác?</a:t>
            </a:r>
            <a:r>
              <a:rPr lang="en-US" sz="2400" b="1">
                <a:solidFill>
                  <a:srgbClr val="FF3300"/>
                </a:solidFill>
                <a:latin typeface="Arial" charset="0"/>
              </a:rPr>
              <a:t>     </a:t>
            </a:r>
            <a:r>
              <a:rPr lang="en-US" sz="2400" b="1">
                <a:solidFill>
                  <a:srgbClr val="000066"/>
                </a:solidFill>
                <a:latin typeface="Arial" charset="0"/>
              </a:rPr>
              <a:t>          </a:t>
            </a:r>
          </a:p>
        </p:txBody>
      </p:sp>
      <p:sp>
        <p:nvSpPr>
          <p:cNvPr id="124939" name="Text Box 11"/>
          <p:cNvSpPr txBox="1">
            <a:spLocks noChangeArrowheads="1"/>
          </p:cNvSpPr>
          <p:nvPr/>
        </p:nvSpPr>
        <p:spPr bwMode="auto">
          <a:xfrm>
            <a:off x="209550" y="4121150"/>
            <a:ext cx="8748713" cy="1200150"/>
          </a:xfrm>
          <a:prstGeom prst="rect">
            <a:avLst/>
          </a:prstGeom>
          <a:noFill/>
          <a:ln w="9525">
            <a:noFill/>
            <a:miter lim="800000"/>
            <a:headEnd/>
            <a:tailEnd/>
          </a:ln>
        </p:spPr>
        <p:txBody>
          <a:bodyPr>
            <a:spAutoFit/>
          </a:bodyPr>
          <a:lstStyle/>
          <a:p>
            <a:pPr algn="just" eaLnBrk="1" hangingPunct="1">
              <a:spcBef>
                <a:spcPct val="50000"/>
              </a:spcBef>
            </a:pPr>
            <a:r>
              <a:rPr lang="en-US" sz="2400" b="1" i="1">
                <a:solidFill>
                  <a:srgbClr val="FFFF00"/>
                </a:solidFill>
                <a:latin typeface="Arial" charset="0"/>
              </a:rPr>
              <a:t>	Tre trồng thành bụi lớn ở chân đê để chống xói mòn, tre làm cọc đóng móng nhà, tre làm cung tên để giết giặc..., tre, mây, song còn làm cảnh để trang trí.</a:t>
            </a:r>
            <a:r>
              <a:rPr lang="en-US" sz="2400" b="1">
                <a:solidFill>
                  <a:srgbClr val="FF3300"/>
                </a:solidFill>
                <a:latin typeface="Arial" charset="0"/>
              </a:rPr>
              <a:t>    </a:t>
            </a:r>
            <a:r>
              <a:rPr lang="en-US" sz="2400" b="1">
                <a:solidFill>
                  <a:srgbClr val="000066"/>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anim to="" calcmode="lin" valueType="num">
                                      <p:cBhvr>
                                        <p:cTn id="7" dur="1" fill="hold"/>
                                        <p:tgtEl>
                                          <p:spTgt spid="124935"/>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4936"/>
                                        </p:tgtEl>
                                        <p:attrNameLst>
                                          <p:attrName>style.visibility</p:attrName>
                                        </p:attrNameLst>
                                      </p:cBhvr>
                                      <p:to>
                                        <p:strVal val="visible"/>
                                      </p:to>
                                    </p:set>
                                    <p:animEffect transition="in" filter="diamond(in)">
                                      <p:cBhvr>
                                        <p:cTn id="12" dur="2000"/>
                                        <p:tgtEl>
                                          <p:spTgt spid="1249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2000"/>
                                        <p:tgtEl>
                                          <p:spTgt spid="124935"/>
                                        </p:tgtEl>
                                      </p:cBhvr>
                                    </p:animEffect>
                                    <p:set>
                                      <p:cBhvr>
                                        <p:cTn id="17" dur="1" fill="hold">
                                          <p:stCondLst>
                                            <p:cond delay="1999"/>
                                          </p:stCondLst>
                                        </p:cTn>
                                        <p:tgtEl>
                                          <p:spTgt spid="124935"/>
                                        </p:tgtEl>
                                        <p:attrNameLst>
                                          <p:attrName>style.visibility</p:attrName>
                                        </p:attrNameLst>
                                      </p:cBhvr>
                                      <p:to>
                                        <p:strVal val="hidden"/>
                                      </p:to>
                                    </p:set>
                                  </p:childTnLst>
                                </p:cTn>
                              </p:par>
                              <p:par>
                                <p:cTn id="18" presetID="8" presetClass="exit" presetSubtype="16" fill="hold" grpId="1" nodeType="withEffect">
                                  <p:stCondLst>
                                    <p:cond delay="0"/>
                                  </p:stCondLst>
                                  <p:childTnLst>
                                    <p:animEffect transition="out" filter="diamond(in)">
                                      <p:cBhvr>
                                        <p:cTn id="19" dur="2000"/>
                                        <p:tgtEl>
                                          <p:spTgt spid="124936"/>
                                        </p:tgtEl>
                                      </p:cBhvr>
                                    </p:animEffect>
                                    <p:set>
                                      <p:cBhvr>
                                        <p:cTn id="20" dur="1" fill="hold">
                                          <p:stCondLst>
                                            <p:cond delay="1999"/>
                                          </p:stCondLst>
                                        </p:cTn>
                                        <p:tgtEl>
                                          <p:spTgt spid="12493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24938"/>
                                        </p:tgtEl>
                                        <p:attrNameLst>
                                          <p:attrName>style.visibility</p:attrName>
                                        </p:attrNameLst>
                                      </p:cBhvr>
                                      <p:to>
                                        <p:strVal val="visible"/>
                                      </p:to>
                                    </p:set>
                                    <p:anim to="" calcmode="lin" valueType="num">
                                      <p:cBhvr>
                                        <p:cTn id="25" dur="1" fill="hold"/>
                                        <p:tgtEl>
                                          <p:spTgt spid="124938"/>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24939"/>
                                        </p:tgtEl>
                                        <p:attrNameLst>
                                          <p:attrName>style.visibility</p:attrName>
                                        </p:attrNameLst>
                                      </p:cBhvr>
                                      <p:to>
                                        <p:strVal val="visible"/>
                                      </p:to>
                                    </p:set>
                                    <p:anim to="" calcmode="lin" valueType="num">
                                      <p:cBhvr>
                                        <p:cTn id="30" dur="1" fill="hold"/>
                                        <p:tgtEl>
                                          <p:spTgt spid="12493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5" grpId="0"/>
      <p:bldP spid="124935" grpId="1"/>
      <p:bldP spid="124936" grpId="0"/>
      <p:bldP spid="124936" grpId="1"/>
      <p:bldP spid="124938" grpId="0"/>
      <p:bldP spid="1249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28600" y="228600"/>
            <a:ext cx="8458200" cy="800100"/>
          </a:xfrm>
          <a:prstGeom prst="rect">
            <a:avLst/>
          </a:prstGeom>
          <a:noFill/>
          <a:ln w="9525">
            <a:noFill/>
            <a:miter lim="800000"/>
            <a:headEnd/>
            <a:tailEnd/>
          </a:ln>
        </p:spPr>
        <p:txBody>
          <a:bodyPr>
            <a:spAutoFit/>
          </a:bodyPr>
          <a:lstStyle/>
          <a:p>
            <a:r>
              <a:rPr lang="en-US" sz="2800" u="sng">
                <a:solidFill>
                  <a:srgbClr val="FF0066"/>
                </a:solidFill>
                <a:latin typeface="Arial" charset="0"/>
              </a:rPr>
              <a:t>Khoa học:                                     </a:t>
            </a:r>
          </a:p>
          <a:p>
            <a:endParaRPr lang="en-US">
              <a:solidFill>
                <a:srgbClr val="FF0066"/>
              </a:solidFill>
              <a:latin typeface="Arial" charset="0"/>
            </a:endParaRPr>
          </a:p>
        </p:txBody>
      </p:sp>
      <p:sp>
        <p:nvSpPr>
          <p:cNvPr id="119813" name="Text Box 5"/>
          <p:cNvSpPr txBox="1">
            <a:spLocks noChangeArrowheads="1"/>
          </p:cNvSpPr>
          <p:nvPr/>
        </p:nvSpPr>
        <p:spPr bwMode="auto">
          <a:xfrm>
            <a:off x="2195513" y="620713"/>
            <a:ext cx="6480175" cy="579437"/>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FFFF00"/>
                </a:solidFill>
                <a:effectLst>
                  <a:outerShdw blurRad="38100" dist="38100" dir="2700000" algn="tl">
                    <a:srgbClr val="000000"/>
                  </a:outerShdw>
                </a:effectLst>
                <a:latin typeface="Arial"/>
              </a:rPr>
              <a:t>Bài 22: Tre, mây, song   </a:t>
            </a:r>
          </a:p>
        </p:txBody>
      </p:sp>
      <p:sp>
        <p:nvSpPr>
          <p:cNvPr id="119816" name="Text Box 8"/>
          <p:cNvSpPr txBox="1">
            <a:spLocks noChangeArrowheads="1"/>
          </p:cNvSpPr>
          <p:nvPr/>
        </p:nvSpPr>
        <p:spPr bwMode="auto">
          <a:xfrm>
            <a:off x="3708400" y="6092825"/>
            <a:ext cx="2438400" cy="457200"/>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Tre giữ chân đê</a:t>
            </a:r>
          </a:p>
        </p:txBody>
      </p:sp>
      <p:sp>
        <p:nvSpPr>
          <p:cNvPr id="119817" name="Text Box 9"/>
          <p:cNvSpPr txBox="1">
            <a:spLocks noChangeArrowheads="1"/>
          </p:cNvSpPr>
          <p:nvPr/>
        </p:nvSpPr>
        <p:spPr bwMode="auto">
          <a:xfrm>
            <a:off x="3779838" y="6165850"/>
            <a:ext cx="1828800" cy="457200"/>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Hoa mây</a:t>
            </a:r>
          </a:p>
        </p:txBody>
      </p:sp>
      <p:sp>
        <p:nvSpPr>
          <p:cNvPr id="119818" name="Text Box 10"/>
          <p:cNvSpPr txBox="1">
            <a:spLocks noChangeArrowheads="1"/>
          </p:cNvSpPr>
          <p:nvPr/>
        </p:nvSpPr>
        <p:spPr bwMode="auto">
          <a:xfrm>
            <a:off x="3779838" y="6165850"/>
            <a:ext cx="1600200" cy="457200"/>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Song kiển</a:t>
            </a:r>
          </a:p>
        </p:txBody>
      </p:sp>
      <p:sp>
        <p:nvSpPr>
          <p:cNvPr id="11271" name="Text Box 18"/>
          <p:cNvSpPr txBox="1">
            <a:spLocks noChangeArrowheads="1"/>
          </p:cNvSpPr>
          <p:nvPr/>
        </p:nvSpPr>
        <p:spPr bwMode="auto">
          <a:xfrm>
            <a:off x="0" y="1341438"/>
            <a:ext cx="8153400" cy="519112"/>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3300"/>
                </a:solidFill>
                <a:latin typeface="Arial" charset="0"/>
              </a:rPr>
              <a:t>1. </a:t>
            </a:r>
            <a:r>
              <a:rPr lang="en-US" sz="2800" b="1" u="sng">
                <a:solidFill>
                  <a:srgbClr val="FF3300"/>
                </a:solidFill>
                <a:latin typeface="Arial" charset="0"/>
              </a:rPr>
              <a:t>Đặc điểm và công dụng của tre, mây, song</a:t>
            </a:r>
            <a:r>
              <a:rPr lang="en-US" sz="2800" b="1">
                <a:solidFill>
                  <a:srgbClr val="FF3300"/>
                </a:solidFill>
                <a:latin typeface="Arial" charset="0"/>
              </a:rPr>
              <a:t>:     </a:t>
            </a:r>
            <a:r>
              <a:rPr lang="en-US" sz="2800" b="1">
                <a:solidFill>
                  <a:srgbClr val="000066"/>
                </a:solidFill>
                <a:latin typeface="Arial" charset="0"/>
              </a:rPr>
              <a:t>          </a:t>
            </a:r>
          </a:p>
        </p:txBody>
      </p:sp>
      <p:sp>
        <p:nvSpPr>
          <p:cNvPr id="119828" name="Text Box 20"/>
          <p:cNvSpPr txBox="1">
            <a:spLocks noChangeArrowheads="1"/>
          </p:cNvSpPr>
          <p:nvPr/>
        </p:nvSpPr>
        <p:spPr bwMode="auto">
          <a:xfrm>
            <a:off x="2627313" y="6092825"/>
            <a:ext cx="4105275" cy="457200"/>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Tre làm cọc đóng móng nhà</a:t>
            </a:r>
          </a:p>
        </p:txBody>
      </p:sp>
      <p:sp>
        <p:nvSpPr>
          <p:cNvPr id="119830" name="Text Box 22"/>
          <p:cNvSpPr txBox="1">
            <a:spLocks noChangeArrowheads="1"/>
          </p:cNvSpPr>
          <p:nvPr/>
        </p:nvSpPr>
        <p:spPr bwMode="auto">
          <a:xfrm>
            <a:off x="3851275" y="6165850"/>
            <a:ext cx="1828800" cy="457200"/>
          </a:xfrm>
          <a:prstGeom prst="rect">
            <a:avLst/>
          </a:prstGeom>
          <a:noFill/>
          <a:ln w="9525">
            <a:noFill/>
            <a:miter lim="800000"/>
            <a:headEnd/>
            <a:tailEnd/>
          </a:ln>
        </p:spPr>
        <p:txBody>
          <a:bodyPr>
            <a:spAutoFit/>
          </a:bodyPr>
          <a:lstStyle/>
          <a:p>
            <a:pPr eaLnBrk="1" hangingPunct="1">
              <a:spcBef>
                <a:spcPct val="50000"/>
              </a:spcBef>
            </a:pPr>
            <a:r>
              <a:rPr lang="en-US" sz="2400">
                <a:latin typeface="Arial" charset="0"/>
              </a:rPr>
              <a:t>Cung tên</a:t>
            </a:r>
          </a:p>
        </p:txBody>
      </p:sp>
      <p:pic>
        <p:nvPicPr>
          <p:cNvPr id="119832" name="Picture 24" descr="CAAZGTYR"/>
          <p:cNvPicPr>
            <a:picLocks noChangeAspect="1" noChangeArrowheads="1"/>
          </p:cNvPicPr>
          <p:nvPr/>
        </p:nvPicPr>
        <p:blipFill>
          <a:blip r:embed="rId2"/>
          <a:srcRect/>
          <a:stretch>
            <a:fillRect/>
          </a:stretch>
        </p:blipFill>
        <p:spPr bwMode="auto">
          <a:xfrm>
            <a:off x="2411413" y="1916113"/>
            <a:ext cx="4608512" cy="4160837"/>
          </a:xfrm>
          <a:prstGeom prst="rect">
            <a:avLst/>
          </a:prstGeom>
          <a:noFill/>
          <a:ln w="9525">
            <a:noFill/>
            <a:miter lim="800000"/>
            <a:headEnd/>
            <a:tailEnd/>
          </a:ln>
        </p:spPr>
      </p:pic>
      <p:pic>
        <p:nvPicPr>
          <p:cNvPr id="119833" name="Picture 25" descr="dua tre"/>
          <p:cNvPicPr>
            <a:picLocks noChangeAspect="1" noChangeArrowheads="1"/>
          </p:cNvPicPr>
          <p:nvPr>
            <p:ph type="body" idx="1"/>
          </p:nvPr>
        </p:nvPicPr>
        <p:blipFill>
          <a:blip r:embed="rId3">
            <a:clrChange>
              <a:clrFrom>
                <a:srgbClr val="FFFFFF"/>
              </a:clrFrom>
              <a:clrTo>
                <a:srgbClr val="FFFFFF">
                  <a:alpha val="0"/>
                </a:srgbClr>
              </a:clrTo>
            </a:clrChange>
          </a:blip>
          <a:srcRect/>
          <a:stretch>
            <a:fillRect/>
          </a:stretch>
        </p:blipFill>
        <p:spPr>
          <a:xfrm>
            <a:off x="2555875" y="1773238"/>
            <a:ext cx="4464050" cy="4464050"/>
          </a:xfrm>
          <a:noFill/>
        </p:spPr>
      </p:pic>
      <p:pic>
        <p:nvPicPr>
          <p:cNvPr id="119834" name="Picture 26" descr="chong tre"/>
          <p:cNvPicPr>
            <a:picLocks noChangeAspect="1" noChangeArrowheads="1"/>
          </p:cNvPicPr>
          <p:nvPr/>
        </p:nvPicPr>
        <p:blipFill>
          <a:blip r:embed="rId4"/>
          <a:srcRect/>
          <a:stretch>
            <a:fillRect/>
          </a:stretch>
        </p:blipFill>
        <p:spPr bwMode="auto">
          <a:xfrm>
            <a:off x="2771775" y="1844675"/>
            <a:ext cx="3781425" cy="4248150"/>
          </a:xfrm>
          <a:prstGeom prst="rect">
            <a:avLst/>
          </a:prstGeom>
          <a:noFill/>
          <a:ln w="9525">
            <a:noFill/>
            <a:miter lim="800000"/>
            <a:headEnd/>
            <a:tailEnd/>
          </a:ln>
        </p:spPr>
      </p:pic>
      <p:pic>
        <p:nvPicPr>
          <p:cNvPr id="119835" name="Picture 27" descr="CA2HJTW0"/>
          <p:cNvPicPr>
            <a:picLocks noChangeAspect="1" noChangeArrowheads="1"/>
          </p:cNvPicPr>
          <p:nvPr/>
        </p:nvPicPr>
        <p:blipFill>
          <a:blip r:embed="rId5"/>
          <a:srcRect/>
          <a:stretch>
            <a:fillRect/>
          </a:stretch>
        </p:blipFill>
        <p:spPr bwMode="auto">
          <a:xfrm>
            <a:off x="2555875" y="2133600"/>
            <a:ext cx="4537075" cy="3717925"/>
          </a:xfrm>
          <a:prstGeom prst="rect">
            <a:avLst/>
          </a:prstGeom>
          <a:noFill/>
          <a:ln w="9525">
            <a:noFill/>
            <a:miter lim="800000"/>
            <a:headEnd/>
            <a:tailEnd/>
          </a:ln>
        </p:spPr>
      </p:pic>
      <p:pic>
        <p:nvPicPr>
          <p:cNvPr id="119836" name="Picture 28" descr="CA8B61WR"/>
          <p:cNvPicPr>
            <a:picLocks noChangeAspect="1" noChangeArrowheads="1"/>
          </p:cNvPicPr>
          <p:nvPr/>
        </p:nvPicPr>
        <p:blipFill>
          <a:blip r:embed="rId6"/>
          <a:srcRect/>
          <a:stretch>
            <a:fillRect/>
          </a:stretch>
        </p:blipFill>
        <p:spPr bwMode="auto">
          <a:xfrm>
            <a:off x="2916238" y="1844675"/>
            <a:ext cx="3346450" cy="4248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9832"/>
                                        </p:tgtEl>
                                        <p:attrNameLst>
                                          <p:attrName>style.visibility</p:attrName>
                                        </p:attrNameLst>
                                      </p:cBhvr>
                                      <p:to>
                                        <p:strVal val="visible"/>
                                      </p:to>
                                    </p:set>
                                    <p:anim calcmode="lin" valueType="num">
                                      <p:cBhvr additive="base">
                                        <p:cTn id="7" dur="500" fill="hold"/>
                                        <p:tgtEl>
                                          <p:spTgt spid="119832"/>
                                        </p:tgtEl>
                                        <p:attrNameLst>
                                          <p:attrName>ppt_x</p:attrName>
                                        </p:attrNameLst>
                                      </p:cBhvr>
                                      <p:tavLst>
                                        <p:tav tm="0">
                                          <p:val>
                                            <p:strVal val="#ppt_x"/>
                                          </p:val>
                                        </p:tav>
                                        <p:tav tm="100000">
                                          <p:val>
                                            <p:strVal val="#ppt_x"/>
                                          </p:val>
                                        </p:tav>
                                      </p:tavLst>
                                    </p:anim>
                                    <p:anim calcmode="lin" valueType="num">
                                      <p:cBhvr additive="base">
                                        <p:cTn id="8" dur="500" fill="hold"/>
                                        <p:tgtEl>
                                          <p:spTgt spid="11983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9816"/>
                                        </p:tgtEl>
                                        <p:attrNameLst>
                                          <p:attrName>style.visibility</p:attrName>
                                        </p:attrNameLst>
                                      </p:cBhvr>
                                      <p:to>
                                        <p:strVal val="visible"/>
                                      </p:to>
                                    </p:set>
                                    <p:anim calcmode="lin" valueType="num">
                                      <p:cBhvr additive="base">
                                        <p:cTn id="11" dur="500" fill="hold"/>
                                        <p:tgtEl>
                                          <p:spTgt spid="119816"/>
                                        </p:tgtEl>
                                        <p:attrNameLst>
                                          <p:attrName>ppt_x</p:attrName>
                                        </p:attrNameLst>
                                      </p:cBhvr>
                                      <p:tavLst>
                                        <p:tav tm="0">
                                          <p:val>
                                            <p:strVal val="#ppt_x"/>
                                          </p:val>
                                        </p:tav>
                                        <p:tav tm="100000">
                                          <p:val>
                                            <p:strVal val="#ppt_x"/>
                                          </p:val>
                                        </p:tav>
                                      </p:tavLst>
                                    </p:anim>
                                    <p:anim calcmode="lin" valueType="num">
                                      <p:cBhvr additive="base">
                                        <p:cTn id="12"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nodeType="clickEffect">
                                  <p:stCondLst>
                                    <p:cond delay="0"/>
                                  </p:stCondLst>
                                  <p:childTnLst>
                                    <p:animEffect transition="out" filter="diamond(in)">
                                      <p:cBhvr>
                                        <p:cTn id="16" dur="2000"/>
                                        <p:tgtEl>
                                          <p:spTgt spid="119832"/>
                                        </p:tgtEl>
                                      </p:cBhvr>
                                    </p:animEffect>
                                    <p:set>
                                      <p:cBhvr>
                                        <p:cTn id="17" dur="1" fill="hold">
                                          <p:stCondLst>
                                            <p:cond delay="1999"/>
                                          </p:stCondLst>
                                        </p:cTn>
                                        <p:tgtEl>
                                          <p:spTgt spid="119832"/>
                                        </p:tgtEl>
                                        <p:attrNameLst>
                                          <p:attrName>style.visibility</p:attrName>
                                        </p:attrNameLst>
                                      </p:cBhvr>
                                      <p:to>
                                        <p:strVal val="hidden"/>
                                      </p:to>
                                    </p:set>
                                  </p:childTnLst>
                                </p:cTn>
                              </p:par>
                              <p:par>
                                <p:cTn id="18" presetID="8" presetClass="exit" presetSubtype="16" fill="hold" grpId="1" nodeType="withEffect">
                                  <p:stCondLst>
                                    <p:cond delay="0"/>
                                  </p:stCondLst>
                                  <p:childTnLst>
                                    <p:animEffect transition="out" filter="diamond(in)">
                                      <p:cBhvr>
                                        <p:cTn id="19" dur="2000"/>
                                        <p:tgtEl>
                                          <p:spTgt spid="119816"/>
                                        </p:tgtEl>
                                      </p:cBhvr>
                                    </p:animEffect>
                                    <p:set>
                                      <p:cBhvr>
                                        <p:cTn id="20" dur="1" fill="hold">
                                          <p:stCondLst>
                                            <p:cond delay="1999"/>
                                          </p:stCondLst>
                                        </p:cTn>
                                        <p:tgtEl>
                                          <p:spTgt spid="119816"/>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19833"/>
                                        </p:tgtEl>
                                        <p:attrNameLst>
                                          <p:attrName>style.visibility</p:attrName>
                                        </p:attrNameLst>
                                      </p:cBhvr>
                                      <p:to>
                                        <p:strVal val="visible"/>
                                      </p:to>
                                    </p:set>
                                    <p:anim calcmode="lin" valueType="num">
                                      <p:cBhvr>
                                        <p:cTn id="25" dur="500" fill="hold"/>
                                        <p:tgtEl>
                                          <p:spTgt spid="119833"/>
                                        </p:tgtEl>
                                        <p:attrNameLst>
                                          <p:attrName>ppt_w</p:attrName>
                                        </p:attrNameLst>
                                      </p:cBhvr>
                                      <p:tavLst>
                                        <p:tav tm="0">
                                          <p:val>
                                            <p:fltVal val="0"/>
                                          </p:val>
                                        </p:tav>
                                        <p:tav tm="100000">
                                          <p:val>
                                            <p:strVal val="#ppt_w"/>
                                          </p:val>
                                        </p:tav>
                                      </p:tavLst>
                                    </p:anim>
                                    <p:anim calcmode="lin" valueType="num">
                                      <p:cBhvr>
                                        <p:cTn id="26" dur="500" fill="hold"/>
                                        <p:tgtEl>
                                          <p:spTgt spid="119833"/>
                                        </p:tgtEl>
                                        <p:attrNameLst>
                                          <p:attrName>ppt_h</p:attrName>
                                        </p:attrNameLst>
                                      </p:cBhvr>
                                      <p:tavLst>
                                        <p:tav tm="0">
                                          <p:val>
                                            <p:fltVal val="0"/>
                                          </p:val>
                                        </p:tav>
                                        <p:tav tm="100000">
                                          <p:val>
                                            <p:strVal val="#ppt_h"/>
                                          </p:val>
                                        </p:tav>
                                      </p:tavLst>
                                    </p:anim>
                                    <p:animEffect transition="in" filter="fade">
                                      <p:cBhvr>
                                        <p:cTn id="27" dur="500"/>
                                        <p:tgtEl>
                                          <p:spTgt spid="119833"/>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19828"/>
                                        </p:tgtEl>
                                        <p:attrNameLst>
                                          <p:attrName>style.visibility</p:attrName>
                                        </p:attrNameLst>
                                      </p:cBhvr>
                                      <p:to>
                                        <p:strVal val="visible"/>
                                      </p:to>
                                    </p:set>
                                    <p:anim calcmode="lin" valueType="num">
                                      <p:cBhvr>
                                        <p:cTn id="30" dur="500" fill="hold"/>
                                        <p:tgtEl>
                                          <p:spTgt spid="119828"/>
                                        </p:tgtEl>
                                        <p:attrNameLst>
                                          <p:attrName>ppt_w</p:attrName>
                                        </p:attrNameLst>
                                      </p:cBhvr>
                                      <p:tavLst>
                                        <p:tav tm="0">
                                          <p:val>
                                            <p:fltVal val="0"/>
                                          </p:val>
                                        </p:tav>
                                        <p:tav tm="100000">
                                          <p:val>
                                            <p:strVal val="#ppt_w"/>
                                          </p:val>
                                        </p:tav>
                                      </p:tavLst>
                                    </p:anim>
                                    <p:anim calcmode="lin" valueType="num">
                                      <p:cBhvr>
                                        <p:cTn id="31" dur="500" fill="hold"/>
                                        <p:tgtEl>
                                          <p:spTgt spid="119828"/>
                                        </p:tgtEl>
                                        <p:attrNameLst>
                                          <p:attrName>ppt_h</p:attrName>
                                        </p:attrNameLst>
                                      </p:cBhvr>
                                      <p:tavLst>
                                        <p:tav tm="0">
                                          <p:val>
                                            <p:fltVal val="0"/>
                                          </p:val>
                                        </p:tav>
                                        <p:tav tm="100000">
                                          <p:val>
                                            <p:strVal val="#ppt_h"/>
                                          </p:val>
                                        </p:tav>
                                      </p:tavLst>
                                    </p:anim>
                                    <p:animEffect transition="in" filter="fade">
                                      <p:cBhvr>
                                        <p:cTn id="32" dur="500"/>
                                        <p:tgtEl>
                                          <p:spTgt spid="1198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4" fill="hold" nodeType="clickEffect">
                                  <p:stCondLst>
                                    <p:cond delay="0"/>
                                  </p:stCondLst>
                                  <p:childTnLst>
                                    <p:animEffect transition="out" filter="wipe(down)">
                                      <p:cBhvr>
                                        <p:cTn id="36" dur="500"/>
                                        <p:tgtEl>
                                          <p:spTgt spid="119833"/>
                                        </p:tgtEl>
                                      </p:cBhvr>
                                    </p:animEffect>
                                    <p:set>
                                      <p:cBhvr>
                                        <p:cTn id="37" dur="1" fill="hold">
                                          <p:stCondLst>
                                            <p:cond delay="499"/>
                                          </p:stCondLst>
                                        </p:cTn>
                                        <p:tgtEl>
                                          <p:spTgt spid="119833"/>
                                        </p:tgtEl>
                                        <p:attrNameLst>
                                          <p:attrName>style.visibility</p:attrName>
                                        </p:attrNameLst>
                                      </p:cBhvr>
                                      <p:to>
                                        <p:strVal val="hidden"/>
                                      </p:to>
                                    </p:set>
                                  </p:childTnLst>
                                </p:cTn>
                              </p:par>
                              <p:par>
                                <p:cTn id="38" presetID="22" presetClass="exit" presetSubtype="4" fill="hold" grpId="1" nodeType="withEffect">
                                  <p:stCondLst>
                                    <p:cond delay="0"/>
                                  </p:stCondLst>
                                  <p:childTnLst>
                                    <p:animEffect transition="out" filter="wipe(down)">
                                      <p:cBhvr>
                                        <p:cTn id="39" dur="500"/>
                                        <p:tgtEl>
                                          <p:spTgt spid="119828"/>
                                        </p:tgtEl>
                                      </p:cBhvr>
                                    </p:animEffect>
                                    <p:set>
                                      <p:cBhvr>
                                        <p:cTn id="40" dur="1" fill="hold">
                                          <p:stCondLst>
                                            <p:cond delay="499"/>
                                          </p:stCondLst>
                                        </p:cTn>
                                        <p:tgtEl>
                                          <p:spTgt spid="119828"/>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119834"/>
                                        </p:tgtEl>
                                        <p:attrNameLst>
                                          <p:attrName>style.visibility</p:attrName>
                                        </p:attrNameLst>
                                      </p:cBhvr>
                                      <p:to>
                                        <p:strVal val="visible"/>
                                      </p:to>
                                    </p:set>
                                    <p:animEffect transition="in" filter="dissolve">
                                      <p:cBhvr>
                                        <p:cTn id="45" dur="500"/>
                                        <p:tgtEl>
                                          <p:spTgt spid="11983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19830"/>
                                        </p:tgtEl>
                                        <p:attrNameLst>
                                          <p:attrName>style.visibility</p:attrName>
                                        </p:attrNameLst>
                                      </p:cBhvr>
                                      <p:to>
                                        <p:strVal val="visible"/>
                                      </p:to>
                                    </p:set>
                                    <p:animEffect transition="in" filter="dissolve">
                                      <p:cBhvr>
                                        <p:cTn id="48" dur="500"/>
                                        <p:tgtEl>
                                          <p:spTgt spid="11983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xit" presetSubtype="4" fill="hold" nodeType="clickEffect">
                                  <p:stCondLst>
                                    <p:cond delay="0"/>
                                  </p:stCondLst>
                                  <p:childTnLst>
                                    <p:animEffect transition="out" filter="wipe(down)">
                                      <p:cBhvr>
                                        <p:cTn id="52" dur="500"/>
                                        <p:tgtEl>
                                          <p:spTgt spid="119834"/>
                                        </p:tgtEl>
                                      </p:cBhvr>
                                    </p:animEffect>
                                    <p:set>
                                      <p:cBhvr>
                                        <p:cTn id="53" dur="1" fill="hold">
                                          <p:stCondLst>
                                            <p:cond delay="499"/>
                                          </p:stCondLst>
                                        </p:cTn>
                                        <p:tgtEl>
                                          <p:spTgt spid="119834"/>
                                        </p:tgtEl>
                                        <p:attrNameLst>
                                          <p:attrName>style.visibility</p:attrName>
                                        </p:attrNameLst>
                                      </p:cBhvr>
                                      <p:to>
                                        <p:strVal val="hidden"/>
                                      </p:to>
                                    </p:set>
                                  </p:childTnLst>
                                </p:cTn>
                              </p:par>
                              <p:par>
                                <p:cTn id="54" presetID="22" presetClass="exit" presetSubtype="4" fill="hold" grpId="1" nodeType="withEffect">
                                  <p:stCondLst>
                                    <p:cond delay="0"/>
                                  </p:stCondLst>
                                  <p:childTnLst>
                                    <p:animEffect transition="out" filter="wipe(down)">
                                      <p:cBhvr>
                                        <p:cTn id="55" dur="500"/>
                                        <p:tgtEl>
                                          <p:spTgt spid="119830"/>
                                        </p:tgtEl>
                                      </p:cBhvr>
                                    </p:animEffect>
                                    <p:set>
                                      <p:cBhvr>
                                        <p:cTn id="56" dur="1" fill="hold">
                                          <p:stCondLst>
                                            <p:cond delay="499"/>
                                          </p:stCondLst>
                                        </p:cTn>
                                        <p:tgtEl>
                                          <p:spTgt spid="119830"/>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48" presetClass="entr" presetSubtype="0" accel="50000" fill="hold" grpId="0" nodeType="clickEffect">
                                  <p:stCondLst>
                                    <p:cond delay="0"/>
                                  </p:stCondLst>
                                  <p:childTnLst>
                                    <p:set>
                                      <p:cBhvr>
                                        <p:cTn id="60" dur="1" fill="hold">
                                          <p:stCondLst>
                                            <p:cond delay="0"/>
                                          </p:stCondLst>
                                        </p:cTn>
                                        <p:tgtEl>
                                          <p:spTgt spid="119817"/>
                                        </p:tgtEl>
                                        <p:attrNameLst>
                                          <p:attrName>style.visibility</p:attrName>
                                        </p:attrNameLst>
                                      </p:cBhvr>
                                      <p:to>
                                        <p:strVal val="visible"/>
                                      </p:to>
                                    </p:set>
                                    <p:anim calcmode="lin" valueType="num">
                                      <p:cBhvr>
                                        <p:cTn id="61" dur="1000" fill="hold"/>
                                        <p:tgtEl>
                                          <p:spTgt spid="11981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1000" fill="hold"/>
                                        <p:tgtEl>
                                          <p:spTgt spid="119817"/>
                                        </p:tgtEl>
                                        <p:attrNameLst>
                                          <p:attrName>ppt_x</p:attrName>
                                        </p:attrNameLst>
                                      </p:cBhvr>
                                      <p:tavLst>
                                        <p:tav tm="0">
                                          <p:val>
                                            <p:fltVal val="-1"/>
                                          </p:val>
                                        </p:tav>
                                        <p:tav tm="50000">
                                          <p:val>
                                            <p:fltVal val="0.95"/>
                                          </p:val>
                                        </p:tav>
                                        <p:tav tm="100000">
                                          <p:val>
                                            <p:strVal val="#ppt_x"/>
                                          </p:val>
                                        </p:tav>
                                      </p:tavLst>
                                    </p:anim>
                                    <p:anim calcmode="lin" valueType="num">
                                      <p:cBhvr>
                                        <p:cTn id="63" dur="1000" fill="hold"/>
                                        <p:tgtEl>
                                          <p:spTgt spid="119817"/>
                                        </p:tgtEl>
                                        <p:attrNameLst>
                                          <p:attrName>ppt_y</p:attrName>
                                        </p:attrNameLst>
                                      </p:cBhvr>
                                      <p:tavLst>
                                        <p:tav tm="0">
                                          <p:val>
                                            <p:strVal val="#ppt_y"/>
                                          </p:val>
                                        </p:tav>
                                        <p:tav tm="100000">
                                          <p:val>
                                            <p:strVal val="#ppt_y"/>
                                          </p:val>
                                        </p:tav>
                                      </p:tavLst>
                                    </p:anim>
                                    <p:animEffect transition="in" filter="fade">
                                      <p:cBhvr>
                                        <p:cTn id="64" dur="1000"/>
                                        <p:tgtEl>
                                          <p:spTgt spid="119817"/>
                                        </p:tgtEl>
                                      </p:cBhvr>
                                    </p:animEffect>
                                  </p:childTnLst>
                                </p:cTn>
                              </p:par>
                              <p:par>
                                <p:cTn id="65" presetID="48" presetClass="entr" presetSubtype="0" accel="50000" fill="hold" nodeType="withEffect">
                                  <p:stCondLst>
                                    <p:cond delay="0"/>
                                  </p:stCondLst>
                                  <p:childTnLst>
                                    <p:set>
                                      <p:cBhvr>
                                        <p:cTn id="66" dur="1" fill="hold">
                                          <p:stCondLst>
                                            <p:cond delay="0"/>
                                          </p:stCondLst>
                                        </p:cTn>
                                        <p:tgtEl>
                                          <p:spTgt spid="119835"/>
                                        </p:tgtEl>
                                        <p:attrNameLst>
                                          <p:attrName>style.visibility</p:attrName>
                                        </p:attrNameLst>
                                      </p:cBhvr>
                                      <p:to>
                                        <p:strVal val="visible"/>
                                      </p:to>
                                    </p:set>
                                    <p:anim calcmode="lin" valueType="num">
                                      <p:cBhvr>
                                        <p:cTn id="67" dur="1000" fill="hold"/>
                                        <p:tgtEl>
                                          <p:spTgt spid="11983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8" dur="1000" fill="hold"/>
                                        <p:tgtEl>
                                          <p:spTgt spid="119835"/>
                                        </p:tgtEl>
                                        <p:attrNameLst>
                                          <p:attrName>ppt_x</p:attrName>
                                        </p:attrNameLst>
                                      </p:cBhvr>
                                      <p:tavLst>
                                        <p:tav tm="0">
                                          <p:val>
                                            <p:fltVal val="-1"/>
                                          </p:val>
                                        </p:tav>
                                        <p:tav tm="50000">
                                          <p:val>
                                            <p:fltVal val="0.95"/>
                                          </p:val>
                                        </p:tav>
                                        <p:tav tm="100000">
                                          <p:val>
                                            <p:strVal val="#ppt_x"/>
                                          </p:val>
                                        </p:tav>
                                      </p:tavLst>
                                    </p:anim>
                                    <p:anim calcmode="lin" valueType="num">
                                      <p:cBhvr>
                                        <p:cTn id="69" dur="1000" fill="hold"/>
                                        <p:tgtEl>
                                          <p:spTgt spid="119835"/>
                                        </p:tgtEl>
                                        <p:attrNameLst>
                                          <p:attrName>ppt_y</p:attrName>
                                        </p:attrNameLst>
                                      </p:cBhvr>
                                      <p:tavLst>
                                        <p:tav tm="0">
                                          <p:val>
                                            <p:strVal val="#ppt_y"/>
                                          </p:val>
                                        </p:tav>
                                        <p:tav tm="100000">
                                          <p:val>
                                            <p:strVal val="#ppt_y"/>
                                          </p:val>
                                        </p:tav>
                                      </p:tavLst>
                                    </p:anim>
                                    <p:animEffect transition="in" filter="fade">
                                      <p:cBhvr>
                                        <p:cTn id="70" dur="1000"/>
                                        <p:tgtEl>
                                          <p:spTgt spid="11983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xit" presetSubtype="4" fill="hold" grpId="1" nodeType="clickEffect">
                                  <p:stCondLst>
                                    <p:cond delay="0"/>
                                  </p:stCondLst>
                                  <p:childTnLst>
                                    <p:animEffect transition="out" filter="wipe(down)">
                                      <p:cBhvr>
                                        <p:cTn id="74" dur="500"/>
                                        <p:tgtEl>
                                          <p:spTgt spid="119817"/>
                                        </p:tgtEl>
                                      </p:cBhvr>
                                    </p:animEffect>
                                    <p:set>
                                      <p:cBhvr>
                                        <p:cTn id="75" dur="1" fill="hold">
                                          <p:stCondLst>
                                            <p:cond delay="499"/>
                                          </p:stCondLst>
                                        </p:cTn>
                                        <p:tgtEl>
                                          <p:spTgt spid="119817"/>
                                        </p:tgtEl>
                                        <p:attrNameLst>
                                          <p:attrName>style.visibility</p:attrName>
                                        </p:attrNameLst>
                                      </p:cBhvr>
                                      <p:to>
                                        <p:strVal val="hidden"/>
                                      </p:to>
                                    </p:set>
                                  </p:childTnLst>
                                </p:cTn>
                              </p:par>
                              <p:par>
                                <p:cTn id="76" presetID="22" presetClass="exit" presetSubtype="4" fill="hold" nodeType="withEffect">
                                  <p:stCondLst>
                                    <p:cond delay="0"/>
                                  </p:stCondLst>
                                  <p:childTnLst>
                                    <p:animEffect transition="out" filter="wipe(down)">
                                      <p:cBhvr>
                                        <p:cTn id="77" dur="500"/>
                                        <p:tgtEl>
                                          <p:spTgt spid="119835"/>
                                        </p:tgtEl>
                                      </p:cBhvr>
                                    </p:animEffect>
                                    <p:set>
                                      <p:cBhvr>
                                        <p:cTn id="78" dur="1" fill="hold">
                                          <p:stCondLst>
                                            <p:cond delay="499"/>
                                          </p:stCondLst>
                                        </p:cTn>
                                        <p:tgtEl>
                                          <p:spTgt spid="119835"/>
                                        </p:tgtEl>
                                        <p:attrNameLst>
                                          <p:attrName>style.visibility</p:attrName>
                                        </p:attrNameLst>
                                      </p:cBhvr>
                                      <p:to>
                                        <p:strVal val="hidden"/>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8" presetClass="entr" presetSubtype="12" fill="hold" grpId="0" nodeType="clickEffect">
                                  <p:stCondLst>
                                    <p:cond delay="0"/>
                                  </p:stCondLst>
                                  <p:childTnLst>
                                    <p:set>
                                      <p:cBhvr>
                                        <p:cTn id="82" dur="1" fill="hold">
                                          <p:stCondLst>
                                            <p:cond delay="0"/>
                                          </p:stCondLst>
                                        </p:cTn>
                                        <p:tgtEl>
                                          <p:spTgt spid="119818"/>
                                        </p:tgtEl>
                                        <p:attrNameLst>
                                          <p:attrName>style.visibility</p:attrName>
                                        </p:attrNameLst>
                                      </p:cBhvr>
                                      <p:to>
                                        <p:strVal val="visible"/>
                                      </p:to>
                                    </p:set>
                                    <p:animEffect transition="in" filter="strips(downLeft)">
                                      <p:cBhvr>
                                        <p:cTn id="83" dur="500"/>
                                        <p:tgtEl>
                                          <p:spTgt spid="119818"/>
                                        </p:tgtEl>
                                      </p:cBhvr>
                                    </p:animEffect>
                                  </p:childTnLst>
                                </p:cTn>
                              </p:par>
                              <p:par>
                                <p:cTn id="84" presetID="18" presetClass="entr" presetSubtype="12" fill="hold" nodeType="withEffect">
                                  <p:stCondLst>
                                    <p:cond delay="0"/>
                                  </p:stCondLst>
                                  <p:childTnLst>
                                    <p:set>
                                      <p:cBhvr>
                                        <p:cTn id="85" dur="1" fill="hold">
                                          <p:stCondLst>
                                            <p:cond delay="0"/>
                                          </p:stCondLst>
                                        </p:cTn>
                                        <p:tgtEl>
                                          <p:spTgt spid="119836"/>
                                        </p:tgtEl>
                                        <p:attrNameLst>
                                          <p:attrName>style.visibility</p:attrName>
                                        </p:attrNameLst>
                                      </p:cBhvr>
                                      <p:to>
                                        <p:strVal val="visible"/>
                                      </p:to>
                                    </p:set>
                                    <p:animEffect transition="in" filter="strips(downLeft)">
                                      <p:cBhvr>
                                        <p:cTn id="86" dur="500"/>
                                        <p:tgtEl>
                                          <p:spTgt spid="119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6" grpId="0"/>
      <p:bldP spid="119816" grpId="1"/>
      <p:bldP spid="119817" grpId="0"/>
      <p:bldP spid="119817" grpId="1"/>
      <p:bldP spid="119818" grpId="0"/>
      <p:bldP spid="119828" grpId="0"/>
      <p:bldP spid="119828" grpId="1"/>
      <p:bldP spid="119830" grpId="0"/>
      <p:bldP spid="119830" grpId="1"/>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753</TotalTime>
  <Words>872</Words>
  <Application>Microsoft Office PowerPoint</Application>
  <PresentationFormat>On-screen Show (4:3)</PresentationFormat>
  <Paragraphs>137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Tahoma</vt:lpstr>
      <vt:lpstr>Arial</vt:lpstr>
      <vt:lpstr>Wingdings</vt:lpstr>
      <vt:lpstr>Calibri</vt:lpstr>
      <vt:lpstr>Times New Roman</vt:lpstr>
      <vt:lpstr>Ocean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55</cp:revision>
  <dcterms:created xsi:type="dcterms:W3CDTF">2010-11-06T01:59:17Z</dcterms:created>
  <dcterms:modified xsi:type="dcterms:W3CDTF">2016-06-30T02:35:19Z</dcterms:modified>
</cp:coreProperties>
</file>