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7" r:id="rId2"/>
    <p:sldId id="257" r:id="rId3"/>
    <p:sldId id="289" r:id="rId4"/>
    <p:sldId id="288" r:id="rId5"/>
    <p:sldId id="344" r:id="rId6"/>
    <p:sldId id="339" r:id="rId7"/>
    <p:sldId id="328" r:id="rId8"/>
    <p:sldId id="320" r:id="rId9"/>
    <p:sldId id="345" r:id="rId10"/>
    <p:sldId id="330" r:id="rId11"/>
    <p:sldId id="343" r:id="rId12"/>
    <p:sldId id="340" r:id="rId13"/>
    <p:sldId id="269" r:id="rId14"/>
    <p:sldId id="295" r:id="rId15"/>
    <p:sldId id="341" r:id="rId16"/>
    <p:sldId id="327" r:id="rId17"/>
    <p:sldId id="335" r:id="rId18"/>
    <p:sldId id="336" r:id="rId19"/>
    <p:sldId id="346" r:id="rId20"/>
    <p:sldId id="297" r:id="rId21"/>
    <p:sldId id="348" r:id="rId22"/>
    <p:sldId id="283" r:id="rId23"/>
    <p:sldId id="278" r:id="rId24"/>
    <p:sldId id="318" r:id="rId25"/>
    <p:sldId id="280" r:id="rId26"/>
    <p:sldId id="279" r:id="rId27"/>
    <p:sldId id="347" r:id="rId28"/>
    <p:sldId id="338" r:id="rId29"/>
    <p:sldId id="261" r:id="rId3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FF"/>
    <a:srgbClr val="C09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3" autoAdjust="0"/>
    <p:restoredTop sz="80610" autoAdjust="0"/>
  </p:normalViewPr>
  <p:slideViewPr>
    <p:cSldViewPr>
      <p:cViewPr varScale="1">
        <p:scale>
          <a:sx n="59" d="100"/>
          <a:sy n="59" d="100"/>
        </p:scale>
        <p:origin x="1716" y="72"/>
      </p:cViewPr>
      <p:guideLst>
        <p:guide orient="horz" pos="2160"/>
        <p:guide pos="384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2C497-810A-4BE6-9A94-0CAB0F207BC0}" type="datetimeFigureOut">
              <a:rPr lang="vi-VN" smtClean="0"/>
              <a:pPr/>
              <a:t>07/12/2022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43C52-6AB4-472B-BEC2-0309A62C4F9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73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43C52-6AB4-472B-BEC2-0309A62C4F95}" type="slidenum">
              <a:rPr lang="vi-VN" smtClean="0"/>
              <a:pPr/>
              <a:t>1</a:t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Hiện</a:t>
            </a:r>
            <a:r>
              <a:rPr lang="en-US" baseline="0" dirty="0" smtClean="0"/>
              <a:t> nay,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nhỏ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nhỏ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khu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tích</a:t>
            </a:r>
            <a:r>
              <a:rPr lang="en-US" baseline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43C52-6AB4-472B-BEC2-0309A62C4F95}" type="slidenum">
              <a:rPr lang="vi-VN" smtClean="0"/>
              <a:pPr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4582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43C52-6AB4-472B-BEC2-0309A62C4F95}" type="slidenum">
              <a:rPr lang="vi-VN" smtClean="0"/>
              <a:pPr/>
              <a:t>28</a:t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GV:</a:t>
            </a:r>
            <a:r>
              <a:rPr lang="en-US" baseline="0" dirty="0"/>
              <a:t> 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43C52-6AB4-472B-BEC2-0309A62C4F95}" type="slidenum">
              <a:rPr lang="vi-VN" smtClean="0"/>
              <a:pPr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3094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43C52-6AB4-472B-BEC2-0309A62C4F95}" type="slidenum">
              <a:rPr lang="vi-VN" smtClean="0"/>
              <a:pPr/>
              <a:t>3</a:t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43C52-6AB4-472B-BEC2-0309A62C4F95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9337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43C52-6AB4-472B-BEC2-0309A62C4F95}" type="slidenum">
              <a:rPr lang="vi-VN" smtClean="0"/>
              <a:pPr/>
              <a:t>20</a:t>
            </a:fld>
            <a:endParaRPr 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thưởng</a:t>
            </a:r>
            <a:r>
              <a:rPr lang="en-US" baseline="0" dirty="0" smtClean="0"/>
              <a:t> qua clip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43C52-6AB4-472B-BEC2-0309A62C4F95}" type="slidenum">
              <a:rPr lang="vi-VN" smtClean="0"/>
              <a:pPr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1776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43C52-6AB4-472B-BEC2-0309A62C4F95}" type="slidenum">
              <a:rPr lang="vi-VN" smtClean="0"/>
              <a:pPr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8439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hỏi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nhưng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lịch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vẫn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chế</a:t>
            </a:r>
            <a:r>
              <a:rPr lang="en-US" baseline="0" dirty="0" smtClean="0"/>
              <a:t>. Theo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ngành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lịch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HS: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43C52-6AB4-472B-BEC2-0309A62C4F95}" type="slidenum">
              <a:rPr lang="vi-VN" smtClean="0"/>
              <a:pPr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9546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hỏi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nhưng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lịch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vẫn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chế</a:t>
            </a:r>
            <a:r>
              <a:rPr lang="en-US" baseline="0" dirty="0" smtClean="0"/>
              <a:t>. Theo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ngành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lịch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HS: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43C52-6AB4-472B-BEC2-0309A62C4F95}" type="slidenum">
              <a:rPr lang="vi-VN" smtClean="0"/>
              <a:pPr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9190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642938" y="357188"/>
            <a:ext cx="7929562" cy="2000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142977" y="714358"/>
            <a:ext cx="6429375" cy="2714625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1142977" y="3571876"/>
            <a:ext cx="2500313" cy="1785938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2"/>
          </p:nvPr>
        </p:nvSpPr>
        <p:spPr>
          <a:xfrm>
            <a:off x="3786182" y="4214818"/>
            <a:ext cx="3786213" cy="785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3786188" y="3571875"/>
            <a:ext cx="2357437" cy="57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785787" y="500060"/>
            <a:ext cx="4786312" cy="364332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图片占位符 2"/>
          <p:cNvSpPr>
            <a:spLocks noGrp="1"/>
          </p:cNvSpPr>
          <p:nvPr>
            <p:ph type="pic" sz="quarter" idx="11"/>
          </p:nvPr>
        </p:nvSpPr>
        <p:spPr>
          <a:xfrm>
            <a:off x="5714980" y="500042"/>
            <a:ext cx="2571768" cy="35719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785787" y="5000654"/>
            <a:ext cx="4786312" cy="1071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文本占位符 7"/>
          <p:cNvSpPr>
            <a:spLocks noGrp="1"/>
          </p:cNvSpPr>
          <p:nvPr>
            <p:ph type="body" sz="quarter" idx="14"/>
          </p:nvPr>
        </p:nvSpPr>
        <p:spPr>
          <a:xfrm>
            <a:off x="785787" y="4286274"/>
            <a:ext cx="2357437" cy="57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表占位符 2"/>
          <p:cNvSpPr>
            <a:spLocks noGrp="1"/>
          </p:cNvSpPr>
          <p:nvPr>
            <p:ph type="chart" sz="quarter" idx="10"/>
          </p:nvPr>
        </p:nvSpPr>
        <p:spPr>
          <a:xfrm>
            <a:off x="785787" y="785796"/>
            <a:ext cx="4500562" cy="3571899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icon to add chart</a:t>
            </a:r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5500688" y="785813"/>
            <a:ext cx="2571750" cy="1643062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6" name="图片占位符 4"/>
          <p:cNvSpPr>
            <a:spLocks noGrp="1"/>
          </p:cNvSpPr>
          <p:nvPr>
            <p:ph type="pic" sz="quarter" idx="12"/>
          </p:nvPr>
        </p:nvSpPr>
        <p:spPr>
          <a:xfrm>
            <a:off x="5500694" y="2643182"/>
            <a:ext cx="2571750" cy="1643062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785814" y="5143520"/>
            <a:ext cx="4500562" cy="1071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4"/>
          </p:nvPr>
        </p:nvSpPr>
        <p:spPr>
          <a:xfrm>
            <a:off x="785787" y="4500574"/>
            <a:ext cx="2357437" cy="57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928688" y="1214438"/>
            <a:ext cx="7286625" cy="1714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500063" y="1143001"/>
            <a:ext cx="8143875" cy="1357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714376" y="285750"/>
            <a:ext cx="7858125" cy="2000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6910C-652C-4E49-BBA7-CFC6C709F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56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8AFBA03-2F34-4288-A756-0E609DEA8C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4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Admin\Desktop\&#272;&#7871;m%20ng&#432;&#7907;c%202%20ph&#250;t.mp4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oleObject" Target="../embeddings/oleObject1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6" Type="http://schemas.microsoft.com/office/2007/relationships/hdphoto" Target="../media/hdphoto5.wdp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gif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microsoft.com/office/2007/relationships/hdphoto" Target="../media/hdphoto3.wdp"/><Relationship Id="rId19" Type="http://schemas.openxmlformats.org/officeDocument/2006/relationships/image" Target="../media/image5.wmf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Users\Administrator\Desktop\&#273;ia\&#273;ia\VIDEO%20CH&#7882;%20H&#431;&#416;NG%205A2\Video%201.wmv" TargetMode="External"/><Relationship Id="rId1" Type="http://schemas.microsoft.com/office/2007/relationships/media" Target="file:///C:\Users\Administrator\Desktop\&#273;ia\&#273;ia\VIDEO%20CH&#7882;%20H&#431;&#416;NG%205A2\Video%201.wmv" TargetMode="Externa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304800"/>
            <a:ext cx="8501062" cy="200025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PHÒNG GIÁO DỤC ĐÀO TẠO LONG BIÊN</a:t>
            </a:r>
          </a:p>
          <a:p>
            <a:pPr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   TRƯỜNG TIỂU HỌC GIA THỤY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1944469"/>
            <a:ext cx="8347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THẦY GIÁO, CÔ GIÁO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9800" y="2351782"/>
            <a:ext cx="64579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 smtClean="0">
              <a:ln w="1016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 DỰ GIỜ ĐỊA LÍ LỚP </a:t>
            </a:r>
            <a:r>
              <a:rPr lang="en-US" sz="32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5A10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514600" y="3581400"/>
            <a:ext cx="460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4191000"/>
            <a:ext cx="460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Tuyết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29" y="-10886"/>
            <a:ext cx="9144000" cy="6056313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2"/>
          <a:srcRect l="18961" t="23958" r="17789" b="11458"/>
          <a:stretch>
            <a:fillRect/>
          </a:stretch>
        </p:blipFill>
        <p:spPr bwMode="auto">
          <a:xfrm>
            <a:off x="152400" y="1981200"/>
            <a:ext cx="883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382000" cy="2057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/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Kết quả hình ảnh cho trade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563" y="2780928"/>
            <a:ext cx="538864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5"/>
          <p:cNvSpPr/>
          <p:nvPr/>
        </p:nvSpPr>
        <p:spPr>
          <a:xfrm>
            <a:off x="1219200" y="116632"/>
            <a:ext cx="7315200" cy="11787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, </a:t>
            </a:r>
            <a:r>
              <a:rPr lang="en-US" sz="3200" dirty="0" err="1"/>
              <a:t>ngành</a:t>
            </a:r>
            <a:r>
              <a:rPr lang="en-US" sz="3200" dirty="0"/>
              <a:t> </a:t>
            </a:r>
            <a:r>
              <a:rPr lang="en-US" sz="3200" dirty="0" err="1"/>
              <a:t>thương</a:t>
            </a:r>
            <a:r>
              <a:rPr lang="en-US" sz="3200" dirty="0"/>
              <a:t> </a:t>
            </a:r>
            <a:r>
              <a:rPr lang="en-US" sz="3200" dirty="0" err="1"/>
              <a:t>mại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vai</a:t>
            </a:r>
            <a:r>
              <a:rPr lang="en-US" sz="3200" dirty="0"/>
              <a:t> </a:t>
            </a:r>
            <a:r>
              <a:rPr lang="en-US" sz="3200" dirty="0" err="1"/>
              <a:t>trò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đối</a:t>
            </a:r>
            <a:r>
              <a:rPr lang="en-US" sz="3200" dirty="0"/>
              <a:t> </a:t>
            </a:r>
            <a:endParaRPr lang="en-US" sz="3200" dirty="0" smtClean="0"/>
          </a:p>
          <a:p>
            <a:pPr algn="ctr"/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/>
              <a:t>nền</a:t>
            </a:r>
            <a:r>
              <a:rPr lang="en-US" sz="3200" dirty="0"/>
              <a:t> </a:t>
            </a:r>
            <a:r>
              <a:rPr lang="en-US" sz="3200" dirty="0" err="1"/>
              <a:t>kinh</a:t>
            </a:r>
            <a:r>
              <a:rPr lang="en-US" sz="3200" dirty="0"/>
              <a:t> </a:t>
            </a:r>
            <a:r>
              <a:rPr lang="en-US" sz="3200" dirty="0" err="1"/>
              <a:t>tế</a:t>
            </a:r>
            <a:r>
              <a:rPr lang="en-US" sz="3200" dirty="0"/>
              <a:t>?</a:t>
            </a:r>
          </a:p>
        </p:txBody>
      </p:sp>
      <p:sp>
        <p:nvSpPr>
          <p:cNvPr id="11" name="Pentagon 10"/>
          <p:cNvSpPr/>
          <p:nvPr/>
        </p:nvSpPr>
        <p:spPr>
          <a:xfrm>
            <a:off x="610008" y="1451248"/>
            <a:ext cx="6933792" cy="1368152"/>
          </a:xfrm>
          <a:prstGeom prst="homePlate">
            <a:avLst>
              <a:gd name="adj" fmla="val 35994"/>
            </a:avLst>
          </a:prstGeom>
          <a:ln w="76200">
            <a:solidFill>
              <a:srgbClr val="92D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=&gt; </a:t>
            </a:r>
            <a:r>
              <a:rPr lang="en-US" sz="3200" dirty="0" err="1"/>
              <a:t>Ngành</a:t>
            </a:r>
            <a:r>
              <a:rPr lang="en-US" sz="3200" dirty="0"/>
              <a:t> </a:t>
            </a:r>
            <a:r>
              <a:rPr lang="en-US" sz="3200" dirty="0" err="1"/>
              <a:t>thương</a:t>
            </a:r>
            <a:r>
              <a:rPr lang="en-US" sz="3200" dirty="0"/>
              <a:t> </a:t>
            </a:r>
            <a:r>
              <a:rPr lang="en-US" sz="3200" dirty="0" err="1"/>
              <a:t>mại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cầu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giữa</a:t>
            </a:r>
            <a:r>
              <a:rPr lang="en-US" sz="3200" dirty="0"/>
              <a:t> </a:t>
            </a:r>
            <a:r>
              <a:rPr lang="en-US" sz="3200" dirty="0" err="1"/>
              <a:t>ngành</a:t>
            </a:r>
            <a:r>
              <a:rPr lang="en-US" sz="3200" dirty="0"/>
              <a:t>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xuất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tiêu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3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42977" y="3495676"/>
            <a:ext cx="2500313" cy="1785938"/>
          </a:xfrm>
        </p:spPr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86182" y="4138618"/>
            <a:ext cx="3786213" cy="78581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786188" y="3495675"/>
            <a:ext cx="2357437" cy="571500"/>
          </a:xfrm>
        </p:spPr>
        <p:txBody>
          <a:bodyPr/>
          <a:lstStyle/>
          <a:p>
            <a:endParaRPr lang="en-US"/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685800" y="381000"/>
            <a:ext cx="2914650" cy="2286000"/>
            <a:chOff x="3504" y="720"/>
            <a:chExt cx="1602" cy="2010"/>
          </a:xfrm>
        </p:grpSpPr>
        <p:pic>
          <p:nvPicPr>
            <p:cNvPr id="12" name="Picture 10" descr="20061108KHJN135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504" y="720"/>
              <a:ext cx="1584" cy="1188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04" y="1776"/>
              <a:ext cx="1602" cy="954"/>
            </a:xfrm>
            <a:prstGeom prst="rect">
              <a:avLst/>
            </a:prstGeom>
            <a:noFill/>
            <a:ln w="9525" algn="ctr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14" name="Picture 2" descr="Chủ tịch VN Trương Tấn Sa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276600"/>
            <a:ext cx="4398169" cy="2362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5" name="Picture 4" descr="images862327_wto8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04800"/>
            <a:ext cx="3028950" cy="242316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81000" y="2738735"/>
            <a:ext cx="1005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Nam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là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thành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viên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tổ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chức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</a:rPr>
              <a:t>thương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mại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giới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WTO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95300" y="5715000"/>
            <a:ext cx="69723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</a:rPr>
              <a:t>     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itchFamily="18" charset="0"/>
              </a:rPr>
              <a:t>Ông</a:t>
            </a: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Trương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Tấn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Sang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tới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Bắc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Kinh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hôm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</a:rPr>
              <a:t>09/11/2014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dự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endParaRPr lang="en-US" sz="20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</a:rPr>
              <a:t>    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itchFamily="18" charset="0"/>
              </a:rPr>
              <a:t>Hội</a:t>
            </a: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nghị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APEC 22.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807057"/>
              </p:ext>
            </p:extLst>
          </p:nvPr>
        </p:nvGraphicFramePr>
        <p:xfrm>
          <a:off x="435427" y="970746"/>
          <a:ext cx="7717972" cy="496416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99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9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9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9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7306">
                  <a:extLst>
                    <a:ext uri="{9D8B030D-6E8A-4147-A177-3AD203B41FA5}">
                      <a16:colId xmlns:a16="http://schemas.microsoft.com/office/drawing/2014/main" val="3340966548"/>
                    </a:ext>
                  </a:extLst>
                </a:gridCol>
                <a:gridCol w="1183665">
                  <a:extLst>
                    <a:ext uri="{9D8B030D-6E8A-4147-A177-3AD203B41FA5}">
                      <a16:colId xmlns:a16="http://schemas.microsoft.com/office/drawing/2014/main" val="2720954560"/>
                    </a:ext>
                  </a:extLst>
                </a:gridCol>
              </a:tblGrid>
              <a:tr h="1241043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2022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4170">
                <a:tc>
                  <a:txBody>
                    <a:bodyPr/>
                    <a:lstStyle/>
                    <a:p>
                      <a:pPr algn="ctr"/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</a:p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lượt</a:t>
                      </a:r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86,8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lượt</a:t>
                      </a:r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241">
                <a:tc>
                  <a:txBody>
                    <a:bodyPr/>
                    <a:lstStyle/>
                    <a:p>
                      <a:pPr algn="ctr"/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  15,5</a:t>
                      </a:r>
                    </a:p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18 </a:t>
                      </a:r>
                    </a:p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</a:p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140 100</a:t>
                      </a:r>
                    </a:p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1,65</a:t>
                      </a:r>
                    </a:p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6037919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BẢNG THỐNG KÊ SỐ LƯỢNG KHÁCH DU LỊCH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77586" y="867734"/>
            <a:ext cx="1524000" cy="1252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55915" y="962481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786" y="1331945"/>
            <a:ext cx="137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/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28950" y="609601"/>
            <a:ext cx="697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THẢO LUẬN NHÓM 6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950" y="2057401"/>
            <a:ext cx="7829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/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200" y="1371600"/>
            <a:ext cx="7829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Đếm ngược 2 phú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9200" y="2971800"/>
            <a:ext cx="6324601" cy="3124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28950" y="609601"/>
            <a:ext cx="697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THẢO LUẬN NHÓM 6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/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Kết quả hình ảnh cho railway clipa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97" b="64045" l="26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315"/>
          <a:stretch/>
        </p:blipFill>
        <p:spPr bwMode="auto">
          <a:xfrm>
            <a:off x="1891" y="5148039"/>
            <a:ext cx="4462097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8600" y="2286000"/>
            <a:ext cx="3888212" cy="5003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: Rounded Corners 7"/>
          <p:cNvSpPr/>
          <p:nvPr/>
        </p:nvSpPr>
        <p:spPr>
          <a:xfrm>
            <a:off x="228600" y="228600"/>
            <a:ext cx="8629650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1.Hãy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66"/>
          <p:cNvGrpSpPr>
            <a:grpSpLocks/>
          </p:cNvGrpSpPr>
          <p:nvPr/>
        </p:nvGrpSpPr>
        <p:grpSpPr bwMode="auto">
          <a:xfrm flipV="1">
            <a:off x="-2880828" y="2139406"/>
            <a:ext cx="16367760" cy="65458"/>
            <a:chOff x="-2880828" y="2139406"/>
            <a:chExt cx="16367760" cy="65458"/>
          </a:xfrm>
        </p:grpSpPr>
        <p:sp>
          <p:nvSpPr>
            <p:cNvPr id="12" name="Line 67"/>
            <p:cNvSpPr>
              <a:spLocks noChangeShapeType="1"/>
            </p:cNvSpPr>
            <p:nvPr/>
          </p:nvSpPr>
          <p:spPr bwMode="auto">
            <a:xfrm>
              <a:off x="-3840" y="4128"/>
              <a:ext cx="528" cy="0"/>
            </a:xfrm>
            <a:prstGeom prst="line">
              <a:avLst/>
            </a:prstGeom>
            <a:noFill/>
            <a:ln w="666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4" name="Group 68"/>
            <p:cNvGrpSpPr>
              <a:grpSpLocks/>
            </p:cNvGrpSpPr>
            <p:nvPr/>
          </p:nvGrpSpPr>
          <p:grpSpPr bwMode="auto">
            <a:xfrm>
              <a:off x="-3024" y="4128"/>
              <a:ext cx="12000" cy="0"/>
              <a:chOff x="-3024" y="4128"/>
              <a:chExt cx="12000" cy="0"/>
            </a:xfrm>
          </p:grpSpPr>
          <p:grpSp>
            <p:nvGrpSpPr>
              <p:cNvPr id="15" name="Group 69"/>
              <p:cNvGrpSpPr>
                <a:grpSpLocks/>
              </p:cNvGrpSpPr>
              <p:nvPr/>
            </p:nvGrpSpPr>
            <p:grpSpPr bwMode="auto">
              <a:xfrm>
                <a:off x="-3024" y="4128"/>
                <a:ext cx="9360" cy="0"/>
                <a:chOff x="-2448" y="4032"/>
                <a:chExt cx="9360" cy="0"/>
              </a:xfrm>
            </p:grpSpPr>
            <p:sp>
              <p:nvSpPr>
                <p:cNvPr id="20" name="Line 70"/>
                <p:cNvSpPr>
                  <a:spLocks noChangeShapeType="1"/>
                </p:cNvSpPr>
                <p:nvPr/>
              </p:nvSpPr>
              <p:spPr bwMode="auto">
                <a:xfrm>
                  <a:off x="62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1" name="Line 71"/>
                <p:cNvSpPr>
                  <a:spLocks noChangeShapeType="1"/>
                </p:cNvSpPr>
                <p:nvPr/>
              </p:nvSpPr>
              <p:spPr bwMode="auto">
                <a:xfrm>
                  <a:off x="3216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2" name="Line 72"/>
                <p:cNvSpPr>
                  <a:spLocks noChangeShapeType="1"/>
                </p:cNvSpPr>
                <p:nvPr/>
              </p:nvSpPr>
              <p:spPr bwMode="auto">
                <a:xfrm>
                  <a:off x="235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3" name="Line 73"/>
                <p:cNvSpPr>
                  <a:spLocks noChangeShapeType="1"/>
                </p:cNvSpPr>
                <p:nvPr/>
              </p:nvSpPr>
              <p:spPr bwMode="auto">
                <a:xfrm>
                  <a:off x="1440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4" name="Line 74"/>
                <p:cNvSpPr>
                  <a:spLocks noChangeShapeType="1"/>
                </p:cNvSpPr>
                <p:nvPr/>
              </p:nvSpPr>
              <p:spPr bwMode="auto">
                <a:xfrm>
                  <a:off x="398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5" name="Line 75"/>
                <p:cNvSpPr>
                  <a:spLocks noChangeShapeType="1"/>
                </p:cNvSpPr>
                <p:nvPr/>
              </p:nvSpPr>
              <p:spPr bwMode="auto">
                <a:xfrm>
                  <a:off x="638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6" name="Line 76"/>
                <p:cNvSpPr>
                  <a:spLocks noChangeShapeType="1"/>
                </p:cNvSpPr>
                <p:nvPr/>
              </p:nvSpPr>
              <p:spPr bwMode="auto">
                <a:xfrm>
                  <a:off x="5496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7" name="Line 77"/>
                <p:cNvSpPr>
                  <a:spLocks noChangeShapeType="1"/>
                </p:cNvSpPr>
                <p:nvPr/>
              </p:nvSpPr>
              <p:spPr bwMode="auto">
                <a:xfrm>
                  <a:off x="475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8" name="Line 78"/>
                <p:cNvSpPr>
                  <a:spLocks noChangeShapeType="1"/>
                </p:cNvSpPr>
                <p:nvPr/>
              </p:nvSpPr>
              <p:spPr bwMode="auto">
                <a:xfrm>
                  <a:off x="-2448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9" name="Line 79"/>
                <p:cNvSpPr>
                  <a:spLocks noChangeShapeType="1"/>
                </p:cNvSpPr>
                <p:nvPr/>
              </p:nvSpPr>
              <p:spPr bwMode="auto">
                <a:xfrm>
                  <a:off x="-14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30" name="Line 80"/>
                <p:cNvSpPr>
                  <a:spLocks noChangeShapeType="1"/>
                </p:cNvSpPr>
                <p:nvPr/>
              </p:nvSpPr>
              <p:spPr bwMode="auto">
                <a:xfrm>
                  <a:off x="-864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31" name="Line 81"/>
                <p:cNvSpPr>
                  <a:spLocks noChangeShapeType="1"/>
                </p:cNvSpPr>
                <p:nvPr/>
              </p:nvSpPr>
              <p:spPr bwMode="auto">
                <a:xfrm>
                  <a:off x="-1632" y="4032"/>
                  <a:ext cx="528" cy="0"/>
                </a:xfrm>
                <a:prstGeom prst="line">
                  <a:avLst/>
                </a:prstGeom>
                <a:noFill/>
                <a:ln w="666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sp>
            <p:nvSpPr>
              <p:cNvPr id="16" name="Line 82"/>
              <p:cNvSpPr>
                <a:spLocks noChangeShapeType="1"/>
              </p:cNvSpPr>
              <p:nvPr/>
            </p:nvSpPr>
            <p:spPr bwMode="auto">
              <a:xfrm>
                <a:off x="7776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7" name="Line 83"/>
              <p:cNvSpPr>
                <a:spLocks noChangeShapeType="1"/>
              </p:cNvSpPr>
              <p:nvPr/>
            </p:nvSpPr>
            <p:spPr bwMode="auto">
              <a:xfrm>
                <a:off x="8448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8" name="Line 84"/>
              <p:cNvSpPr>
                <a:spLocks noChangeShapeType="1"/>
              </p:cNvSpPr>
              <p:nvPr/>
            </p:nvSpPr>
            <p:spPr bwMode="auto">
              <a:xfrm>
                <a:off x="7152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Line 85"/>
              <p:cNvSpPr>
                <a:spLocks noChangeShapeType="1"/>
              </p:cNvSpPr>
              <p:nvPr/>
            </p:nvSpPr>
            <p:spPr bwMode="auto">
              <a:xfrm>
                <a:off x="6480" y="4128"/>
                <a:ext cx="528" cy="0"/>
              </a:xfrm>
              <a:prstGeom prst="line">
                <a:avLst/>
              </a:prstGeom>
              <a:noFill/>
              <a:ln w="666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pic>
        <p:nvPicPr>
          <p:cNvPr id="1026" name="Picture 2" descr="Kết quả hình ảnh cho ride bicycle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0846" y="1054131"/>
            <a:ext cx="1135470" cy="153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go by motorbike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273" r="97273">
                        <a14:foregroundMark x1="7273" y1="74760" x2="24000" y2="76442"/>
                        <a14:foregroundMark x1="19091" y1="82212" x2="37636" y2="83894"/>
                        <a14:foregroundMark x1="54727" y1="84135" x2="54727" y2="84135"/>
                        <a14:foregroundMark x1="58182" y1="54087" x2="58182" y2="54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258" y="1122040"/>
            <a:ext cx="1607521" cy="162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AutoShape 38"/>
          <p:cNvSpPr>
            <a:spLocks noChangeArrowheads="1"/>
          </p:cNvSpPr>
          <p:nvPr/>
        </p:nvSpPr>
        <p:spPr bwMode="auto">
          <a:xfrm>
            <a:off x="-545901" y="1716587"/>
            <a:ext cx="318992" cy="404718"/>
          </a:xfrm>
          <a:prstGeom prst="flowChartSummingJunction">
            <a:avLst/>
          </a:prstGeom>
          <a:solidFill>
            <a:srgbClr val="000000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35" name="AutoShape 39"/>
          <p:cNvSpPr>
            <a:spLocks noChangeArrowheads="1"/>
          </p:cNvSpPr>
          <p:nvPr/>
        </p:nvSpPr>
        <p:spPr bwMode="auto">
          <a:xfrm>
            <a:off x="-1549052" y="1704239"/>
            <a:ext cx="333563" cy="448642"/>
          </a:xfrm>
          <a:prstGeom prst="flowChartSummingJunction">
            <a:avLst/>
          </a:prstGeom>
          <a:solidFill>
            <a:srgbClr val="000000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1030" name="Picture 6" descr="Kết quả hình ảnh cho drive a car clipart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3" b="100000" l="0" r="100000">
                        <a14:foregroundMark x1="3333" y1="52344" x2="3333" y2="52344"/>
                        <a14:foregroundMark x1="10667" y1="68750" x2="10667" y2="68750"/>
                        <a14:foregroundMark x1="16333" y1="75000" x2="16333" y2="75000"/>
                        <a14:foregroundMark x1="49667" y1="28125" x2="75000" y2="28125"/>
                        <a14:foregroundMark x1="50000" y1="47656" x2="50000" y2="47656"/>
                        <a14:foregroundMark x1="43000" y1="28125" x2="69667" y2="50781"/>
                        <a14:foregroundMark x1="70667" y1="19531" x2="75667" y2="52344"/>
                        <a14:foregroundMark x1="47000" y1="37500" x2="4900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5073" y="1096239"/>
            <a:ext cx="2359268" cy="13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AutoShape 38"/>
          <p:cNvSpPr>
            <a:spLocks noChangeArrowheads="1"/>
          </p:cNvSpPr>
          <p:nvPr/>
        </p:nvSpPr>
        <p:spPr bwMode="auto">
          <a:xfrm>
            <a:off x="-1401731" y="1800246"/>
            <a:ext cx="318992" cy="404718"/>
          </a:xfrm>
          <a:prstGeom prst="flowChartSummingJunction">
            <a:avLst/>
          </a:prstGeom>
          <a:solidFill>
            <a:srgbClr val="000000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38" name="AutoShape 39"/>
          <p:cNvSpPr>
            <a:spLocks noChangeArrowheads="1"/>
          </p:cNvSpPr>
          <p:nvPr/>
        </p:nvSpPr>
        <p:spPr bwMode="auto">
          <a:xfrm>
            <a:off x="-2342631" y="1756223"/>
            <a:ext cx="333563" cy="448642"/>
          </a:xfrm>
          <a:prstGeom prst="flowChartSummingJunction">
            <a:avLst/>
          </a:prstGeom>
          <a:solidFill>
            <a:srgbClr val="000000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9280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32" name="Rectangle: Rounded Corners 31"/>
          <p:cNvSpPr/>
          <p:nvPr/>
        </p:nvSpPr>
        <p:spPr>
          <a:xfrm>
            <a:off x="1143000" y="2819400"/>
            <a:ext cx="2159974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endParaRPr lang="vi-VN" sz="2800" dirty="0"/>
          </a:p>
        </p:txBody>
      </p:sp>
      <p:pic>
        <p:nvPicPr>
          <p:cNvPr id="43" name="Picture 8" descr="Kết quả hình ảnh cho sea clipar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00" b="100000" l="0" r="100000">
                        <a14:backgroundMark x1="52333" y1="42667" x2="52333" y2="42667"/>
                        <a14:backgroundMark x1="58111" y1="37333" x2="58111" y2="37333"/>
                        <a14:backgroundMark x1="57333" y1="39333" x2="49778" y2="4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75"/>
          <a:stretch/>
        </p:blipFill>
        <p:spPr bwMode="auto">
          <a:xfrm flipH="1">
            <a:off x="5636734" y="1447843"/>
            <a:ext cx="3121853" cy="107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Kết quả hình ảnh cho sea clipar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00" b="100000" l="0" r="100000">
                        <a14:backgroundMark x1="52333" y1="42667" x2="52333" y2="42667"/>
                        <a14:backgroundMark x1="58111" y1="37333" x2="58111" y2="37333"/>
                        <a14:backgroundMark x1="57333" y1="39333" x2="49778" y2="4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75"/>
          <a:stretch/>
        </p:blipFill>
        <p:spPr bwMode="auto">
          <a:xfrm flipH="1">
            <a:off x="5636734" y="1429847"/>
            <a:ext cx="3121853" cy="107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Kết quả hình ảnh cho sea clipar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94340" y="914400"/>
            <a:ext cx="4291381" cy="165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: Rounded Corners 45"/>
          <p:cNvSpPr/>
          <p:nvPr/>
        </p:nvSpPr>
        <p:spPr>
          <a:xfrm>
            <a:off x="6248400" y="2700536"/>
            <a:ext cx="2298162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Đường thủy</a:t>
            </a:r>
            <a:endParaRPr lang="vi-VN" sz="2800"/>
          </a:p>
        </p:txBody>
      </p:sp>
      <p:pic>
        <p:nvPicPr>
          <p:cNvPr id="1036" name="Picture 12" descr="Kết quả hình ảnh cho railway animated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6" y="3224360"/>
            <a:ext cx="4639273" cy="236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: Rounded Corners 49"/>
          <p:cNvSpPr/>
          <p:nvPr/>
        </p:nvSpPr>
        <p:spPr>
          <a:xfrm>
            <a:off x="1243060" y="5763301"/>
            <a:ext cx="2414539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Đường sắt</a:t>
            </a:r>
            <a:endParaRPr lang="vi-VN" sz="2800"/>
          </a:p>
        </p:txBody>
      </p:sp>
      <p:pic>
        <p:nvPicPr>
          <p:cNvPr id="1046" name="Picture 22" descr="Kết quả hình ảnh cho sky clipart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15000"/>
                    </a14:imgEffect>
                    <a14:imgEffect>
                      <a14:brightnessContrast bright="25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804"/>
          <a:stretch/>
        </p:blipFill>
        <p:spPr bwMode="auto">
          <a:xfrm>
            <a:off x="4724400" y="3583607"/>
            <a:ext cx="4018015" cy="2207593"/>
          </a:xfrm>
          <a:prstGeom prst="rect">
            <a:avLst/>
          </a:prstGeom>
          <a:noFill/>
          <a:effectLst>
            <a:outerShdw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Kết quả hình ảnh cho airplane animated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090" y="3867150"/>
            <a:ext cx="2321719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: Rounded Corners 55"/>
          <p:cNvSpPr/>
          <p:nvPr/>
        </p:nvSpPr>
        <p:spPr>
          <a:xfrm>
            <a:off x="5334000" y="5900936"/>
            <a:ext cx="3505200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endParaRPr lang="vi-VN" sz="2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436469"/>
              </p:ext>
            </p:extLst>
          </p:nvPr>
        </p:nvGraphicFramePr>
        <p:xfrm>
          <a:off x="-2149078" y="6648450"/>
          <a:ext cx="983456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Packager Shell Object" showAsIcon="1" r:id="rId18" imgW="1311120" imgH="440280" progId="Package">
                  <p:embed/>
                </p:oleObj>
              </mc:Choice>
              <mc:Fallback>
                <p:oleObj name="Packager Shell Object" showAsIcon="1" r:id="rId18" imgW="1311120" imgH="440280" progId="Package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149078" y="6648450"/>
                        <a:ext cx="983456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1158 L -0.83438 -0.0115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43854 0.006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30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0.34557 0.00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34727 0.003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13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34726 0.006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30078 0.00509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9" y="25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0.30508 0.0018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9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30196 0.0055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8 -0.00972 L -0.0569 -0.01018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repeatCount="indefinite" accel="50000" decel="5000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03763 4.44444E-6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2" grpId="0" animBg="1"/>
      <p:bldP spid="46" grpId="0" animBg="1"/>
      <p:bldP spid="50" grpId="0" animBg="1"/>
      <p:bldP spid="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val 5"/>
          <p:cNvSpPr>
            <a:spLocks noChangeArrowheads="1"/>
          </p:cNvSpPr>
          <p:nvPr/>
        </p:nvSpPr>
        <p:spPr bwMode="auto">
          <a:xfrm>
            <a:off x="3143250" y="2209800"/>
            <a:ext cx="2743200" cy="1905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US" alt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771900" y="304800"/>
            <a:ext cx="2171700" cy="1066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vi-VN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endParaRPr lang="en-US" altLang="vi-V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572250" y="1143000"/>
            <a:ext cx="2514600" cy="1600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altLang="vi-VN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vi-VN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endParaRPr lang="en-US" altLang="vi-VN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endParaRPr lang="en-US" altLang="vi-V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629400" y="3352800"/>
            <a:ext cx="2362200" cy="990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endParaRPr lang="en-US" altLang="vi-V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543300" y="5105400"/>
            <a:ext cx="2305050" cy="1219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vi-VN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endParaRPr lang="en-US" altLang="vi-V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52400" y="1828800"/>
            <a:ext cx="2305050" cy="1752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endParaRPr lang="en-US" altLang="vi-VN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lam </a:t>
            </a:r>
            <a:r>
              <a:rPr lang="en-US" altLang="vi-VN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altLang="vi-VN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vi-VN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endParaRPr lang="en-US" altLang="vi-V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52400" y="4495800"/>
            <a:ext cx="3124200" cy="1219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endParaRPr lang="en-US" altLang="vi-V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endParaRPr lang="en-US" altLang="vi-V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 flipV="1">
            <a:off x="4629149" y="3962400"/>
            <a:ext cx="57151" cy="12192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H="1" flipV="1">
            <a:off x="5676900" y="3429000"/>
            <a:ext cx="952500" cy="5334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H="1">
            <a:off x="5715000" y="1905000"/>
            <a:ext cx="857250" cy="7620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H="1">
            <a:off x="4610100" y="1371600"/>
            <a:ext cx="76200" cy="8382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2457450" y="2362201"/>
            <a:ext cx="790575" cy="420687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2457450" y="3581400"/>
            <a:ext cx="952501" cy="89535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50" y="381001"/>
            <a:ext cx="325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0" y="25146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alt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399" y="152400"/>
            <a:ext cx="8839201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9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Kết quả hình ảnh cho trade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63" y="3677638"/>
            <a:ext cx="4686563" cy="325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5"/>
          <p:cNvSpPr/>
          <p:nvPr/>
        </p:nvSpPr>
        <p:spPr>
          <a:xfrm>
            <a:off x="197514" y="116632"/>
            <a:ext cx="8640960" cy="12549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du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ta?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609600" y="1676400"/>
            <a:ext cx="7743882" cy="2209800"/>
          </a:xfrm>
          <a:prstGeom prst="homePlate">
            <a:avLst>
              <a:gd name="adj" fmla="val 35994"/>
            </a:avLst>
          </a:prstGeom>
          <a:ln w="76200">
            <a:solidFill>
              <a:srgbClr val="92D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08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5"/>
          <p:cNvSpPr/>
          <p:nvPr/>
        </p:nvSpPr>
        <p:spPr>
          <a:xfrm>
            <a:off x="0" y="228600"/>
            <a:ext cx="7965504" cy="7920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ta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ết quả hình ảnh cho di tích lịch sử bị phá ho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572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9"/>
          <p:cNvSpPr/>
          <p:nvPr/>
        </p:nvSpPr>
        <p:spPr>
          <a:xfrm>
            <a:off x="457200" y="5638800"/>
            <a:ext cx="3726414" cy="575981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Kết quả hình ảnh cho xả rác trên bãi bi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4212468" cy="43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9"/>
          <p:cNvSpPr/>
          <p:nvPr/>
        </p:nvSpPr>
        <p:spPr>
          <a:xfrm>
            <a:off x="4953000" y="5672419"/>
            <a:ext cx="3726414" cy="575981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bãi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8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 descr="Kết quả hình ảnh cho chen lấn xô đẩy ở Đền hùng"/>
          <p:cNvPicPr>
            <a:picLocks noGrp="1" noChangeAspect="1" noChangeArrowheads="1"/>
          </p:cNvPicPr>
          <p:nvPr>
            <p:ph type="chart"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077200" cy="53713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19400" y="5867400"/>
            <a:ext cx="2967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đẩy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ết quả hình ảnh cho khu di tích xuống cấ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4800"/>
            <a:ext cx="7848600" cy="51435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19400" y="5867400"/>
            <a:ext cx="4057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/>
          <p:cNvSpPr/>
          <p:nvPr/>
        </p:nvSpPr>
        <p:spPr>
          <a:xfrm>
            <a:off x="35496" y="44624"/>
            <a:ext cx="8422704" cy="10983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ết quả hình ảnh cho học sinh tham gia bảo vệ khu di t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374486" cy="396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học sinh tham gia làm sạch bi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0200"/>
            <a:ext cx="4374484" cy="396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87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/>
          <p:cNvSpPr>
            <a:spLocks noGrp="1"/>
          </p:cNvSpPr>
          <p:nvPr>
            <p:ph type="chart" sz="quarter" idx="10"/>
          </p:nvPr>
        </p:nvSpPr>
        <p:spPr>
          <a:xfrm>
            <a:off x="762000" y="914400"/>
            <a:ext cx="4500562" cy="3571899"/>
          </a:xfrm>
        </p:spPr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52400" y="304800"/>
            <a:ext cx="8686800" cy="5715000"/>
            <a:chOff x="152400" y="304800"/>
            <a:chExt cx="8686800" cy="5715000"/>
          </a:xfrm>
        </p:grpSpPr>
        <p:sp>
          <p:nvSpPr>
            <p:cNvPr id="14338" name="Oval 5"/>
            <p:cNvSpPr>
              <a:spLocks noChangeArrowheads="1"/>
            </p:cNvSpPr>
            <p:nvPr/>
          </p:nvSpPr>
          <p:spPr bwMode="auto">
            <a:xfrm>
              <a:off x="3276600" y="2133600"/>
              <a:ext cx="2190750" cy="1752600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 alt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Rectangle 6"/>
            <p:cNvSpPr>
              <a:spLocks noChangeArrowheads="1"/>
            </p:cNvSpPr>
            <p:nvPr/>
          </p:nvSpPr>
          <p:spPr bwMode="auto">
            <a:xfrm>
              <a:off x="3771900" y="304800"/>
              <a:ext cx="2552700" cy="10668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 altLang="vi-VN" sz="32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altLang="vi-VN" sz="32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2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endParaRPr lang="en-US" alt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6629400" y="1905000"/>
              <a:ext cx="2209800" cy="12954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 altLang="vi-VN" sz="32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Thương</a:t>
              </a:r>
              <a:r>
                <a:rPr lang="en-US" altLang="vi-VN" sz="32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2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mại</a:t>
              </a:r>
              <a:endParaRPr lang="en-US" alt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altLang="vi-VN" sz="32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2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vi-VN" sz="32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du </a:t>
              </a:r>
              <a:r>
                <a:rPr lang="en-US" altLang="vi-VN" sz="32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lịch</a:t>
              </a:r>
              <a:endParaRPr lang="en-US" alt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4343400" y="4800600"/>
              <a:ext cx="2305050" cy="12192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 altLang="vi-VN" sz="32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Giao</a:t>
              </a:r>
              <a:r>
                <a:rPr lang="en-US" altLang="vi-VN" sz="32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2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altLang="vi-VN" sz="32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vi-VN" sz="32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vi-VN" sz="32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ận</a:t>
              </a:r>
              <a:r>
                <a:rPr lang="en-US" altLang="vi-VN" sz="32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2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tải</a:t>
              </a:r>
              <a:endParaRPr lang="en-US" alt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152400" y="1066800"/>
              <a:ext cx="2305050" cy="17526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 altLang="vi-VN" sz="32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Lâm</a:t>
              </a:r>
              <a:r>
                <a:rPr lang="en-US" altLang="vi-VN" sz="32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2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endParaRPr lang="en-US" alt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altLang="vi-VN" sz="32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vi-VN" sz="32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2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altLang="vi-VN" sz="32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2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endParaRPr lang="en-US" alt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152400" y="4495800"/>
              <a:ext cx="3124200" cy="12192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 altLang="vi-VN" sz="32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vi-VN" sz="32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2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endParaRPr lang="en-US" alt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Line 13"/>
            <p:cNvSpPr>
              <a:spLocks noChangeShapeType="1"/>
            </p:cNvSpPr>
            <p:nvPr/>
          </p:nvSpPr>
          <p:spPr bwMode="auto">
            <a:xfrm flipH="1" flipV="1">
              <a:off x="5105400" y="3733800"/>
              <a:ext cx="685800" cy="990600"/>
            </a:xfrm>
            <a:prstGeom prst="line">
              <a:avLst/>
            </a:prstGeom>
            <a:noFill/>
            <a:ln w="762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 flipH="1">
              <a:off x="5410200" y="2590800"/>
              <a:ext cx="1143000" cy="304800"/>
            </a:xfrm>
            <a:prstGeom prst="line">
              <a:avLst/>
            </a:prstGeom>
            <a:noFill/>
            <a:ln w="762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 flipH="1">
              <a:off x="4610100" y="1371600"/>
              <a:ext cx="76200" cy="838200"/>
            </a:xfrm>
            <a:prstGeom prst="line">
              <a:avLst/>
            </a:prstGeom>
            <a:noFill/>
            <a:ln w="762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>
              <a:off x="2457450" y="2362201"/>
              <a:ext cx="895350" cy="380999"/>
            </a:xfrm>
            <a:prstGeom prst="line">
              <a:avLst/>
            </a:prstGeom>
            <a:noFill/>
            <a:ln w="762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V="1">
              <a:off x="2457450" y="3505200"/>
              <a:ext cx="1047750" cy="971550"/>
            </a:xfrm>
            <a:prstGeom prst="line">
              <a:avLst/>
            </a:prstGeom>
            <a:noFill/>
            <a:ln w="762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57400" y="2753380"/>
              <a:ext cx="4572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altLang="vi-VN" sz="2800" b="1" dirty="0" smtClean="0">
                  <a:latin typeface="Times New Roman" pitchFamily="18" charset="0"/>
                  <a:cs typeface="Times New Roman" pitchFamily="18" charset="0"/>
                </a:rPr>
                <a:t>ÔN TẬP</a:t>
              </a: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762000" y="785794"/>
            <a:ext cx="8382000" cy="1500206"/>
          </a:xfrm>
        </p:spPr>
        <p:txBody>
          <a:bodyPr/>
          <a:lstStyle/>
          <a:p>
            <a:pPr>
              <a:buNone/>
            </a:pPr>
            <a:r>
              <a:rPr lang="en-US" altLang="zh-CN" sz="5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5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5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5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5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altLang="zh-CN" sz="5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5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5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zh-CN" sz="5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5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en-US" altLang="zh-CN" sz="5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5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altLang="zh-CN" sz="5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5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zh-CN" altLang="en-US" sz="5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Luoc do giao thong van tai Viet Nam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80962"/>
            <a:ext cx="4507089" cy="61293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149" name="Oval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676401" y="685800"/>
            <a:ext cx="381000" cy="380999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Oval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514600" y="2743200"/>
            <a:ext cx="457200" cy="43179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Oval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H="1">
            <a:off x="1981200" y="4800600"/>
            <a:ext cx="372012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152" name="Picture 8" descr="anchor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838200"/>
            <a:ext cx="787895" cy="72541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153" name="Picture 9" descr="anchor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2250" y="2514600"/>
            <a:ext cx="744864" cy="685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154" name="Picture 10" descr="anchor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4800600"/>
            <a:ext cx="800100" cy="7366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5257800" y="457200"/>
            <a:ext cx="38862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4" descr="MD550-01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6400" y="4572000"/>
            <a:ext cx="99315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MD550-01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1200" y="2362200"/>
            <a:ext cx="140697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 descr="MD550-01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00" y="457200"/>
            <a:ext cx="1156126" cy="106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228600" y="6256829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LƯỢC ĐỒ GIAO THÔNG VẬ N TẢI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53000" y="2362201"/>
            <a:ext cx="419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53805" y="4724400"/>
            <a:ext cx="39901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TP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Minh</a:t>
            </a:r>
            <a:endParaRPr lang="en-US" sz="32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  <p:bldP spid="6149" grpId="1" animBg="1"/>
      <p:bldP spid="6150" grpId="0" animBg="1"/>
      <p:bldP spid="6150" grpId="1" animBg="1"/>
      <p:bldP spid="6156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1550" y="1219201"/>
            <a:ext cx="748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/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Movie_00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3" name="Picture 3" descr="IMAGE0003"/>
          <p:cNvPicPr>
            <a:picLocks noChangeAspect="1" noChangeArrowheads="1"/>
          </p:cNvPicPr>
          <p:nvPr/>
        </p:nvPicPr>
        <p:blipFill>
          <a:blip r:embed="rId2" cstate="print">
            <a:lum bright="2000"/>
          </a:blip>
          <a:srcRect l="2731" t="1347" r="27631" b="977"/>
          <a:stretch>
            <a:fillRect/>
          </a:stretch>
        </p:blipFill>
        <p:spPr bwMode="auto">
          <a:xfrm>
            <a:off x="76200" y="76200"/>
            <a:ext cx="3733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1195388" y="1200090"/>
            <a:ext cx="10906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latin typeface=".VnArial Narrow" pitchFamily="34" charset="0"/>
              </a:rPr>
              <a:t>Hà</a:t>
            </a:r>
            <a:r>
              <a:rPr lang="en-US" sz="2000" b="1" dirty="0" smtClean="0">
                <a:latin typeface=".VnArial Narrow" pitchFamily="34" charset="0"/>
              </a:rPr>
              <a:t> </a:t>
            </a:r>
            <a:r>
              <a:rPr lang="en-US" sz="2000" b="1" dirty="0" err="1" smtClean="0">
                <a:latin typeface=".VnArial Narrow" pitchFamily="34" charset="0"/>
              </a:rPr>
              <a:t>Nội</a:t>
            </a:r>
            <a:endParaRPr lang="en-US" sz="2000" b="1" dirty="0">
              <a:latin typeface=".VnArial Narrow" pitchFamily="34" charset="0"/>
            </a:endParaRPr>
          </a:p>
        </p:txBody>
      </p:sp>
      <p:sp>
        <p:nvSpPr>
          <p:cNvPr id="266250" name="Text Box 10"/>
          <p:cNvSpPr txBox="1">
            <a:spLocks noChangeArrowheads="1"/>
          </p:cNvSpPr>
          <p:nvPr/>
        </p:nvSpPr>
        <p:spPr bwMode="auto">
          <a:xfrm>
            <a:off x="1219200" y="5029200"/>
            <a:ext cx="1944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.VnArial Narrow" pitchFamily="34" charset="0"/>
              </a:rPr>
              <a:t>TP </a:t>
            </a:r>
            <a:r>
              <a:rPr lang="en-US" sz="1600" b="1" dirty="0" err="1" smtClean="0">
                <a:latin typeface=".VnArial Narrow" pitchFamily="34" charset="0"/>
              </a:rPr>
              <a:t>Hồ</a:t>
            </a:r>
            <a:r>
              <a:rPr lang="en-US" sz="1600" b="1" dirty="0" smtClean="0">
                <a:latin typeface=".VnArial Narrow" pitchFamily="34" charset="0"/>
              </a:rPr>
              <a:t> </a:t>
            </a:r>
            <a:r>
              <a:rPr lang="en-US" sz="1600" b="1" dirty="0" err="1" smtClean="0">
                <a:latin typeface=".VnArial Narrow" pitchFamily="34" charset="0"/>
              </a:rPr>
              <a:t>Chí</a:t>
            </a:r>
            <a:r>
              <a:rPr lang="en-US" sz="1600" b="1" dirty="0" smtClean="0">
                <a:latin typeface=".VnArial Narrow" pitchFamily="34" charset="0"/>
              </a:rPr>
              <a:t> Minh</a:t>
            </a:r>
            <a:endParaRPr lang="en-US" sz="1600" b="1" dirty="0">
              <a:latin typeface=".VnArial Narrow" pitchFamily="34" charset="0"/>
            </a:endParaRPr>
          </a:p>
        </p:txBody>
      </p:sp>
      <p:sp>
        <p:nvSpPr>
          <p:cNvPr id="266256" name="Oval 16"/>
          <p:cNvSpPr>
            <a:spLocks noChangeArrowheads="1"/>
          </p:cNvSpPr>
          <p:nvPr/>
        </p:nvSpPr>
        <p:spPr bwMode="auto">
          <a:xfrm>
            <a:off x="1981200" y="4724400"/>
            <a:ext cx="381000" cy="41275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/>
            <a:endParaRPr lang="en-US" sz="1400">
              <a:solidFill>
                <a:schemeClr val="tx1"/>
              </a:solidFill>
              <a:latin typeface=".VnArial Narrow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2547120" y="2121484"/>
            <a:ext cx="2698563" cy="31799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057400" y="1143000"/>
            <a:ext cx="3657600" cy="5334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314950" y="533400"/>
            <a:ext cx="3543300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1447800" y="838200"/>
            <a:ext cx="457200" cy="41275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/>
            <a:endParaRPr lang="en-US" sz="1400">
              <a:solidFill>
                <a:schemeClr val="tx1"/>
              </a:solidFill>
              <a:latin typeface=".Vn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6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662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6" grpId="0" animBg="1"/>
      <p:bldP spid="266256" grpId="1" animBg="1"/>
      <p:bldP spid="12" grpId="0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ining-0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training-02</Template>
  <TotalTime>4558</TotalTime>
  <Words>663</Words>
  <Application>Microsoft Office PowerPoint</Application>
  <PresentationFormat>On-screen Show (4:3)</PresentationFormat>
  <Paragraphs>126</Paragraphs>
  <Slides>29</Slides>
  <Notes>11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宋体</vt:lpstr>
      <vt:lpstr>.VnArial Narrow</vt:lpstr>
      <vt:lpstr>Arial</vt:lpstr>
      <vt:lpstr>Calibri</vt:lpstr>
      <vt:lpstr>Tahoma</vt:lpstr>
      <vt:lpstr>Times New Roman</vt:lpstr>
      <vt:lpstr>training-02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393</cp:revision>
  <dcterms:created xsi:type="dcterms:W3CDTF">2016-10-11T08:50:53Z</dcterms:created>
  <dcterms:modified xsi:type="dcterms:W3CDTF">2022-12-07T03:39:48Z</dcterms:modified>
</cp:coreProperties>
</file>